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0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031D-6AD1-4A72-ACD2-9F4B7629DFDB}" type="datetimeFigureOut">
              <a:rPr lang="en-US" smtClean="0"/>
              <a:t>10/23/22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184B9-EEA2-4880-9516-A260B926F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452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031D-6AD1-4A72-ACD2-9F4B7629DFDB}" type="datetimeFigureOut">
              <a:rPr lang="en-US" smtClean="0"/>
              <a:t>10/23/22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184B9-EEA2-4880-9516-A260B926F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953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031D-6AD1-4A72-ACD2-9F4B7629DFDB}" type="datetimeFigureOut">
              <a:rPr lang="en-US" smtClean="0"/>
              <a:t>10/23/22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184B9-EEA2-4880-9516-A260B926F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751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031D-6AD1-4A72-ACD2-9F4B7629DFDB}" type="datetimeFigureOut">
              <a:rPr lang="en-US" smtClean="0"/>
              <a:t>10/23/22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184B9-EEA2-4880-9516-A260B926F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4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031D-6AD1-4A72-ACD2-9F4B7629DFDB}" type="datetimeFigureOut">
              <a:rPr lang="en-US" smtClean="0"/>
              <a:t>10/23/22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184B9-EEA2-4880-9516-A260B926F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18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031D-6AD1-4A72-ACD2-9F4B7629DFDB}" type="datetimeFigureOut">
              <a:rPr lang="en-US" smtClean="0"/>
              <a:t>10/23/22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184B9-EEA2-4880-9516-A260B926F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120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031D-6AD1-4A72-ACD2-9F4B7629DFDB}" type="datetimeFigureOut">
              <a:rPr lang="en-US" smtClean="0"/>
              <a:t>10/23/22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184B9-EEA2-4880-9516-A260B926F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655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031D-6AD1-4A72-ACD2-9F4B7629DFDB}" type="datetimeFigureOut">
              <a:rPr lang="en-US" smtClean="0"/>
              <a:t>10/23/22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184B9-EEA2-4880-9516-A260B926F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817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031D-6AD1-4A72-ACD2-9F4B7629DFDB}" type="datetimeFigureOut">
              <a:rPr lang="en-US" smtClean="0"/>
              <a:t>10/23/22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184B9-EEA2-4880-9516-A260B926F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145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031D-6AD1-4A72-ACD2-9F4B7629DFDB}" type="datetimeFigureOut">
              <a:rPr lang="en-US" smtClean="0"/>
              <a:t>10/23/22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184B9-EEA2-4880-9516-A260B926F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50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031D-6AD1-4A72-ACD2-9F4B7629DFDB}" type="datetimeFigureOut">
              <a:rPr lang="en-US" smtClean="0"/>
              <a:t>10/23/22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184B9-EEA2-4880-9516-A260B926F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992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E031D-6AD1-4A72-ACD2-9F4B7629DFDB}" type="datetimeFigureOut">
              <a:rPr lang="en-US" smtClean="0"/>
              <a:t>10/23/22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184B9-EEA2-4880-9516-A260B926F8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86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64AE-A719-A84D-3A65-669393FC1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57084"/>
            <a:ext cx="12192000" cy="435133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file 13: Figure S5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 expression level of tissue – specific genes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lumbricoides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discrete tissues</a:t>
            </a:r>
          </a:p>
        </p:txBody>
      </p:sp>
    </p:spTree>
    <p:extLst>
      <p:ext uri="{BB962C8B-B14F-4D97-AF65-F5344CB8AC3E}">
        <p14:creationId xmlns:p14="http://schemas.microsoft.com/office/powerpoint/2010/main" val="835300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668335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Cluster A: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Stm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tissues - specific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F6F5C2-008C-DF48-3DEF-4454C4BB3785}"/>
              </a:ext>
            </a:extLst>
          </p:cNvPr>
          <p:cNvSpPr txBox="1"/>
          <p:nvPr/>
        </p:nvSpPr>
        <p:spPr>
          <a:xfrm>
            <a:off x="1373084" y="5564446"/>
            <a:ext cx="95439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thaiDist"/>
            <a:r>
              <a:rPr lang="en-TH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figure shows the expression level of ALUE_0000300701 gene (a representative of the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Stf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Stm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tissues - specific gene) in </a:t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lumbricoides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discrete tissues.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Tg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the geminal zone of the testis; Tv: testis, part of vas deferens;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seminal vesicle;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Stm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male somatic tissue;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the geminal zone of the ovary;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ovary, part of oviduct; Ut: uterus;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Stf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female somatic tissue</a:t>
            </a:r>
            <a:r>
              <a:rPr lang="en-TH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Error bars show standard deviations.</a:t>
            </a:r>
            <a:endParaRPr lang="en-TH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E149DEB-6ABD-45A9-9E66-BD7C49207A91}"/>
              </a:ext>
            </a:extLst>
          </p:cNvPr>
          <p:cNvGrpSpPr/>
          <p:nvPr/>
        </p:nvGrpSpPr>
        <p:grpSpPr>
          <a:xfrm>
            <a:off x="2985585" y="1493193"/>
            <a:ext cx="5355422" cy="3871613"/>
            <a:chOff x="2829468" y="1516445"/>
            <a:chExt cx="5355422" cy="387161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67613E7-24A4-9EDA-187A-1142197ABCB9}"/>
                </a:ext>
              </a:extLst>
            </p:cNvPr>
            <p:cNvSpPr txBox="1"/>
            <p:nvPr/>
          </p:nvSpPr>
          <p:spPr>
            <a:xfrm>
              <a:off x="5187810" y="5018726"/>
              <a:ext cx="16873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TH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Discrete tissues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AFF3F78-D355-8D59-FC4A-7DB98D5D2E22}"/>
                </a:ext>
              </a:extLst>
            </p:cNvPr>
            <p:cNvSpPr txBox="1"/>
            <p:nvPr/>
          </p:nvSpPr>
          <p:spPr>
            <a:xfrm rot="16200000">
              <a:off x="1975548" y="2757060"/>
              <a:ext cx="23541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TH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Gene expression level </a:t>
              </a:r>
            </a:p>
            <a:p>
              <a:pPr algn="ctr"/>
              <a:r>
                <a:rPr lang="en-TH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(Arbitrary unit)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9208A63-B651-8B69-4D42-F440ADB2F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5799" y="1516445"/>
              <a:ext cx="4709091" cy="36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58820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645269"/>
            <a:ext cx="1219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Cluster B: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Tv /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tissues - specific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C55309-CBB6-668C-7321-EF64B5C24C91}"/>
              </a:ext>
            </a:extLst>
          </p:cNvPr>
          <p:cNvSpPr txBox="1"/>
          <p:nvPr/>
        </p:nvSpPr>
        <p:spPr>
          <a:xfrm>
            <a:off x="1373084" y="5575597"/>
            <a:ext cx="956626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thaiDist"/>
            <a:r>
              <a:rPr lang="en-TH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figure shows the expression level of ALUE_0000531301 gene (a representative of the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Tv /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tissues - specific gene) in </a:t>
            </a:r>
            <a:b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lumbricoides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discrete tissues.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Tg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the geminal zone of the testis; Tv: testis, part of vas deferens;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seminal vesicle;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Stm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male somatic tissue;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the geminal zone of the ovary;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ovary, part of oviduct; Ut: uterus;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Stf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female somatic tissue</a:t>
            </a:r>
            <a:r>
              <a:rPr lang="en-TH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Error bars show standard deviations.</a:t>
            </a:r>
            <a:endParaRPr lang="en-TH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6049FCC-636E-E18B-20A4-A693D61CA11E}"/>
              </a:ext>
            </a:extLst>
          </p:cNvPr>
          <p:cNvGrpSpPr/>
          <p:nvPr/>
        </p:nvGrpSpPr>
        <p:grpSpPr>
          <a:xfrm>
            <a:off x="2889428" y="1291375"/>
            <a:ext cx="5909799" cy="4096683"/>
            <a:chOff x="2829468" y="1291375"/>
            <a:chExt cx="5909799" cy="409668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6DA5A47-F6DA-022B-FB8A-3555B8655680}"/>
                </a:ext>
              </a:extLst>
            </p:cNvPr>
            <p:cNvSpPr txBox="1"/>
            <p:nvPr/>
          </p:nvSpPr>
          <p:spPr>
            <a:xfrm>
              <a:off x="5203575" y="5018726"/>
              <a:ext cx="16873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TH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Discrete tissues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37063C-899F-37EE-F48E-45F709BA5A6A}"/>
                </a:ext>
              </a:extLst>
            </p:cNvPr>
            <p:cNvSpPr txBox="1"/>
            <p:nvPr/>
          </p:nvSpPr>
          <p:spPr>
            <a:xfrm rot="16200000">
              <a:off x="1975548" y="2768211"/>
              <a:ext cx="23541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TH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Gene expression level </a:t>
              </a:r>
            </a:p>
            <a:p>
              <a:pPr algn="ctr"/>
              <a:r>
                <a:rPr lang="en-TH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(Arbitrary unit)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200841E-4D62-C074-1DDF-36EA97E614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5434" y="1291375"/>
              <a:ext cx="5323833" cy="37647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6736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99864"/>
            <a:ext cx="1219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Cluster C: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tissue - specific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444321-1E6C-903C-5E75-BB86A750850A}"/>
              </a:ext>
            </a:extLst>
          </p:cNvPr>
          <p:cNvSpPr txBox="1"/>
          <p:nvPr/>
        </p:nvSpPr>
        <p:spPr>
          <a:xfrm>
            <a:off x="1373084" y="5575597"/>
            <a:ext cx="995690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thaiDist"/>
            <a:r>
              <a:rPr lang="en-TH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figure shows the expression level of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ALUE_0000279901 </a:t>
            </a:r>
            <a:r>
              <a:rPr lang="en-TH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 (a representative of the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tissue - specific gene) in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lumbricoides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discrete tissues.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Tg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the geminal zone of the testis; Tv: testis, part of vas deferens;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seminal vesicle;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Stm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male somatic tissue;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the geminal zone of the ovary;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ovary, part of oviduct; Ut: uterus;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Stf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female somatic tissue</a:t>
            </a:r>
            <a:r>
              <a:rPr lang="en-TH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Error bars show standard deviations.</a:t>
            </a:r>
            <a:endParaRPr lang="en-TH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3E45643-C7B2-974A-8250-B3020AB25620}"/>
              </a:ext>
            </a:extLst>
          </p:cNvPr>
          <p:cNvGrpSpPr/>
          <p:nvPr/>
        </p:nvGrpSpPr>
        <p:grpSpPr>
          <a:xfrm>
            <a:off x="3204222" y="1287513"/>
            <a:ext cx="5581152" cy="4100545"/>
            <a:chOff x="3204222" y="1287513"/>
            <a:chExt cx="5581152" cy="410054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137EE46-70EC-D99D-5BD2-7DB663991F50}"/>
                </a:ext>
              </a:extLst>
            </p:cNvPr>
            <p:cNvSpPr txBox="1"/>
            <p:nvPr/>
          </p:nvSpPr>
          <p:spPr>
            <a:xfrm>
              <a:off x="5203575" y="5018726"/>
              <a:ext cx="16873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TH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Discrete tissues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72959B5-01F8-C1FF-CFD8-577F6AA80C74}"/>
                </a:ext>
              </a:extLst>
            </p:cNvPr>
            <p:cNvSpPr txBox="1"/>
            <p:nvPr/>
          </p:nvSpPr>
          <p:spPr>
            <a:xfrm rot="16200000">
              <a:off x="2350302" y="2804491"/>
              <a:ext cx="23541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TH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Gene expression level </a:t>
              </a:r>
            </a:p>
            <a:p>
              <a:pPr algn="ctr"/>
              <a:r>
                <a:rPr lang="en-TH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(Arbitrary unit)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39C0F61-C6DA-3185-76EE-A7DC74D82B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9718" y="1287513"/>
              <a:ext cx="4715656" cy="3719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81084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57994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Cluster D: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tissue - specific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18FD88-CC87-C600-61FB-117E0D9F2E26}"/>
              </a:ext>
            </a:extLst>
          </p:cNvPr>
          <p:cNvSpPr txBox="1"/>
          <p:nvPr/>
        </p:nvSpPr>
        <p:spPr>
          <a:xfrm>
            <a:off x="1373084" y="5575597"/>
            <a:ext cx="995690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thaiDist"/>
            <a:r>
              <a:rPr lang="en-TH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figure shows the expression level of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ALUE_0002034701 </a:t>
            </a:r>
            <a:r>
              <a:rPr lang="en-TH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 (a representative of the Sv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tissue - specific gene) in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lumbricoides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discrete tissues.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Tg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the geminal zone of the testis; Tv: testis, part of vas deferens;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seminal vesicle;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Stm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male somatic tissue;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the geminal zone of the ovary;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ovary, part of oviduct; Ut: uterus;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Stf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female somatic tissue</a:t>
            </a:r>
            <a:r>
              <a:rPr lang="en-TH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Error bars show standard deviations.</a:t>
            </a:r>
            <a:endParaRPr lang="en-TH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63BEC94-E312-4872-C692-FA808DDE4DE7}"/>
              </a:ext>
            </a:extLst>
          </p:cNvPr>
          <p:cNvGrpSpPr/>
          <p:nvPr/>
        </p:nvGrpSpPr>
        <p:grpSpPr>
          <a:xfrm>
            <a:off x="2934398" y="1388746"/>
            <a:ext cx="5886736" cy="3969332"/>
            <a:chOff x="2829468" y="1418726"/>
            <a:chExt cx="5886736" cy="396933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657FA67-7ACB-0A43-296B-C66F470A3EB5}"/>
                </a:ext>
              </a:extLst>
            </p:cNvPr>
            <p:cNvSpPr txBox="1"/>
            <p:nvPr/>
          </p:nvSpPr>
          <p:spPr>
            <a:xfrm>
              <a:off x="5203575" y="5018726"/>
              <a:ext cx="16873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TH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Discrete tissues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43F5145-1143-24FF-3C51-B55141C91D9D}"/>
                </a:ext>
              </a:extLst>
            </p:cNvPr>
            <p:cNvSpPr txBox="1"/>
            <p:nvPr/>
          </p:nvSpPr>
          <p:spPr>
            <a:xfrm rot="16200000">
              <a:off x="1975548" y="2768211"/>
              <a:ext cx="23541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TH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Gene expression level </a:t>
              </a:r>
            </a:p>
            <a:p>
              <a:pPr algn="ctr"/>
              <a:r>
                <a:rPr lang="en-TH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(Arbitrary unit)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1A23A26-763D-4ADD-5428-416F9289E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5800" y="1418726"/>
              <a:ext cx="5240404" cy="37057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0059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77818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Cluster E: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tissue - specific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2DEE21-C739-D90F-709B-53D358F7DDF1}"/>
              </a:ext>
            </a:extLst>
          </p:cNvPr>
          <p:cNvSpPr txBox="1"/>
          <p:nvPr/>
        </p:nvSpPr>
        <p:spPr>
          <a:xfrm>
            <a:off x="1373084" y="5575597"/>
            <a:ext cx="985117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thaiDist"/>
            <a:r>
              <a:rPr lang="en-TH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figure shows the expression level of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ALUE_0001490701 </a:t>
            </a:r>
            <a:r>
              <a:rPr lang="en-TH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 (a representative of the Ut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tissue - specific gene) in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lumbricoides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discrete tissues.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Tg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the geminal zone of the testis; Tv: testis, part of vas deferens;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seminal vesicle;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Stm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male somatic tissue;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the geminal zone of the ovary;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ovary, part of oviduct; Ut: uterus;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Stf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female somatic tissue</a:t>
            </a:r>
            <a:r>
              <a:rPr lang="en-TH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Error bars show standard deviations.</a:t>
            </a:r>
            <a:endParaRPr lang="en-TH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2864220-7071-3EB8-04E0-BEAC541FB7BE}"/>
              </a:ext>
            </a:extLst>
          </p:cNvPr>
          <p:cNvGrpSpPr/>
          <p:nvPr/>
        </p:nvGrpSpPr>
        <p:grpSpPr>
          <a:xfrm>
            <a:off x="2829468" y="1291375"/>
            <a:ext cx="5927126" cy="4096683"/>
            <a:chOff x="2829468" y="1291375"/>
            <a:chExt cx="5927126" cy="409668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557A535-3210-F611-CC07-73F7CD6F602A}"/>
                </a:ext>
              </a:extLst>
            </p:cNvPr>
            <p:cNvSpPr txBox="1"/>
            <p:nvPr/>
          </p:nvSpPr>
          <p:spPr>
            <a:xfrm>
              <a:off x="5203575" y="5018726"/>
              <a:ext cx="16873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TH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Discrete tissues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32510AD-A5F0-B014-C8E0-C539B60B62E8}"/>
                </a:ext>
              </a:extLst>
            </p:cNvPr>
            <p:cNvSpPr txBox="1"/>
            <p:nvPr/>
          </p:nvSpPr>
          <p:spPr>
            <a:xfrm rot="16200000">
              <a:off x="1975548" y="2768211"/>
              <a:ext cx="23541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TH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Gene expression level </a:t>
              </a:r>
            </a:p>
            <a:p>
              <a:pPr algn="ctr"/>
              <a:r>
                <a:rPr lang="en-TH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(Arbitrary unit)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928CFB6-88B1-A71F-64C7-648B6D6B4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5799" y="1291375"/>
              <a:ext cx="5280795" cy="37342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37115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05291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Cluster F: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tissues - specific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D7DE23-9070-D677-7D45-C059B67F68E3}"/>
              </a:ext>
            </a:extLst>
          </p:cNvPr>
          <p:cNvSpPr txBox="1"/>
          <p:nvPr/>
        </p:nvSpPr>
        <p:spPr>
          <a:xfrm>
            <a:off x="1373084" y="5575597"/>
            <a:ext cx="99569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thaiDist"/>
            <a:r>
              <a:rPr lang="en-TH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figure shows the expression level of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ALUE_0000064301 </a:t>
            </a:r>
            <a:r>
              <a:rPr lang="en-TH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 (a representative of the Og / Ov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tissue - specific gene) in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lumbricoides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discrete tissues.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Tg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the geminal zone of the testis; Tv: testis, part of vas deferens;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seminal vesicle;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Stm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male somatic tissue;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the geminal zone of the ovary;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ovary, part of oviduct; Ut: uterus;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Stf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female somatic tissue</a:t>
            </a:r>
            <a:r>
              <a:rPr lang="en-TH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Error bars show standard deviations.</a:t>
            </a:r>
            <a:endParaRPr lang="en-TH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D7A1204-712C-9011-E5C6-0C25326F224C}"/>
              </a:ext>
            </a:extLst>
          </p:cNvPr>
          <p:cNvGrpSpPr/>
          <p:nvPr/>
        </p:nvGrpSpPr>
        <p:grpSpPr>
          <a:xfrm>
            <a:off x="3054316" y="1307930"/>
            <a:ext cx="5648882" cy="4095118"/>
            <a:chOff x="2994358" y="1292940"/>
            <a:chExt cx="5648882" cy="4095118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A2E59E6-4B14-C312-3C20-58071D274292}"/>
                </a:ext>
              </a:extLst>
            </p:cNvPr>
            <p:cNvSpPr txBox="1"/>
            <p:nvPr/>
          </p:nvSpPr>
          <p:spPr>
            <a:xfrm>
              <a:off x="5203575" y="5018726"/>
              <a:ext cx="16873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TH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Discrete tissues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CE33BA-B5D2-A43D-EE09-893D1B45F520}"/>
                </a:ext>
              </a:extLst>
            </p:cNvPr>
            <p:cNvSpPr txBox="1"/>
            <p:nvPr/>
          </p:nvSpPr>
          <p:spPr>
            <a:xfrm rot="16200000">
              <a:off x="2140438" y="2768211"/>
              <a:ext cx="23541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TH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Gene expression level </a:t>
              </a:r>
            </a:p>
            <a:p>
              <a:pPr algn="ctr"/>
              <a:r>
                <a:rPr lang="en-TH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(Arbitrary unit)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C33B834-9377-CA98-257A-A12BF5A407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8785" y="1292940"/>
              <a:ext cx="4794455" cy="38278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3000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753697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Cluster F: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tissues - specific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D1984A-3A82-9FA6-6D69-FA444524C858}"/>
              </a:ext>
            </a:extLst>
          </p:cNvPr>
          <p:cNvSpPr txBox="1"/>
          <p:nvPr/>
        </p:nvSpPr>
        <p:spPr>
          <a:xfrm>
            <a:off x="1373084" y="5575597"/>
            <a:ext cx="99569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thaiDist"/>
            <a:r>
              <a:rPr lang="en-TH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figure shows the expression level of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ALUE_0001851601 </a:t>
            </a:r>
            <a:r>
              <a:rPr lang="en-TH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 (a representative of the Ov / Og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tissue - specific gene) in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lumbricoides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discrete tissues.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Tg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the geminal zone of the testis; Tv: testis, part of vas deferens;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seminal vesicle;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Stm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male somatic tissue;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Og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the geminal zone of the ovary;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ovary, part of oviduct; Ut: uterus;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Stf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female somatic tissue</a:t>
            </a:r>
            <a:r>
              <a:rPr lang="en-TH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Error bars show standard deviations.</a:t>
            </a:r>
            <a:endParaRPr lang="en-TH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E8CE595-D77D-2C1C-92BD-F0DF1E370DA4}"/>
              </a:ext>
            </a:extLst>
          </p:cNvPr>
          <p:cNvGrpSpPr/>
          <p:nvPr/>
        </p:nvGrpSpPr>
        <p:grpSpPr>
          <a:xfrm>
            <a:off x="3129271" y="1380036"/>
            <a:ext cx="5575623" cy="3969332"/>
            <a:chOff x="2829468" y="1418726"/>
            <a:chExt cx="5575623" cy="396933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7B12C9D-C1AE-EEA9-D597-E9EE59C6F318}"/>
                </a:ext>
              </a:extLst>
            </p:cNvPr>
            <p:cNvSpPr txBox="1"/>
            <p:nvPr/>
          </p:nvSpPr>
          <p:spPr>
            <a:xfrm>
              <a:off x="5203575" y="5018726"/>
              <a:ext cx="168732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TH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Discrete tissues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DA40155-1EC7-D36F-FB82-DC5FF03011F6}"/>
                </a:ext>
              </a:extLst>
            </p:cNvPr>
            <p:cNvSpPr txBox="1"/>
            <p:nvPr/>
          </p:nvSpPr>
          <p:spPr>
            <a:xfrm rot="16200000">
              <a:off x="1975548" y="2768211"/>
              <a:ext cx="235417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TH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Gene expression level </a:t>
              </a:r>
            </a:p>
            <a:p>
              <a:pPr algn="ctr"/>
              <a:r>
                <a:rPr lang="en-TH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(Arbitrary unit)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AAA4348-B283-D9B6-20BB-C3516908FD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7620" y="1418726"/>
              <a:ext cx="4777471" cy="37241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3945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787</Words>
  <Application>Microsoft Macintosh PowerPoint</Application>
  <PresentationFormat>Widescreen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Orawan Phuphisut</cp:lastModifiedBy>
  <cp:revision>43</cp:revision>
  <dcterms:created xsi:type="dcterms:W3CDTF">2022-05-10T17:55:01Z</dcterms:created>
  <dcterms:modified xsi:type="dcterms:W3CDTF">2022-10-23T02:47:48Z</dcterms:modified>
</cp:coreProperties>
</file>