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</p:sldIdLst>
  <p:sldSz cx="6858000" cy="9144000" type="screen4x3"/>
  <p:notesSz cx="6797675" cy="99282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620"/>
    <p:restoredTop sz="94629" autoAdjust="0"/>
  </p:normalViewPr>
  <p:slideViewPr>
    <p:cSldViewPr>
      <p:cViewPr>
        <p:scale>
          <a:sx n="112" d="100"/>
          <a:sy n="112" d="100"/>
        </p:scale>
        <p:origin x="-1806" y="-48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can-share-02\CAN-Turner$\Home\HalsallJ\Publications\KMT2A%20Msk1%20paper\Resub%20analysis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3790529308836397"/>
          <c:y val="5.1400554097404488E-2"/>
          <c:w val="0.81469291338582672"/>
          <c:h val="0.832619568387284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Sheet1!$B$13</c:f>
              <c:strCache>
                <c:ptCount val="1"/>
                <c:pt idx="0">
                  <c:v>Control</c:v>
                </c:pt>
              </c:strCache>
            </c:strRef>
          </c:tx>
          <c:invertIfNegative val="0"/>
          <c:errBars>
            <c:errBarType val="plus"/>
            <c:errValType val="cust"/>
            <c:noEndCap val="0"/>
            <c:plus>
              <c:numRef>
                <c:f>Sheet1!$E$14:$E$15</c:f>
                <c:numCache>
                  <c:formatCode>General</c:formatCode>
                  <c:ptCount val="2"/>
                  <c:pt idx="0">
                    <c:v>0.17004414615370617</c:v>
                  </c:pt>
                  <c:pt idx="1">
                    <c:v>0.34082682118779561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</c:errBars>
          <c:cat>
            <c:strRef>
              <c:f>Sheet1!$A$14:$A$15</c:f>
              <c:strCache>
                <c:ptCount val="2"/>
                <c:pt idx="0">
                  <c:v>KMT2A</c:v>
                </c:pt>
                <c:pt idx="1">
                  <c:v>MSK1</c:v>
                </c:pt>
              </c:strCache>
            </c:strRef>
          </c:cat>
          <c:val>
            <c:numRef>
              <c:f>Sheet1!$B$14:$B$15</c:f>
              <c:numCache>
                <c:formatCode>General</c:formatCode>
                <c:ptCount val="2"/>
                <c:pt idx="0">
                  <c:v>1</c:v>
                </c:pt>
                <c:pt idx="1">
                  <c:v>1</c:v>
                </c:pt>
              </c:numCache>
            </c:numRef>
          </c:val>
        </c:ser>
        <c:ser>
          <c:idx val="1"/>
          <c:order val="1"/>
          <c:tx>
            <c:strRef>
              <c:f>Sheet1!$C$13</c:f>
              <c:strCache>
                <c:ptCount val="1"/>
                <c:pt idx="0">
                  <c:v>KMT2A KD</c:v>
                </c:pt>
              </c:strCache>
            </c:strRef>
          </c:tx>
          <c:invertIfNegative val="0"/>
          <c:errBars>
            <c:errBarType val="plus"/>
            <c:errValType val="cust"/>
            <c:noEndCap val="0"/>
            <c:plus>
              <c:numRef>
                <c:f>Sheet1!$F$14:$F$15</c:f>
                <c:numCache>
                  <c:formatCode>General</c:formatCode>
                  <c:ptCount val="2"/>
                  <c:pt idx="0">
                    <c:v>8.3741971836669551E-2</c:v>
                  </c:pt>
                  <c:pt idx="1">
                    <c:v>0.40410646725396093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</c:errBars>
          <c:cat>
            <c:strRef>
              <c:f>Sheet1!$A$14:$A$15</c:f>
              <c:strCache>
                <c:ptCount val="2"/>
                <c:pt idx="0">
                  <c:v>KMT2A</c:v>
                </c:pt>
                <c:pt idx="1">
                  <c:v>MSK1</c:v>
                </c:pt>
              </c:strCache>
            </c:strRef>
          </c:cat>
          <c:val>
            <c:numRef>
              <c:f>Sheet1!$C$14:$C$15</c:f>
              <c:numCache>
                <c:formatCode>General</c:formatCode>
                <c:ptCount val="2"/>
                <c:pt idx="0">
                  <c:v>0.68353321006293666</c:v>
                </c:pt>
                <c:pt idx="1">
                  <c:v>1.9561395375395934</c:v>
                </c:pt>
              </c:numCache>
            </c:numRef>
          </c:val>
        </c:ser>
        <c:ser>
          <c:idx val="2"/>
          <c:order val="2"/>
          <c:tx>
            <c:strRef>
              <c:f>Sheet1!$D$13</c:f>
              <c:strCache>
                <c:ptCount val="1"/>
                <c:pt idx="0">
                  <c:v>MSK1 KD</c:v>
                </c:pt>
              </c:strCache>
            </c:strRef>
          </c:tx>
          <c:invertIfNegative val="0"/>
          <c:errBars>
            <c:errBarType val="plus"/>
            <c:errValType val="cust"/>
            <c:noEndCap val="0"/>
            <c:plus>
              <c:numRef>
                <c:f>Sheet1!$G$14:$G$15</c:f>
                <c:numCache>
                  <c:formatCode>General</c:formatCode>
                  <c:ptCount val="2"/>
                  <c:pt idx="0">
                    <c:v>0.27355797845766922</c:v>
                  </c:pt>
                  <c:pt idx="1">
                    <c:v>4.97668976032958E-2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</c:errBars>
          <c:cat>
            <c:strRef>
              <c:f>Sheet1!$A$14:$A$15</c:f>
              <c:strCache>
                <c:ptCount val="2"/>
                <c:pt idx="0">
                  <c:v>KMT2A</c:v>
                </c:pt>
                <c:pt idx="1">
                  <c:v>MSK1</c:v>
                </c:pt>
              </c:strCache>
            </c:strRef>
          </c:cat>
          <c:val>
            <c:numRef>
              <c:f>Sheet1!$D$14:$D$15</c:f>
              <c:numCache>
                <c:formatCode>General</c:formatCode>
                <c:ptCount val="2"/>
                <c:pt idx="0">
                  <c:v>1.3076465467183922</c:v>
                </c:pt>
                <c:pt idx="1">
                  <c:v>0.19377968354932323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7972096"/>
        <c:axId val="147973632"/>
      </c:barChart>
      <c:catAx>
        <c:axId val="147972096"/>
        <c:scaling>
          <c:orientation val="minMax"/>
        </c:scaling>
        <c:delete val="0"/>
        <c:axPos val="b"/>
        <c:majorTickMark val="out"/>
        <c:minorTickMark val="none"/>
        <c:tickLblPos val="nextTo"/>
        <c:crossAx val="147973632"/>
        <c:crosses val="autoZero"/>
        <c:auto val="1"/>
        <c:lblAlgn val="ctr"/>
        <c:lblOffset val="100"/>
        <c:noMultiLvlLbl val="0"/>
      </c:catAx>
      <c:valAx>
        <c:axId val="147973632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14797209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ACD15-C9D0-47C0-B429-15B0D256D383}" type="datetimeFigureOut">
              <a:rPr lang="en-GB" smtClean="0"/>
              <a:t>28/10/2016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4A31C-EBA3-4416-92A5-BE0020B45F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13584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ACD15-C9D0-47C0-B429-15B0D256D383}" type="datetimeFigureOut">
              <a:rPr lang="en-GB" smtClean="0"/>
              <a:t>28/10/2016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4A31C-EBA3-4416-92A5-BE0020B45F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36817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ACD15-C9D0-47C0-B429-15B0D256D383}" type="datetimeFigureOut">
              <a:rPr lang="en-GB" smtClean="0"/>
              <a:t>28/10/2016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4A31C-EBA3-4416-92A5-BE0020B45F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71742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ACD15-C9D0-47C0-B429-15B0D256D383}" type="datetimeFigureOut">
              <a:rPr lang="en-GB" smtClean="0"/>
              <a:t>28/10/2016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4A31C-EBA3-4416-92A5-BE0020B45F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74159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ACD15-C9D0-47C0-B429-15B0D256D383}" type="datetimeFigureOut">
              <a:rPr lang="en-GB" smtClean="0"/>
              <a:t>28/10/2016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4A31C-EBA3-4416-92A5-BE0020B45F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52279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ACD15-C9D0-47C0-B429-15B0D256D383}" type="datetimeFigureOut">
              <a:rPr lang="en-GB" smtClean="0"/>
              <a:t>28/10/2016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4A31C-EBA3-4416-92A5-BE0020B45F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12205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ACD15-C9D0-47C0-B429-15B0D256D383}" type="datetimeFigureOut">
              <a:rPr lang="en-GB" smtClean="0"/>
              <a:t>28/10/2016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4A31C-EBA3-4416-92A5-BE0020B45F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1344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ACD15-C9D0-47C0-B429-15B0D256D383}" type="datetimeFigureOut">
              <a:rPr lang="en-GB" smtClean="0"/>
              <a:t>28/10/2016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4A31C-EBA3-4416-92A5-BE0020B45F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66942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ACD15-C9D0-47C0-B429-15B0D256D383}" type="datetimeFigureOut">
              <a:rPr lang="en-GB" smtClean="0"/>
              <a:t>28/10/2016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4A31C-EBA3-4416-92A5-BE0020B45F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08854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ACD15-C9D0-47C0-B429-15B0D256D383}" type="datetimeFigureOut">
              <a:rPr lang="en-GB" smtClean="0"/>
              <a:t>28/10/2016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4A31C-EBA3-4416-92A5-BE0020B45F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95242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ACD15-C9D0-47C0-B429-15B0D256D383}" type="datetimeFigureOut">
              <a:rPr lang="en-GB" smtClean="0"/>
              <a:t>28/10/2016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E4A31C-EBA3-4416-92A5-BE0020B45F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81004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EACD15-C9D0-47C0-B429-15B0D256D383}" type="datetimeFigureOut">
              <a:rPr lang="en-GB" smtClean="0"/>
              <a:t>28/10/2016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E4A31C-EBA3-4416-92A5-BE0020B45FD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8134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20688" y="251520"/>
            <a:ext cx="56938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 smtClean="0"/>
              <a:t>Additional </a:t>
            </a:r>
            <a:r>
              <a:rPr lang="en-GB" b="1" smtClean="0"/>
              <a:t>File </a:t>
            </a:r>
            <a:r>
              <a:rPr lang="en-GB" b="1" smtClean="0"/>
              <a:t>3</a:t>
            </a:r>
            <a:endParaRPr lang="en-GB" dirty="0" smtClean="0"/>
          </a:p>
        </p:txBody>
      </p:sp>
      <p:graphicFrame>
        <p:nvGraphicFramePr>
          <p:cNvPr id="3" name="Char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42747323"/>
              </p:ext>
            </p:extLst>
          </p:nvPr>
        </p:nvGraphicFramePr>
        <p:xfrm>
          <a:off x="1268760" y="1484948"/>
          <a:ext cx="4499992" cy="44644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Freeform 3"/>
          <p:cNvSpPr/>
          <p:nvPr/>
        </p:nvSpPr>
        <p:spPr>
          <a:xfrm>
            <a:off x="2380129" y="3423847"/>
            <a:ext cx="416859" cy="672353"/>
          </a:xfrm>
          <a:custGeom>
            <a:avLst/>
            <a:gdLst>
              <a:gd name="connsiteX0" fmla="*/ 0 w 416859"/>
              <a:gd name="connsiteY0" fmla="*/ 107576 h 672353"/>
              <a:gd name="connsiteX1" fmla="*/ 0 w 416859"/>
              <a:gd name="connsiteY1" fmla="*/ 0 h 672353"/>
              <a:gd name="connsiteX2" fmla="*/ 416859 w 416859"/>
              <a:gd name="connsiteY2" fmla="*/ 0 h 672353"/>
              <a:gd name="connsiteX3" fmla="*/ 416859 w 416859"/>
              <a:gd name="connsiteY3" fmla="*/ 672353 h 672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6859" h="672353">
                <a:moveTo>
                  <a:pt x="0" y="107576"/>
                </a:moveTo>
                <a:lnTo>
                  <a:pt x="0" y="0"/>
                </a:lnTo>
                <a:lnTo>
                  <a:pt x="416859" y="0"/>
                </a:lnTo>
                <a:lnTo>
                  <a:pt x="416859" y="672353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Freeform 4"/>
          <p:cNvSpPr/>
          <p:nvPr/>
        </p:nvSpPr>
        <p:spPr>
          <a:xfrm>
            <a:off x="4208929" y="1675729"/>
            <a:ext cx="416859" cy="1586753"/>
          </a:xfrm>
          <a:custGeom>
            <a:avLst/>
            <a:gdLst>
              <a:gd name="connsiteX0" fmla="*/ 0 w 416859"/>
              <a:gd name="connsiteY0" fmla="*/ 1586753 h 1586753"/>
              <a:gd name="connsiteX1" fmla="*/ 0 w 416859"/>
              <a:gd name="connsiteY1" fmla="*/ 0 h 1586753"/>
              <a:gd name="connsiteX2" fmla="*/ 416859 w 416859"/>
              <a:gd name="connsiteY2" fmla="*/ 0 h 1586753"/>
              <a:gd name="connsiteX3" fmla="*/ 416859 w 416859"/>
              <a:gd name="connsiteY3" fmla="*/ 134471 h 15867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6859" h="1586753">
                <a:moveTo>
                  <a:pt x="0" y="1586753"/>
                </a:moveTo>
                <a:lnTo>
                  <a:pt x="0" y="0"/>
                </a:lnTo>
                <a:lnTo>
                  <a:pt x="416859" y="0"/>
                </a:lnTo>
                <a:lnTo>
                  <a:pt x="416859" y="134471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Freeform 5"/>
          <p:cNvSpPr/>
          <p:nvPr/>
        </p:nvSpPr>
        <p:spPr>
          <a:xfrm>
            <a:off x="4208929" y="1433682"/>
            <a:ext cx="820271" cy="3509682"/>
          </a:xfrm>
          <a:custGeom>
            <a:avLst/>
            <a:gdLst>
              <a:gd name="connsiteX0" fmla="*/ 820271 w 820271"/>
              <a:gd name="connsiteY0" fmla="*/ 3509682 h 3509682"/>
              <a:gd name="connsiteX1" fmla="*/ 820271 w 820271"/>
              <a:gd name="connsiteY1" fmla="*/ 0 h 3509682"/>
              <a:gd name="connsiteX2" fmla="*/ 0 w 820271"/>
              <a:gd name="connsiteY2" fmla="*/ 0 h 3509682"/>
              <a:gd name="connsiteX3" fmla="*/ 0 w 820271"/>
              <a:gd name="connsiteY3" fmla="*/ 161365 h 3509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0271" h="3509682">
                <a:moveTo>
                  <a:pt x="820271" y="3509682"/>
                </a:moveTo>
                <a:lnTo>
                  <a:pt x="820271" y="0"/>
                </a:lnTo>
                <a:lnTo>
                  <a:pt x="0" y="0"/>
                </a:lnTo>
                <a:lnTo>
                  <a:pt x="0" y="161365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/>
          <p:cNvSpPr txBox="1"/>
          <p:nvPr/>
        </p:nvSpPr>
        <p:spPr>
          <a:xfrm>
            <a:off x="2420888" y="3141132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*</a:t>
            </a:r>
            <a:endParaRPr lang="en-GB" dirty="0"/>
          </a:p>
        </p:txBody>
      </p:sp>
      <p:sp>
        <p:nvSpPr>
          <p:cNvPr id="8" name="TextBox 7"/>
          <p:cNvSpPr txBox="1"/>
          <p:nvPr/>
        </p:nvSpPr>
        <p:spPr>
          <a:xfrm>
            <a:off x="4281046" y="1433682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*</a:t>
            </a:r>
            <a:endParaRPr lang="en-GB" dirty="0"/>
          </a:p>
        </p:txBody>
      </p:sp>
      <p:sp>
        <p:nvSpPr>
          <p:cNvPr id="9" name="TextBox 8"/>
          <p:cNvSpPr txBox="1"/>
          <p:nvPr/>
        </p:nvSpPr>
        <p:spPr>
          <a:xfrm>
            <a:off x="4469023" y="1187624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*</a:t>
            </a:r>
            <a:endParaRPr lang="en-GB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6237" y="1666836"/>
            <a:ext cx="1019175" cy="75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/>
          <p:cNvSpPr txBox="1"/>
          <p:nvPr/>
        </p:nvSpPr>
        <p:spPr>
          <a:xfrm rot="16200000">
            <a:off x="-554149" y="3368833"/>
            <a:ext cx="32764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Fold change relative </a:t>
            </a:r>
            <a:r>
              <a:rPr lang="en-US" dirty="0" smtClean="0"/>
              <a:t> to Control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53405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966</TotalTime>
  <Words>11</Words>
  <Application>Microsoft Office PowerPoint</Application>
  <PresentationFormat>On-screen Show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University of Birmingham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Maaike Wiersma</dc:creator>
  <cp:lastModifiedBy>John Halsall</cp:lastModifiedBy>
  <cp:revision>28</cp:revision>
  <cp:lastPrinted>2016-01-20T13:43:26Z</cp:lastPrinted>
  <dcterms:created xsi:type="dcterms:W3CDTF">2015-09-25T13:30:58Z</dcterms:created>
  <dcterms:modified xsi:type="dcterms:W3CDTF">2016-10-28T11:09:47Z</dcterms:modified>
</cp:coreProperties>
</file>