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3"/>
  </p:notesMasterIdLst>
  <p:sldIdLst>
    <p:sldId id="297" r:id="rId2"/>
  </p:sldIdLst>
  <p:sldSz cx="7772400" cy="10058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9523" autoAdjust="0"/>
  </p:normalViewPr>
  <p:slideViewPr>
    <p:cSldViewPr snapToGrid="0">
      <p:cViewPr>
        <p:scale>
          <a:sx n="100" d="100"/>
          <a:sy n="100" d="100"/>
        </p:scale>
        <p:origin x="756" y="-27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630EB5-7C48-4349-888E-77DE74F97AAD}" type="datetimeFigureOut">
              <a:rPr lang="en-CA" smtClean="0"/>
              <a:t>2017-11-21</a:t>
            </a:fld>
            <a:endParaRPr lang="en-CA"/>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6248A3-1C91-4D34-B07D-ACA348CF274D}" type="slidenum">
              <a:rPr lang="en-CA" smtClean="0"/>
              <a:t>‹#›</a:t>
            </a:fld>
            <a:endParaRPr lang="en-CA"/>
          </a:p>
        </p:txBody>
      </p:sp>
    </p:spTree>
    <p:extLst>
      <p:ext uri="{BB962C8B-B14F-4D97-AF65-F5344CB8AC3E}">
        <p14:creationId xmlns:p14="http://schemas.microsoft.com/office/powerpoint/2010/main" val="40817141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en-US"/>
              <a:t>Click to edit Master title style</a:t>
            </a:r>
            <a:endParaRPr lang="en-US" dirty="0"/>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FC33CA6-1A78-4E37-84BC-DE0B4578B986}" type="datetimeFigureOut">
              <a:rPr lang="en-CA" smtClean="0"/>
              <a:t>2017-11-21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D19555F-F13A-4427-ABA1-23C43D87188B}" type="slidenum">
              <a:rPr lang="en-CA" smtClean="0"/>
              <a:t>‹#›</a:t>
            </a:fld>
            <a:endParaRPr lang="en-CA"/>
          </a:p>
        </p:txBody>
      </p:sp>
    </p:spTree>
    <p:extLst>
      <p:ext uri="{BB962C8B-B14F-4D97-AF65-F5344CB8AC3E}">
        <p14:creationId xmlns:p14="http://schemas.microsoft.com/office/powerpoint/2010/main" val="518747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C33CA6-1A78-4E37-84BC-DE0B4578B986}" type="datetimeFigureOut">
              <a:rPr lang="en-CA" smtClean="0"/>
              <a:t>2017-11-21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D19555F-F13A-4427-ABA1-23C43D87188B}" type="slidenum">
              <a:rPr lang="en-CA" smtClean="0"/>
              <a:t>‹#›</a:t>
            </a:fld>
            <a:endParaRPr lang="en-CA"/>
          </a:p>
        </p:txBody>
      </p:sp>
    </p:spTree>
    <p:extLst>
      <p:ext uri="{BB962C8B-B14F-4D97-AF65-F5344CB8AC3E}">
        <p14:creationId xmlns:p14="http://schemas.microsoft.com/office/powerpoint/2010/main" val="839023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C33CA6-1A78-4E37-84BC-DE0B4578B986}" type="datetimeFigureOut">
              <a:rPr lang="en-CA" smtClean="0"/>
              <a:t>2017-11-21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D19555F-F13A-4427-ABA1-23C43D87188B}" type="slidenum">
              <a:rPr lang="en-CA" smtClean="0"/>
              <a:t>‹#›</a:t>
            </a:fld>
            <a:endParaRPr lang="en-CA"/>
          </a:p>
        </p:txBody>
      </p:sp>
    </p:spTree>
    <p:extLst>
      <p:ext uri="{BB962C8B-B14F-4D97-AF65-F5344CB8AC3E}">
        <p14:creationId xmlns:p14="http://schemas.microsoft.com/office/powerpoint/2010/main" val="3499467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C33CA6-1A78-4E37-84BC-DE0B4578B986}" type="datetimeFigureOut">
              <a:rPr lang="en-CA" smtClean="0"/>
              <a:t>2017-11-21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D19555F-F13A-4427-ABA1-23C43D87188B}" type="slidenum">
              <a:rPr lang="en-CA" smtClean="0"/>
              <a:t>‹#›</a:t>
            </a:fld>
            <a:endParaRPr lang="en-CA"/>
          </a:p>
        </p:txBody>
      </p:sp>
    </p:spTree>
    <p:extLst>
      <p:ext uri="{BB962C8B-B14F-4D97-AF65-F5344CB8AC3E}">
        <p14:creationId xmlns:p14="http://schemas.microsoft.com/office/powerpoint/2010/main" val="3662449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en-US"/>
              <a:t>Click to edit Master title style</a:t>
            </a:r>
            <a:endParaRPr lang="en-US" dirty="0"/>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C33CA6-1A78-4E37-84BC-DE0B4578B986}" type="datetimeFigureOut">
              <a:rPr lang="en-CA" smtClean="0"/>
              <a:t>2017-11-21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D19555F-F13A-4427-ABA1-23C43D87188B}" type="slidenum">
              <a:rPr lang="en-CA" smtClean="0"/>
              <a:t>‹#›</a:t>
            </a:fld>
            <a:endParaRPr lang="en-CA"/>
          </a:p>
        </p:txBody>
      </p:sp>
    </p:spTree>
    <p:extLst>
      <p:ext uri="{BB962C8B-B14F-4D97-AF65-F5344CB8AC3E}">
        <p14:creationId xmlns:p14="http://schemas.microsoft.com/office/powerpoint/2010/main" val="12349575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FC33CA6-1A78-4E37-84BC-DE0B4578B986}" type="datetimeFigureOut">
              <a:rPr lang="en-CA" smtClean="0"/>
              <a:t>2017-11-21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D19555F-F13A-4427-ABA1-23C43D87188B}" type="slidenum">
              <a:rPr lang="en-CA" smtClean="0"/>
              <a:t>‹#›</a:t>
            </a:fld>
            <a:endParaRPr lang="en-CA"/>
          </a:p>
        </p:txBody>
      </p:sp>
    </p:spTree>
    <p:extLst>
      <p:ext uri="{BB962C8B-B14F-4D97-AF65-F5344CB8AC3E}">
        <p14:creationId xmlns:p14="http://schemas.microsoft.com/office/powerpoint/2010/main" val="1388766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4" name="Content Placeholder 3"/>
          <p:cNvSpPr>
            <a:spLocks noGrp="1"/>
          </p:cNvSpPr>
          <p:nvPr>
            <p:ph sz="half" idx="2"/>
          </p:nvPr>
        </p:nvSpPr>
        <p:spPr>
          <a:xfrm>
            <a:off x="535366" y="3674110"/>
            <a:ext cx="3288089"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6" name="Content Placeholder 5"/>
          <p:cNvSpPr>
            <a:spLocks noGrp="1"/>
          </p:cNvSpPr>
          <p:nvPr>
            <p:ph sz="quarter" idx="4"/>
          </p:nvPr>
        </p:nvSpPr>
        <p:spPr>
          <a:xfrm>
            <a:off x="3934778" y="3674110"/>
            <a:ext cx="3304282"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FC33CA6-1A78-4E37-84BC-DE0B4578B986}" type="datetimeFigureOut">
              <a:rPr lang="en-CA" smtClean="0"/>
              <a:t>2017-11-21</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7D19555F-F13A-4427-ABA1-23C43D87188B}" type="slidenum">
              <a:rPr lang="en-CA" smtClean="0"/>
              <a:t>‹#›</a:t>
            </a:fld>
            <a:endParaRPr lang="en-CA"/>
          </a:p>
        </p:txBody>
      </p:sp>
    </p:spTree>
    <p:extLst>
      <p:ext uri="{BB962C8B-B14F-4D97-AF65-F5344CB8AC3E}">
        <p14:creationId xmlns:p14="http://schemas.microsoft.com/office/powerpoint/2010/main" val="2214197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FC33CA6-1A78-4E37-84BC-DE0B4578B986}" type="datetimeFigureOut">
              <a:rPr lang="en-CA" smtClean="0"/>
              <a:t>2017-11-21</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7D19555F-F13A-4427-ABA1-23C43D87188B}" type="slidenum">
              <a:rPr lang="en-CA" smtClean="0"/>
              <a:t>‹#›</a:t>
            </a:fld>
            <a:endParaRPr lang="en-CA"/>
          </a:p>
        </p:txBody>
      </p:sp>
    </p:spTree>
    <p:extLst>
      <p:ext uri="{BB962C8B-B14F-4D97-AF65-F5344CB8AC3E}">
        <p14:creationId xmlns:p14="http://schemas.microsoft.com/office/powerpoint/2010/main" val="1338459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C33CA6-1A78-4E37-84BC-DE0B4578B986}" type="datetimeFigureOut">
              <a:rPr lang="en-CA" smtClean="0"/>
              <a:t>2017-11-21</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7D19555F-F13A-4427-ABA1-23C43D87188B}" type="slidenum">
              <a:rPr lang="en-CA" smtClean="0"/>
              <a:t>‹#›</a:t>
            </a:fld>
            <a:endParaRPr lang="en-CA"/>
          </a:p>
        </p:txBody>
      </p:sp>
    </p:spTree>
    <p:extLst>
      <p:ext uri="{BB962C8B-B14F-4D97-AF65-F5344CB8AC3E}">
        <p14:creationId xmlns:p14="http://schemas.microsoft.com/office/powerpoint/2010/main" val="3203396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DFC33CA6-1A78-4E37-84BC-DE0B4578B986}" type="datetimeFigureOut">
              <a:rPr lang="en-CA" smtClean="0"/>
              <a:t>2017-11-21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D19555F-F13A-4427-ABA1-23C43D87188B}" type="slidenum">
              <a:rPr lang="en-CA" smtClean="0"/>
              <a:t>‹#›</a:t>
            </a:fld>
            <a:endParaRPr lang="en-CA"/>
          </a:p>
        </p:txBody>
      </p:sp>
    </p:spTree>
    <p:extLst>
      <p:ext uri="{BB962C8B-B14F-4D97-AF65-F5344CB8AC3E}">
        <p14:creationId xmlns:p14="http://schemas.microsoft.com/office/powerpoint/2010/main" val="1483301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en-US"/>
              <a:t>Click icon to add picture</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DFC33CA6-1A78-4E37-84BC-DE0B4578B986}" type="datetimeFigureOut">
              <a:rPr lang="en-CA" smtClean="0"/>
              <a:t>2017-11-21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D19555F-F13A-4427-ABA1-23C43D87188B}" type="slidenum">
              <a:rPr lang="en-CA" smtClean="0"/>
              <a:t>‹#›</a:t>
            </a:fld>
            <a:endParaRPr lang="en-CA"/>
          </a:p>
        </p:txBody>
      </p:sp>
    </p:spTree>
    <p:extLst>
      <p:ext uri="{BB962C8B-B14F-4D97-AF65-F5344CB8AC3E}">
        <p14:creationId xmlns:p14="http://schemas.microsoft.com/office/powerpoint/2010/main" val="2415715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75000"/>
                  </a:schemeClr>
                </a:solidFill>
              </a:defRPr>
            </a:lvl1pPr>
          </a:lstStyle>
          <a:p>
            <a:fld id="{DFC33CA6-1A78-4E37-84BC-DE0B4578B986}" type="datetimeFigureOut">
              <a:rPr lang="en-CA" smtClean="0"/>
              <a:t>2017-11-21</a:t>
            </a:fld>
            <a:endParaRPr lang="en-CA"/>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75000"/>
                  </a:schemeClr>
                </a:solidFill>
              </a:defRPr>
            </a:lvl1pPr>
          </a:lstStyle>
          <a:p>
            <a:fld id="{7D19555F-F13A-4427-ABA1-23C43D87188B}" type="slidenum">
              <a:rPr lang="en-CA" smtClean="0"/>
              <a:t>‹#›</a:t>
            </a:fld>
            <a:endParaRPr lang="en-CA"/>
          </a:p>
        </p:txBody>
      </p:sp>
    </p:spTree>
    <p:extLst>
      <p:ext uri="{BB962C8B-B14F-4D97-AF65-F5344CB8AC3E}">
        <p14:creationId xmlns:p14="http://schemas.microsoft.com/office/powerpoint/2010/main" val="55089774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72C5FFB-41F3-406C-A979-B63E4949E130}"/>
              </a:ext>
            </a:extLst>
          </p:cNvPr>
          <p:cNvSpPr/>
          <p:nvPr/>
        </p:nvSpPr>
        <p:spPr>
          <a:xfrm>
            <a:off x="295563" y="914353"/>
            <a:ext cx="7250545" cy="3908762"/>
          </a:xfrm>
          <a:prstGeom prst="rect">
            <a:avLst/>
          </a:prstGeom>
        </p:spPr>
        <p:txBody>
          <a:bodyPr wrap="square">
            <a:spAutoFit/>
          </a:bodyPr>
          <a:lstStyle/>
          <a:p>
            <a:r>
              <a:rPr lang="en-CA" sz="800" dirty="0">
                <a:solidFill>
                  <a:srgbClr val="000000"/>
                </a:solidFill>
                <a:highlight>
                  <a:srgbClr val="FFFFFF"/>
                </a:highlight>
                <a:latin typeface="Courier New" panose="02070309020205020404" pitchFamily="49" charset="0"/>
                <a:ea typeface="Calibri" panose="020F0502020204030204" pitchFamily="34" charset="0"/>
              </a:rPr>
              <a:t>tIbd1         1 -----------------------------------------------------------------------------MSG</a:t>
            </a:r>
            <a:br>
              <a:rPr lang="en-CA" sz="800" dirty="0">
                <a:solidFill>
                  <a:srgbClr val="000000"/>
                </a:solidFill>
                <a:highlight>
                  <a:srgbClr val="FFFFFF"/>
                </a:highlight>
                <a:latin typeface="Courier New" panose="02070309020205020404" pitchFamily="49" charset="0"/>
                <a:ea typeface="Calibri" panose="020F0502020204030204" pitchFamily="34" charset="0"/>
              </a:rPr>
            </a:br>
            <a:r>
              <a:rPr lang="en-CA" sz="800" dirty="0">
                <a:solidFill>
                  <a:srgbClr val="000000"/>
                </a:solidFill>
                <a:highlight>
                  <a:srgbClr val="FFFFFF"/>
                </a:highlight>
                <a:latin typeface="Courier New" panose="02070309020205020404" pitchFamily="49" charset="0"/>
                <a:ea typeface="Calibri" panose="020F0502020204030204" pitchFamily="34" charset="0"/>
              </a:rPr>
              <a:t>yBDF1       262 VIA---------------K----GRRSSAQE</a:t>
            </a:r>
            <a:r>
              <a:rPr lang="en-CA" sz="800" dirty="0">
                <a:solidFill>
                  <a:srgbClr val="FFFFFF"/>
                </a:solidFill>
                <a:highlight>
                  <a:srgbClr val="000000"/>
                </a:highlight>
                <a:latin typeface="Courier New" panose="02070309020205020404" pitchFamily="49" charset="0"/>
                <a:ea typeface="Calibri" panose="020F0502020204030204" pitchFamily="34" charset="0"/>
              </a:rPr>
              <a:t>D</a:t>
            </a:r>
            <a:r>
              <a:rPr lang="en-CA" sz="800" dirty="0">
                <a:solidFill>
                  <a:srgbClr val="000000"/>
                </a:solidFill>
                <a:highlight>
                  <a:srgbClr val="FFFFFF"/>
                </a:highlight>
                <a:latin typeface="Courier New" panose="02070309020205020404" pitchFamily="49" charset="0"/>
                <a:ea typeface="Calibri" panose="020F0502020204030204" pitchFamily="34" charset="0"/>
              </a:rPr>
              <a:t>A</a:t>
            </a:r>
            <a:r>
              <a:rPr lang="en-CA" sz="800" dirty="0">
                <a:solidFill>
                  <a:srgbClr val="FFFFFF"/>
                </a:solidFill>
                <a:highlight>
                  <a:srgbClr val="000000"/>
                </a:highlight>
                <a:latin typeface="Courier New" panose="02070309020205020404" pitchFamily="49" charset="0"/>
                <a:ea typeface="Calibri" panose="020F0502020204030204" pitchFamily="34" charset="0"/>
              </a:rPr>
              <a:t>P</a:t>
            </a:r>
            <a:r>
              <a:rPr lang="en-CA" sz="800" dirty="0">
                <a:solidFill>
                  <a:srgbClr val="000000"/>
                </a:solidFill>
                <a:highlight>
                  <a:srgbClr val="FFFFFF"/>
                </a:highlight>
                <a:latin typeface="Courier New" panose="02070309020205020404" pitchFamily="49" charset="0"/>
                <a:ea typeface="Calibri" panose="020F0502020204030204" pitchFamily="34" charset="0"/>
              </a:rPr>
              <a:t>I</a:t>
            </a:r>
            <a:r>
              <a:rPr lang="en-CA" sz="800" dirty="0">
                <a:solidFill>
                  <a:srgbClr val="FFFFFF"/>
                </a:solidFill>
                <a:highlight>
                  <a:srgbClr val="808080"/>
                </a:highlight>
                <a:latin typeface="Courier New" panose="02070309020205020404" pitchFamily="49" charset="0"/>
                <a:ea typeface="Calibri" panose="020F0502020204030204" pitchFamily="34" charset="0"/>
              </a:rPr>
              <a:t>V</a:t>
            </a:r>
            <a:r>
              <a:rPr lang="en-CA" sz="800" dirty="0">
                <a:solidFill>
                  <a:srgbClr val="000000"/>
                </a:solidFill>
                <a:highlight>
                  <a:srgbClr val="FFFFFF"/>
                </a:highlight>
                <a:latin typeface="Courier New" panose="02070309020205020404" pitchFamily="49" charset="0"/>
                <a:ea typeface="Calibri" panose="020F0502020204030204" pitchFamily="34" charset="0"/>
              </a:rPr>
              <a:t>IRR</a:t>
            </a:r>
            <a:r>
              <a:rPr lang="en-CA" sz="800" dirty="0">
                <a:solidFill>
                  <a:srgbClr val="FFFFFF"/>
                </a:solidFill>
                <a:highlight>
                  <a:srgbClr val="808080"/>
                </a:highlight>
                <a:latin typeface="Courier New" panose="02070309020205020404" pitchFamily="49" charset="0"/>
                <a:ea typeface="Calibri" panose="020F0502020204030204" pitchFamily="34" charset="0"/>
              </a:rPr>
              <a:t>A</a:t>
            </a:r>
            <a:r>
              <a:rPr lang="en-CA" sz="800" dirty="0">
                <a:solidFill>
                  <a:srgbClr val="000000"/>
                </a:solidFill>
                <a:highlight>
                  <a:srgbClr val="FFFFFF"/>
                </a:highlight>
                <a:latin typeface="Courier New" panose="02070309020205020404" pitchFamily="49" charset="0"/>
                <a:ea typeface="Calibri" panose="020F0502020204030204" pitchFamily="34" charset="0"/>
              </a:rPr>
              <a:t>------------------QTHNGRPKRTIHPPKSKDIYP-</a:t>
            </a:r>
            <a:br>
              <a:rPr lang="en-CA" sz="800" dirty="0">
                <a:solidFill>
                  <a:srgbClr val="000000"/>
                </a:solidFill>
                <a:highlight>
                  <a:srgbClr val="FFFFFF"/>
                </a:highlight>
                <a:latin typeface="Courier New" panose="02070309020205020404" pitchFamily="49" charset="0"/>
                <a:ea typeface="Calibri" panose="020F0502020204030204" pitchFamily="34" charset="0"/>
              </a:rPr>
            </a:br>
            <a:r>
              <a:rPr lang="en-CA" sz="800" dirty="0">
                <a:solidFill>
                  <a:srgbClr val="000000"/>
                </a:solidFill>
                <a:highlight>
                  <a:srgbClr val="FFFFFF"/>
                </a:highlight>
                <a:latin typeface="Courier New" panose="02070309020205020404" pitchFamily="49" charset="0"/>
                <a:ea typeface="Calibri" panose="020F0502020204030204" pitchFamily="34" charset="0"/>
              </a:rPr>
              <a:t>yBDF2       247 SAL---------------KKTSRNRKKNEDM</a:t>
            </a:r>
            <a:r>
              <a:rPr lang="en-CA" sz="800" dirty="0">
                <a:solidFill>
                  <a:srgbClr val="FFFFFF"/>
                </a:solidFill>
                <a:highlight>
                  <a:srgbClr val="000000"/>
                </a:highlight>
                <a:latin typeface="Courier New" panose="02070309020205020404" pitchFamily="49" charset="0"/>
                <a:ea typeface="Calibri" panose="020F0502020204030204" pitchFamily="34" charset="0"/>
              </a:rPr>
              <a:t>D</a:t>
            </a:r>
            <a:r>
              <a:rPr lang="en-CA" sz="800" dirty="0">
                <a:solidFill>
                  <a:srgbClr val="000000"/>
                </a:solidFill>
                <a:highlight>
                  <a:srgbClr val="FFFFFF"/>
                </a:highlight>
                <a:latin typeface="Courier New" panose="02070309020205020404" pitchFamily="49" charset="0"/>
                <a:ea typeface="Calibri" panose="020F0502020204030204" pitchFamily="34" charset="0"/>
              </a:rPr>
              <a:t>S</a:t>
            </a:r>
            <a:r>
              <a:rPr lang="en-CA" sz="800" dirty="0">
                <a:solidFill>
                  <a:srgbClr val="FFFFFF"/>
                </a:solidFill>
                <a:highlight>
                  <a:srgbClr val="000000"/>
                </a:highlight>
                <a:latin typeface="Courier New" panose="02070309020205020404" pitchFamily="49" charset="0"/>
                <a:ea typeface="Calibri" panose="020F0502020204030204" pitchFamily="34" charset="0"/>
              </a:rPr>
              <a:t>P</a:t>
            </a:r>
            <a:r>
              <a:rPr lang="en-CA" sz="800" dirty="0">
                <a:solidFill>
                  <a:srgbClr val="000000"/>
                </a:solidFill>
                <a:highlight>
                  <a:srgbClr val="FFFFFF"/>
                </a:highlight>
                <a:latin typeface="Courier New" panose="02070309020205020404" pitchFamily="49" charset="0"/>
                <a:ea typeface="Calibri" panose="020F0502020204030204" pitchFamily="34" charset="0"/>
              </a:rPr>
              <a:t>L</a:t>
            </a:r>
            <a:r>
              <a:rPr lang="en-CA" sz="800" dirty="0">
                <a:solidFill>
                  <a:srgbClr val="FFFFFF"/>
                </a:solidFill>
                <a:highlight>
                  <a:srgbClr val="808080"/>
                </a:highlight>
                <a:latin typeface="Courier New" panose="02070309020205020404" pitchFamily="49" charset="0"/>
                <a:ea typeface="Calibri" panose="020F0502020204030204" pitchFamily="34" charset="0"/>
              </a:rPr>
              <a:t>V</a:t>
            </a:r>
            <a:r>
              <a:rPr lang="en-CA" sz="800" dirty="0">
                <a:solidFill>
                  <a:srgbClr val="000000"/>
                </a:solidFill>
                <a:highlight>
                  <a:srgbClr val="FFFFFF"/>
                </a:highlight>
                <a:latin typeface="Courier New" panose="02070309020205020404" pitchFamily="49" charset="0"/>
                <a:ea typeface="Calibri" panose="020F0502020204030204" pitchFamily="34" charset="0"/>
              </a:rPr>
              <a:t>IRRSVSTTND---NIGESGNREGVSGGRPKRTIHPPKSKDLFDI</a:t>
            </a:r>
            <a:br>
              <a:rPr lang="en-CA" sz="800" dirty="0">
                <a:solidFill>
                  <a:srgbClr val="000000"/>
                </a:solidFill>
                <a:highlight>
                  <a:srgbClr val="FFFFFF"/>
                </a:highlight>
                <a:latin typeface="Courier New" panose="02070309020205020404" pitchFamily="49" charset="0"/>
                <a:ea typeface="Calibri" panose="020F0502020204030204" pitchFamily="34" charset="0"/>
              </a:rPr>
            </a:br>
            <a:r>
              <a:rPr lang="en-CA" sz="800" dirty="0">
                <a:solidFill>
                  <a:srgbClr val="000000"/>
                </a:solidFill>
                <a:highlight>
                  <a:srgbClr val="FFFFFF"/>
                </a:highlight>
                <a:latin typeface="Courier New" panose="02070309020205020404" pitchFamily="49" charset="0"/>
                <a:ea typeface="Calibri" panose="020F0502020204030204" pitchFamily="34" charset="0"/>
              </a:rPr>
              <a:t>ySWI2/SNF2 1454 KVKLEGSENSEPPALESSPVTGDNSPSEDFM</a:t>
            </a:r>
            <a:r>
              <a:rPr lang="en-CA" sz="800" dirty="0">
                <a:solidFill>
                  <a:srgbClr val="FFFFFF"/>
                </a:solidFill>
                <a:highlight>
                  <a:srgbClr val="000000"/>
                </a:highlight>
                <a:latin typeface="Courier New" panose="02070309020205020404" pitchFamily="49" charset="0"/>
                <a:ea typeface="Calibri" panose="020F0502020204030204" pitchFamily="34" charset="0"/>
              </a:rPr>
              <a:t>D</a:t>
            </a:r>
            <a:r>
              <a:rPr lang="en-CA" sz="800" dirty="0">
                <a:solidFill>
                  <a:srgbClr val="000000"/>
                </a:solidFill>
                <a:highlight>
                  <a:srgbClr val="FFFFFF"/>
                </a:highlight>
                <a:latin typeface="Courier New" panose="02070309020205020404" pitchFamily="49" charset="0"/>
                <a:ea typeface="Calibri" panose="020F0502020204030204" pitchFamily="34" charset="0"/>
              </a:rPr>
              <a:t>I</a:t>
            </a:r>
            <a:r>
              <a:rPr lang="en-CA" sz="800" dirty="0">
                <a:solidFill>
                  <a:srgbClr val="FFFFFF"/>
                </a:solidFill>
                <a:highlight>
                  <a:srgbClr val="000000"/>
                </a:highlight>
                <a:latin typeface="Courier New" panose="02070309020205020404" pitchFamily="49" charset="0"/>
                <a:ea typeface="Calibri" panose="020F0502020204030204" pitchFamily="34" charset="0"/>
              </a:rPr>
              <a:t>P</a:t>
            </a:r>
            <a:r>
              <a:rPr lang="en-CA" sz="800" dirty="0">
                <a:solidFill>
                  <a:srgbClr val="000000"/>
                </a:solidFill>
                <a:highlight>
                  <a:srgbClr val="FFFFFF"/>
                </a:highlight>
                <a:latin typeface="Courier New" panose="02070309020205020404" pitchFamily="49" charset="0"/>
                <a:ea typeface="Calibri" panose="020F0502020204030204" pitchFamily="34" charset="0"/>
              </a:rPr>
              <a:t>KPRTA</a:t>
            </a:r>
            <a:r>
              <a:rPr lang="en-CA" sz="800" dirty="0">
                <a:solidFill>
                  <a:srgbClr val="FFFFFF"/>
                </a:solidFill>
                <a:highlight>
                  <a:srgbClr val="808080"/>
                </a:highlight>
                <a:latin typeface="Courier New" panose="02070309020205020404" pitchFamily="49" charset="0"/>
                <a:ea typeface="Calibri" panose="020F0502020204030204" pitchFamily="34" charset="0"/>
              </a:rPr>
              <a:t>G</a:t>
            </a:r>
            <a:r>
              <a:rPr lang="en-CA" sz="800" dirty="0">
                <a:solidFill>
                  <a:srgbClr val="000000"/>
                </a:solidFill>
                <a:highlight>
                  <a:srgbClr val="FFFFFF"/>
                </a:highlight>
                <a:latin typeface="Courier New" panose="02070309020205020404" pitchFamily="49" charset="0"/>
                <a:ea typeface="Calibri" panose="020F0502020204030204" pitchFamily="34" charset="0"/>
              </a:rPr>
              <a:t>KTSVKSARTSTRGRGRGRGRGRGRGRGRGRPPKARNGLDY</a:t>
            </a:r>
            <a:br>
              <a:rPr lang="en-CA" sz="800" dirty="0">
                <a:solidFill>
                  <a:srgbClr val="000000"/>
                </a:solidFill>
                <a:highlight>
                  <a:srgbClr val="FFFFFF"/>
                </a:highlight>
                <a:latin typeface="Courier New" panose="02070309020205020404" pitchFamily="49" charset="0"/>
                <a:ea typeface="Calibri" panose="020F0502020204030204" pitchFamily="34" charset="0"/>
              </a:rPr>
            </a:br>
            <a:r>
              <a:rPr lang="en-CA" sz="800" dirty="0">
                <a:solidFill>
                  <a:srgbClr val="000000"/>
                </a:solidFill>
                <a:highlight>
                  <a:srgbClr val="FFFFFF"/>
                </a:highlight>
                <a:latin typeface="Courier New" panose="02070309020205020404" pitchFamily="49" charset="0"/>
                <a:ea typeface="Calibri" panose="020F0502020204030204" pitchFamily="34" charset="0"/>
              </a:rPr>
              <a:t>tGcn5       234 -KVFSGKEYAAL-IQNSMDNEDPENPKVNPS</a:t>
            </a:r>
            <a:r>
              <a:rPr lang="en-CA" sz="800" dirty="0">
                <a:solidFill>
                  <a:srgbClr val="FFFFFF"/>
                </a:solidFill>
                <a:highlight>
                  <a:srgbClr val="000000"/>
                </a:highlight>
                <a:latin typeface="Courier New" panose="02070309020205020404" pitchFamily="49" charset="0"/>
                <a:ea typeface="Calibri" panose="020F0502020204030204" pitchFamily="34" charset="0"/>
              </a:rPr>
              <a:t>D</a:t>
            </a:r>
            <a:r>
              <a:rPr lang="en-CA" sz="800" dirty="0">
                <a:solidFill>
                  <a:srgbClr val="000000"/>
                </a:solidFill>
                <a:highlight>
                  <a:srgbClr val="FFFFFF"/>
                </a:highlight>
                <a:latin typeface="Courier New" panose="02070309020205020404" pitchFamily="49" charset="0"/>
                <a:ea typeface="Calibri" panose="020F0502020204030204" pitchFamily="34" charset="0"/>
              </a:rPr>
              <a:t>I</a:t>
            </a:r>
            <a:r>
              <a:rPr lang="en-CA" sz="800" dirty="0">
                <a:solidFill>
                  <a:srgbClr val="FFFFFF"/>
                </a:solidFill>
                <a:highlight>
                  <a:srgbClr val="000000"/>
                </a:highlight>
                <a:latin typeface="Courier New" panose="02070309020205020404" pitchFamily="49" charset="0"/>
                <a:ea typeface="Calibri" panose="020F0502020204030204" pitchFamily="34" charset="0"/>
              </a:rPr>
              <a:t>P</a:t>
            </a:r>
            <a:r>
              <a:rPr lang="en-CA" sz="800" dirty="0">
                <a:solidFill>
                  <a:srgbClr val="000000"/>
                </a:solidFill>
                <a:highlight>
                  <a:srgbClr val="FFFFFF"/>
                </a:highlight>
                <a:latin typeface="Courier New" panose="02070309020205020404" pitchFamily="49" charset="0"/>
                <a:ea typeface="Calibri" panose="020F0502020204030204" pitchFamily="34" charset="0"/>
              </a:rPr>
              <a:t>G</a:t>
            </a:r>
            <a:r>
              <a:rPr lang="en-CA" sz="800" dirty="0">
                <a:solidFill>
                  <a:srgbClr val="FFFFFF"/>
                </a:solidFill>
                <a:highlight>
                  <a:srgbClr val="808080"/>
                </a:highlight>
                <a:latin typeface="Courier New" panose="02070309020205020404" pitchFamily="49" charset="0"/>
                <a:ea typeface="Calibri" panose="020F0502020204030204" pitchFamily="34" charset="0"/>
              </a:rPr>
              <a:t>V</a:t>
            </a:r>
            <a:r>
              <a:rPr lang="en-CA" sz="800" dirty="0">
                <a:solidFill>
                  <a:srgbClr val="000000"/>
                </a:solidFill>
                <a:highlight>
                  <a:srgbClr val="FFFFFF"/>
                </a:highlight>
                <a:latin typeface="Courier New" panose="02070309020205020404" pitchFamily="49" charset="0"/>
                <a:ea typeface="Calibri" panose="020F0502020204030204" pitchFamily="34" charset="0"/>
              </a:rPr>
              <a:t>AFS</a:t>
            </a:r>
            <a:r>
              <a:rPr lang="en-CA" sz="800" dirty="0">
                <a:solidFill>
                  <a:srgbClr val="FFFFFF"/>
                </a:solidFill>
                <a:highlight>
                  <a:srgbClr val="808080"/>
                </a:highlight>
                <a:latin typeface="Courier New" panose="02070309020205020404" pitchFamily="49" charset="0"/>
                <a:ea typeface="Calibri" panose="020F0502020204030204" pitchFamily="34" charset="0"/>
              </a:rPr>
              <a:t>G</a:t>
            </a:r>
            <a:r>
              <a:rPr lang="en-CA" sz="800" dirty="0">
                <a:solidFill>
                  <a:srgbClr val="000000"/>
                </a:solidFill>
                <a:highlight>
                  <a:srgbClr val="FFFFFF"/>
                </a:highlight>
                <a:latin typeface="Courier New" panose="02070309020205020404" pitchFamily="49" charset="0"/>
                <a:ea typeface="Calibri" panose="020F0502020204030204" pitchFamily="34" charset="0"/>
              </a:rPr>
              <a:t>WEWKDYHEL</a:t>
            </a:r>
            <a:r>
              <a:rPr lang="en-CA" sz="800" b="1" i="1" dirty="0">
                <a:highlight>
                  <a:srgbClr val="FFFFFF"/>
                </a:highlight>
                <a:latin typeface="Courier New" panose="02070309020205020404" pitchFamily="49" charset="0"/>
                <a:ea typeface="Calibri" panose="020F0502020204030204" pitchFamily="34" charset="0"/>
              </a:rPr>
              <a:t>K</a:t>
            </a:r>
            <a:r>
              <a:rPr lang="en-CA" sz="800" dirty="0">
                <a:solidFill>
                  <a:srgbClr val="000000"/>
                </a:solidFill>
                <a:highlight>
                  <a:srgbClr val="FFFFFF"/>
                </a:highlight>
                <a:latin typeface="Courier New" panose="02070309020205020404" pitchFamily="49" charset="0"/>
                <a:ea typeface="Calibri" panose="020F0502020204030204" pitchFamily="34" charset="0"/>
              </a:rPr>
              <a:t>K-----------------------------</a:t>
            </a:r>
            <a:br>
              <a:rPr lang="en-CA" sz="800" dirty="0">
                <a:solidFill>
                  <a:srgbClr val="000000"/>
                </a:solidFill>
                <a:highlight>
                  <a:srgbClr val="FFFFFF"/>
                </a:highlight>
                <a:latin typeface="Courier New" panose="02070309020205020404" pitchFamily="49" charset="0"/>
                <a:ea typeface="Calibri" panose="020F0502020204030204" pitchFamily="34" charset="0"/>
              </a:rPr>
            </a:br>
            <a:r>
              <a:rPr lang="en-CA" sz="800" dirty="0">
                <a:solidFill>
                  <a:srgbClr val="000000"/>
                </a:solidFill>
                <a:highlight>
                  <a:srgbClr val="FFFFFF"/>
                </a:highlight>
                <a:latin typeface="Courier New" panose="02070309020205020404" pitchFamily="49" charset="0"/>
                <a:ea typeface="Calibri" panose="020F0502020204030204" pitchFamily="34" charset="0"/>
              </a:rPr>
              <a:t>yGcn5p      286 -IVRPGLEQFKD-----L----NNVKPIDPMTI</a:t>
            </a:r>
            <a:r>
              <a:rPr lang="en-CA" sz="800" dirty="0">
                <a:solidFill>
                  <a:srgbClr val="FFFFFF"/>
                </a:solidFill>
                <a:highlight>
                  <a:srgbClr val="000000"/>
                </a:highlight>
                <a:latin typeface="Courier New" panose="02070309020205020404" pitchFamily="49" charset="0"/>
                <a:ea typeface="Calibri" panose="020F0502020204030204" pitchFamily="34" charset="0"/>
              </a:rPr>
              <a:t>P</a:t>
            </a:r>
            <a:r>
              <a:rPr lang="en-CA" sz="800" dirty="0">
                <a:solidFill>
                  <a:srgbClr val="000000"/>
                </a:solidFill>
                <a:highlight>
                  <a:srgbClr val="FFFFFF"/>
                </a:highlight>
                <a:latin typeface="Courier New" panose="02070309020205020404" pitchFamily="49" charset="0"/>
                <a:ea typeface="Calibri" panose="020F0502020204030204" pitchFamily="34" charset="0"/>
              </a:rPr>
              <a:t>G</a:t>
            </a:r>
            <a:r>
              <a:rPr lang="en-CA" sz="800" dirty="0">
                <a:solidFill>
                  <a:srgbClr val="FFFFFF"/>
                </a:solidFill>
                <a:highlight>
                  <a:srgbClr val="808080"/>
                </a:highlight>
                <a:latin typeface="Courier New" panose="02070309020205020404" pitchFamily="49" charset="0"/>
                <a:ea typeface="Calibri" panose="020F0502020204030204" pitchFamily="34" charset="0"/>
              </a:rPr>
              <a:t>L</a:t>
            </a:r>
            <a:r>
              <a:rPr lang="en-CA" sz="800" dirty="0">
                <a:solidFill>
                  <a:srgbClr val="000000"/>
                </a:solidFill>
                <a:highlight>
                  <a:srgbClr val="FFFFFF"/>
                </a:highlight>
                <a:latin typeface="Courier New" panose="02070309020205020404" pitchFamily="49" charset="0"/>
                <a:ea typeface="Calibri" panose="020F0502020204030204" pitchFamily="34" charset="0"/>
              </a:rPr>
              <a:t>KEA</a:t>
            </a:r>
            <a:r>
              <a:rPr lang="en-CA" sz="800" dirty="0">
                <a:solidFill>
                  <a:srgbClr val="FFFFFF"/>
                </a:solidFill>
                <a:highlight>
                  <a:srgbClr val="808080"/>
                </a:highlight>
                <a:latin typeface="Courier New" panose="02070309020205020404" pitchFamily="49" charset="0"/>
                <a:ea typeface="Calibri" panose="020F0502020204030204" pitchFamily="34" charset="0"/>
              </a:rPr>
              <a:t>G</a:t>
            </a:r>
            <a:r>
              <a:rPr lang="en-CA" sz="800" dirty="0">
                <a:solidFill>
                  <a:srgbClr val="000000"/>
                </a:solidFill>
                <a:highlight>
                  <a:srgbClr val="FFFFFF"/>
                </a:highlight>
                <a:latin typeface="Courier New" panose="02070309020205020404" pitchFamily="49" charset="0"/>
                <a:ea typeface="Calibri" panose="020F0502020204030204" pitchFamily="34" charset="0"/>
              </a:rPr>
              <a:t>WTPEMDALA</a:t>
            </a:r>
            <a:r>
              <a:rPr lang="en-CA" sz="800" b="1" i="1" dirty="0">
                <a:highlight>
                  <a:srgbClr val="FFFFFF"/>
                </a:highlight>
                <a:latin typeface="Courier New" panose="02070309020205020404" pitchFamily="49" charset="0"/>
                <a:ea typeface="Calibri" panose="020F0502020204030204" pitchFamily="34" charset="0"/>
              </a:rPr>
              <a:t>Q</a:t>
            </a:r>
            <a:r>
              <a:rPr lang="en-CA" sz="800" dirty="0">
                <a:solidFill>
                  <a:srgbClr val="000000"/>
                </a:solidFill>
                <a:highlight>
                  <a:srgbClr val="FFFFFF"/>
                </a:highlight>
                <a:latin typeface="Courier New" panose="02070309020205020404" pitchFamily="49" charset="0"/>
                <a:ea typeface="Calibri" panose="020F0502020204030204" pitchFamily="34" charset="0"/>
              </a:rPr>
              <a:t>R-----------------------------</a:t>
            </a:r>
            <a:br>
              <a:rPr lang="en-CA" sz="800" dirty="0">
                <a:solidFill>
                  <a:srgbClr val="000000"/>
                </a:solidFill>
                <a:highlight>
                  <a:srgbClr val="FFFFFF"/>
                </a:highlight>
                <a:latin typeface="Courier New" panose="02070309020205020404" pitchFamily="49" charset="0"/>
                <a:ea typeface="Calibri" panose="020F0502020204030204" pitchFamily="34" charset="0"/>
              </a:rPr>
            </a:br>
            <a:endParaRPr lang="en-CA" sz="800" dirty="0">
              <a:solidFill>
                <a:srgbClr val="000000"/>
              </a:solidFill>
              <a:highlight>
                <a:srgbClr val="FFFFFF"/>
              </a:highlight>
              <a:latin typeface="Courier New" panose="02070309020205020404" pitchFamily="49" charset="0"/>
              <a:ea typeface="Calibri" panose="020F0502020204030204" pitchFamily="34" charset="0"/>
            </a:endParaRPr>
          </a:p>
          <a:p>
            <a:br>
              <a:rPr lang="en-CA" sz="800" dirty="0">
                <a:solidFill>
                  <a:srgbClr val="000000"/>
                </a:solidFill>
                <a:highlight>
                  <a:srgbClr val="FFFFFF"/>
                </a:highlight>
                <a:latin typeface="Courier New" panose="02070309020205020404" pitchFamily="49" charset="0"/>
                <a:ea typeface="Calibri" panose="020F0502020204030204" pitchFamily="34" charset="0"/>
              </a:rPr>
            </a:br>
            <a:r>
              <a:rPr lang="en-CA" sz="800" dirty="0">
                <a:solidFill>
                  <a:srgbClr val="000000"/>
                </a:solidFill>
                <a:highlight>
                  <a:srgbClr val="FFFFFF"/>
                </a:highlight>
                <a:latin typeface="Courier New" panose="02070309020205020404" pitchFamily="49" charset="0"/>
                <a:ea typeface="Calibri" panose="020F0502020204030204" pitchFamily="34" charset="0"/>
              </a:rPr>
              <a:t>tIbd1         4 FKS------</a:t>
            </a:r>
            <a:r>
              <a:rPr lang="en-CA" sz="800" dirty="0">
                <a:solidFill>
                  <a:srgbClr val="FFFFFF"/>
                </a:solidFill>
                <a:highlight>
                  <a:srgbClr val="000000"/>
                </a:highlight>
                <a:latin typeface="Courier New" panose="02070309020205020404" pitchFamily="49" charset="0"/>
                <a:ea typeface="Calibri" panose="020F0502020204030204" pitchFamily="34" charset="0"/>
              </a:rPr>
              <a:t>S</a:t>
            </a:r>
            <a:r>
              <a:rPr lang="en-CA" sz="800" dirty="0">
                <a:solidFill>
                  <a:srgbClr val="000000"/>
                </a:solidFill>
                <a:highlight>
                  <a:srgbClr val="FFFFFF"/>
                </a:highlight>
                <a:latin typeface="Courier New" panose="02070309020205020404" pitchFamily="49" charset="0"/>
                <a:ea typeface="Calibri" panose="020F0502020204030204" pitchFamily="34" charset="0"/>
              </a:rPr>
              <a:t>LK</a:t>
            </a:r>
            <a:r>
              <a:rPr lang="en-CA" sz="800" dirty="0">
                <a:solidFill>
                  <a:srgbClr val="FFFFFF"/>
                </a:solidFill>
                <a:highlight>
                  <a:srgbClr val="000000"/>
                </a:highlight>
                <a:latin typeface="Courier New" panose="02070309020205020404" pitchFamily="49" charset="0"/>
                <a:ea typeface="Calibri" panose="020F0502020204030204" pitchFamily="34" charset="0"/>
              </a:rPr>
              <a:t>L</a:t>
            </a:r>
            <a:r>
              <a:rPr lang="en-CA" sz="800" dirty="0">
                <a:solidFill>
                  <a:srgbClr val="000000"/>
                </a:solidFill>
                <a:highlight>
                  <a:srgbClr val="FFFFFF"/>
                </a:highlight>
                <a:latin typeface="Courier New" panose="02070309020205020404" pitchFamily="49" charset="0"/>
                <a:ea typeface="Calibri" panose="020F0502020204030204" pitchFamily="34" charset="0"/>
              </a:rPr>
              <a:t>NQHTNI</a:t>
            </a:r>
            <a:r>
              <a:rPr lang="en-CA" sz="800" b="1" i="1" dirty="0">
                <a:highlight>
                  <a:srgbClr val="FFFFFF"/>
                </a:highlight>
                <a:latin typeface="Courier New" panose="02070309020205020404" pitchFamily="49" charset="0"/>
                <a:ea typeface="Calibri" panose="020F0502020204030204" pitchFamily="34" charset="0"/>
              </a:rPr>
              <a:t>G</a:t>
            </a:r>
            <a:r>
              <a:rPr lang="en-CA" sz="800" dirty="0">
                <a:solidFill>
                  <a:srgbClr val="000000"/>
                </a:solidFill>
                <a:highlight>
                  <a:srgbClr val="FFFFFF"/>
                </a:highlight>
                <a:latin typeface="Courier New" panose="02070309020205020404" pitchFamily="49" charset="0"/>
                <a:ea typeface="Calibri" panose="020F0502020204030204" pitchFamily="34" charset="0"/>
              </a:rPr>
              <a:t>KEELKKLNQ</a:t>
            </a:r>
            <a:r>
              <a:rPr lang="en-CA" sz="800" dirty="0">
                <a:solidFill>
                  <a:srgbClr val="FFFFFF"/>
                </a:solidFill>
                <a:highlight>
                  <a:srgbClr val="808080"/>
                </a:highlight>
                <a:latin typeface="Courier New" panose="02070309020205020404" pitchFamily="49" charset="0"/>
                <a:ea typeface="Calibri" panose="020F0502020204030204" pitchFamily="34" charset="0"/>
              </a:rPr>
              <a:t>M</a:t>
            </a:r>
            <a:r>
              <a:rPr lang="en-CA" sz="800" dirty="0">
                <a:solidFill>
                  <a:srgbClr val="FFFFFF"/>
                </a:solidFill>
                <a:highlight>
                  <a:srgbClr val="000000"/>
                </a:highlight>
                <a:latin typeface="Courier New" panose="02070309020205020404" pitchFamily="49" charset="0"/>
                <a:ea typeface="Calibri" panose="020F0502020204030204" pitchFamily="34" charset="0"/>
              </a:rPr>
              <a:t>L</a:t>
            </a:r>
            <a:r>
              <a:rPr lang="en-CA" sz="800" dirty="0">
                <a:solidFill>
                  <a:srgbClr val="000000"/>
                </a:solidFill>
                <a:highlight>
                  <a:srgbClr val="FFFFFF"/>
                </a:highlight>
                <a:latin typeface="Courier New" panose="02070309020205020404" pitchFamily="49" charset="0"/>
                <a:ea typeface="Calibri" panose="020F0502020204030204" pitchFamily="34" charset="0"/>
              </a:rPr>
              <a:t>SQ</a:t>
            </a:r>
            <a:r>
              <a:rPr lang="en-CA" sz="800" dirty="0">
                <a:solidFill>
                  <a:srgbClr val="FFFFFF"/>
                </a:solidFill>
                <a:highlight>
                  <a:srgbClr val="000000"/>
                </a:highlight>
                <a:latin typeface="Courier New" panose="02070309020205020404" pitchFamily="49" charset="0"/>
                <a:ea typeface="Calibri" panose="020F0502020204030204" pitchFamily="34" charset="0"/>
              </a:rPr>
              <a:t>L</a:t>
            </a:r>
            <a:r>
              <a:rPr lang="en-CA" sz="800" dirty="0">
                <a:solidFill>
                  <a:srgbClr val="000000"/>
                </a:solidFill>
                <a:highlight>
                  <a:srgbClr val="FFFFFF"/>
                </a:highlight>
                <a:latin typeface="Courier New" panose="02070309020205020404" pitchFamily="49" charset="0"/>
                <a:ea typeface="Calibri" panose="020F0502020204030204" pitchFamily="34" charset="0"/>
              </a:rPr>
              <a:t>L---QNNDSIE</a:t>
            </a:r>
            <a:r>
              <a:rPr lang="en-CA" sz="800" dirty="0">
                <a:solidFill>
                  <a:srgbClr val="FFFFFF"/>
                </a:solidFill>
                <a:highlight>
                  <a:srgbClr val="000000"/>
                </a:highlight>
                <a:latin typeface="Courier New" panose="02070309020205020404" pitchFamily="49" charset="0"/>
                <a:ea typeface="Calibri" panose="020F0502020204030204" pitchFamily="34" charset="0"/>
              </a:rPr>
              <a:t>F</a:t>
            </a:r>
            <a:r>
              <a:rPr lang="en-CA" sz="800" dirty="0">
                <a:solidFill>
                  <a:srgbClr val="000000"/>
                </a:solidFill>
                <a:highlight>
                  <a:srgbClr val="FFFFFF"/>
                </a:highlight>
                <a:latin typeface="Courier New" panose="02070309020205020404" pitchFamily="49" charset="0"/>
                <a:ea typeface="Calibri" panose="020F0502020204030204" pitchFamily="34" charset="0"/>
              </a:rPr>
              <a:t>RQA</a:t>
            </a:r>
            <a:r>
              <a:rPr lang="en-CA" sz="800" dirty="0">
                <a:solidFill>
                  <a:srgbClr val="FFFFFF"/>
                </a:solidFill>
                <a:highlight>
                  <a:srgbClr val="000000"/>
                </a:highlight>
                <a:latin typeface="Courier New" panose="02070309020205020404" pitchFamily="49" charset="0"/>
                <a:ea typeface="Calibri" panose="020F0502020204030204" pitchFamily="34" charset="0"/>
              </a:rPr>
              <a:t>V</a:t>
            </a:r>
            <a:r>
              <a:rPr lang="en-CA" sz="800" dirty="0">
                <a:solidFill>
                  <a:srgbClr val="000000"/>
                </a:solidFill>
                <a:highlight>
                  <a:srgbClr val="FFFFFF"/>
                </a:highlight>
                <a:latin typeface="Courier New" panose="02070309020205020404" pitchFamily="49" charset="0"/>
                <a:ea typeface="Calibri" panose="020F0502020204030204" pitchFamily="34" charset="0"/>
              </a:rPr>
              <a:t>DWKALG</a:t>
            </a:r>
            <a:r>
              <a:rPr lang="en-CA" sz="800" dirty="0">
                <a:solidFill>
                  <a:srgbClr val="FFFFFF"/>
                </a:solidFill>
                <a:highlight>
                  <a:srgbClr val="808080"/>
                </a:highlight>
                <a:latin typeface="Courier New" panose="02070309020205020404" pitchFamily="49" charset="0"/>
                <a:ea typeface="Calibri" panose="020F0502020204030204" pitchFamily="34" charset="0"/>
              </a:rPr>
              <a:t>L</a:t>
            </a:r>
            <a:r>
              <a:rPr lang="en-CA" sz="800" dirty="0">
                <a:solidFill>
                  <a:srgbClr val="000000"/>
                </a:solidFill>
                <a:highlight>
                  <a:srgbClr val="FFFFFF"/>
                </a:highlight>
                <a:latin typeface="Courier New" panose="02070309020205020404" pitchFamily="49" charset="0"/>
                <a:ea typeface="Calibri" panose="020F0502020204030204" pitchFamily="34" charset="0"/>
              </a:rPr>
              <a:t>M</a:t>
            </a:r>
            <a:r>
              <a:rPr lang="en-CA" sz="800" dirty="0">
                <a:solidFill>
                  <a:srgbClr val="FFFFFF"/>
                </a:solidFill>
                <a:highlight>
                  <a:srgbClr val="000000"/>
                </a:highlight>
                <a:latin typeface="Courier New" panose="02070309020205020404" pitchFamily="49" charset="0"/>
                <a:ea typeface="Calibri" panose="020F0502020204030204" pitchFamily="34" charset="0"/>
              </a:rPr>
              <a:t>DY</a:t>
            </a:r>
            <a:r>
              <a:rPr lang="en-CA" sz="800" dirty="0">
                <a:solidFill>
                  <a:srgbClr val="000000"/>
                </a:solidFill>
                <a:highlight>
                  <a:srgbClr val="FFFFFF"/>
                </a:highlight>
                <a:latin typeface="Courier New" panose="02070309020205020404" pitchFamily="49" charset="0"/>
                <a:ea typeface="Calibri" panose="020F0502020204030204" pitchFamily="34" charset="0"/>
              </a:rPr>
              <a:t>PN</a:t>
            </a:r>
            <a:r>
              <a:rPr lang="en-CA" sz="800" dirty="0">
                <a:solidFill>
                  <a:srgbClr val="FFFFFF"/>
                </a:solidFill>
                <a:highlight>
                  <a:srgbClr val="808080"/>
                </a:highlight>
                <a:latin typeface="Courier New" panose="02070309020205020404" pitchFamily="49" charset="0"/>
                <a:ea typeface="Calibri" panose="020F0502020204030204" pitchFamily="34" charset="0"/>
              </a:rPr>
              <a:t>I</a:t>
            </a:r>
            <a:r>
              <a:rPr lang="en-CA" sz="800" dirty="0">
                <a:solidFill>
                  <a:srgbClr val="FFFFFF"/>
                </a:solidFill>
                <a:highlight>
                  <a:srgbClr val="000000"/>
                </a:highlight>
                <a:latin typeface="Courier New" panose="02070309020205020404" pitchFamily="49" charset="0"/>
                <a:ea typeface="Calibri" panose="020F0502020204030204" pitchFamily="34" charset="0"/>
              </a:rPr>
              <a:t>IK</a:t>
            </a:r>
            <a:r>
              <a:rPr lang="en-CA" sz="800" dirty="0">
                <a:solidFill>
                  <a:srgbClr val="000000"/>
                </a:solidFill>
                <a:highlight>
                  <a:srgbClr val="FFFFFF"/>
                </a:highlight>
                <a:latin typeface="Courier New" panose="02070309020205020404" pitchFamily="49" charset="0"/>
                <a:ea typeface="Calibri" panose="020F0502020204030204" pitchFamily="34" charset="0"/>
              </a:rPr>
              <a:t>Y</a:t>
            </a:r>
            <a:r>
              <a:rPr lang="en-CA" sz="800" dirty="0">
                <a:solidFill>
                  <a:srgbClr val="FFFFFF"/>
                </a:solidFill>
                <a:highlight>
                  <a:srgbClr val="000000"/>
                </a:highlight>
                <a:latin typeface="Courier New" panose="02070309020205020404" pitchFamily="49" charset="0"/>
                <a:ea typeface="Calibri" panose="020F0502020204030204" pitchFamily="34" charset="0"/>
              </a:rPr>
              <a:t>PMDL</a:t>
            </a:r>
            <a:r>
              <a:rPr lang="en-CA" sz="800" dirty="0">
                <a:solidFill>
                  <a:srgbClr val="000000"/>
                </a:solidFill>
                <a:highlight>
                  <a:srgbClr val="FFFFFF"/>
                </a:highlight>
                <a:latin typeface="Courier New" panose="02070309020205020404" pitchFamily="49" charset="0"/>
                <a:ea typeface="Calibri" panose="020F0502020204030204" pitchFamily="34" charset="0"/>
              </a:rPr>
              <a:t>G</a:t>
            </a:r>
            <a:r>
              <a:rPr lang="en-CA" sz="800" dirty="0">
                <a:solidFill>
                  <a:srgbClr val="FFFFFF"/>
                </a:solidFill>
                <a:highlight>
                  <a:srgbClr val="000000"/>
                </a:highlight>
                <a:latin typeface="Courier New" panose="02070309020205020404" pitchFamily="49" charset="0"/>
                <a:ea typeface="Calibri" panose="020F0502020204030204" pitchFamily="34" charset="0"/>
              </a:rPr>
              <a:t>T</a:t>
            </a:r>
            <a:r>
              <a:rPr lang="en-CA" sz="800" dirty="0">
                <a:solidFill>
                  <a:srgbClr val="000000"/>
                </a:solidFill>
                <a:highlight>
                  <a:srgbClr val="FFFFFF"/>
                </a:highlight>
                <a:latin typeface="Courier New" panose="02070309020205020404" pitchFamily="49" charset="0"/>
                <a:ea typeface="Calibri" panose="020F0502020204030204" pitchFamily="34" charset="0"/>
              </a:rPr>
              <a:t>CKE</a:t>
            </a:r>
            <a:r>
              <a:rPr lang="en-CA" sz="800" dirty="0">
                <a:solidFill>
                  <a:srgbClr val="FFFFFF"/>
                </a:solidFill>
                <a:highlight>
                  <a:srgbClr val="000000"/>
                </a:highlight>
                <a:latin typeface="Courier New" panose="02070309020205020404" pitchFamily="49" charset="0"/>
                <a:ea typeface="Calibri" panose="020F0502020204030204" pitchFamily="34" charset="0"/>
              </a:rPr>
              <a:t>KL</a:t>
            </a:r>
            <a:r>
              <a:rPr lang="en-CA" sz="800" dirty="0">
                <a:solidFill>
                  <a:srgbClr val="000000"/>
                </a:solidFill>
                <a:highlight>
                  <a:srgbClr val="FFFFFF"/>
                </a:highlight>
                <a:latin typeface="Courier New" panose="02070309020205020404" pitchFamily="49" charset="0"/>
                <a:ea typeface="Calibri" panose="020F0502020204030204" pitchFamily="34" charset="0"/>
              </a:rPr>
              <a:t>KNN</a:t>
            </a:r>
            <a:br>
              <a:rPr lang="en-CA" sz="800" dirty="0">
                <a:solidFill>
                  <a:srgbClr val="000000"/>
                </a:solidFill>
                <a:highlight>
                  <a:srgbClr val="FFFFFF"/>
                </a:highlight>
                <a:latin typeface="Courier New" panose="02070309020205020404" pitchFamily="49" charset="0"/>
                <a:ea typeface="Calibri" panose="020F0502020204030204" pitchFamily="34" charset="0"/>
              </a:rPr>
            </a:br>
            <a:r>
              <a:rPr lang="en-CA" sz="800" dirty="0">
                <a:solidFill>
                  <a:srgbClr val="000000"/>
                </a:solidFill>
                <a:highlight>
                  <a:srgbClr val="FFFFFF"/>
                </a:highlight>
                <a:latin typeface="Courier New" panose="02070309020205020404" pitchFamily="49" charset="0"/>
                <a:ea typeface="Calibri" panose="020F0502020204030204" pitchFamily="34" charset="0"/>
              </a:rPr>
              <a:t>yBDF1       304 YESK--</a:t>
            </a:r>
            <a:r>
              <a:rPr lang="en-CA" sz="800" dirty="0">
                <a:solidFill>
                  <a:srgbClr val="FFFFFF"/>
                </a:solidFill>
                <a:highlight>
                  <a:srgbClr val="000000"/>
                </a:highlight>
                <a:latin typeface="Courier New" panose="02070309020205020404" pitchFamily="49" charset="0"/>
                <a:ea typeface="Calibri" panose="020F0502020204030204" pitchFamily="34" charset="0"/>
              </a:rPr>
              <a:t>K</a:t>
            </a:r>
            <a:r>
              <a:rPr lang="en-CA" sz="800" dirty="0">
                <a:solidFill>
                  <a:srgbClr val="000000"/>
                </a:solidFill>
                <a:highlight>
                  <a:srgbClr val="FFFFFF"/>
                </a:highlight>
                <a:latin typeface="Courier New" panose="02070309020205020404" pitchFamily="49" charset="0"/>
                <a:ea typeface="Calibri" panose="020F0502020204030204" pitchFamily="34" charset="0"/>
              </a:rPr>
              <a:t>PK</a:t>
            </a:r>
            <a:r>
              <a:rPr lang="en-CA" sz="800" dirty="0">
                <a:solidFill>
                  <a:srgbClr val="FFFFFF"/>
                </a:solidFill>
                <a:highlight>
                  <a:srgbClr val="000000"/>
                </a:highlight>
                <a:latin typeface="Courier New" panose="02070309020205020404" pitchFamily="49" charset="0"/>
                <a:ea typeface="Calibri" panose="020F0502020204030204" pitchFamily="34" charset="0"/>
              </a:rPr>
              <a:t>S</a:t>
            </a:r>
            <a:r>
              <a:rPr lang="en-CA" sz="800" dirty="0">
                <a:solidFill>
                  <a:srgbClr val="000000"/>
                </a:solidFill>
                <a:highlight>
                  <a:srgbClr val="FFFFFF"/>
                </a:highlight>
                <a:latin typeface="Courier New" panose="02070309020205020404" pitchFamily="49" charset="0"/>
                <a:ea typeface="Calibri" panose="020F0502020204030204" pitchFamily="34" charset="0"/>
              </a:rPr>
              <a:t>KR</a:t>
            </a:r>
            <a:r>
              <a:rPr lang="en-CA" sz="800" b="1" i="1" dirty="0">
                <a:solidFill>
                  <a:schemeClr val="bg1"/>
                </a:solidFill>
                <a:highlight>
                  <a:srgbClr val="000000"/>
                </a:highlight>
                <a:latin typeface="Courier New" panose="02070309020205020404" pitchFamily="49" charset="0"/>
                <a:ea typeface="Calibri" panose="020F0502020204030204" pitchFamily="34" charset="0"/>
              </a:rPr>
              <a:t>L</a:t>
            </a:r>
            <a:r>
              <a:rPr lang="en-CA" sz="800" dirty="0">
                <a:solidFill>
                  <a:srgbClr val="000000"/>
                </a:solidFill>
                <a:highlight>
                  <a:srgbClr val="FFFFFF"/>
                </a:highlight>
                <a:latin typeface="Courier New" panose="02070309020205020404" pitchFamily="49" charset="0"/>
                <a:ea typeface="Calibri" panose="020F0502020204030204" pitchFamily="34" charset="0"/>
              </a:rPr>
              <a:t>QQA-------MKFCQS</a:t>
            </a:r>
            <a:r>
              <a:rPr lang="en-CA" sz="800" dirty="0">
                <a:solidFill>
                  <a:srgbClr val="FFFFFF"/>
                </a:solidFill>
                <a:highlight>
                  <a:srgbClr val="808080"/>
                </a:highlight>
                <a:latin typeface="Courier New" panose="02070309020205020404" pitchFamily="49" charset="0"/>
                <a:ea typeface="Calibri" panose="020F0502020204030204" pitchFamily="34" charset="0"/>
              </a:rPr>
              <a:t>V</a:t>
            </a:r>
            <a:r>
              <a:rPr lang="en-CA" sz="800" dirty="0">
                <a:solidFill>
                  <a:srgbClr val="FFFFFF"/>
                </a:solidFill>
                <a:highlight>
                  <a:srgbClr val="000000"/>
                </a:highlight>
                <a:latin typeface="Courier New" panose="02070309020205020404" pitchFamily="49" charset="0"/>
                <a:ea typeface="Calibri" panose="020F0502020204030204" pitchFamily="34" charset="0"/>
              </a:rPr>
              <a:t>L</a:t>
            </a:r>
            <a:r>
              <a:rPr lang="en-CA" sz="800" dirty="0">
                <a:solidFill>
                  <a:srgbClr val="000000"/>
                </a:solidFill>
                <a:highlight>
                  <a:srgbClr val="FFFFFF"/>
                </a:highlight>
                <a:latin typeface="Courier New" panose="02070309020205020404" pitchFamily="49" charset="0"/>
                <a:ea typeface="Calibri" panose="020F0502020204030204" pitchFamily="34" charset="0"/>
              </a:rPr>
              <a:t>KE</a:t>
            </a:r>
            <a:r>
              <a:rPr lang="en-CA" sz="800" dirty="0">
                <a:solidFill>
                  <a:srgbClr val="FFFFFF"/>
                </a:solidFill>
                <a:highlight>
                  <a:srgbClr val="000000"/>
                </a:highlight>
                <a:latin typeface="Courier New" panose="02070309020205020404" pitchFamily="49" charset="0"/>
                <a:ea typeface="Calibri" panose="020F0502020204030204" pitchFamily="34" charset="0"/>
              </a:rPr>
              <a:t>L</a:t>
            </a:r>
            <a:r>
              <a:rPr lang="en-CA" sz="800" dirty="0">
                <a:solidFill>
                  <a:srgbClr val="000000"/>
                </a:solidFill>
                <a:highlight>
                  <a:srgbClr val="FFFFFF"/>
                </a:highlight>
                <a:latin typeface="Courier New" panose="02070309020205020404" pitchFamily="49" charset="0"/>
                <a:ea typeface="Calibri" panose="020F0502020204030204" pitchFamily="34" charset="0"/>
              </a:rPr>
              <a:t>MAKKHASYN</a:t>
            </a:r>
            <a:r>
              <a:rPr lang="en-CA" sz="800" dirty="0">
                <a:solidFill>
                  <a:srgbClr val="FFFFFF"/>
                </a:solidFill>
                <a:highlight>
                  <a:srgbClr val="808080"/>
                </a:highlight>
                <a:latin typeface="Courier New" panose="02070309020205020404" pitchFamily="49" charset="0"/>
                <a:ea typeface="Calibri" panose="020F0502020204030204" pitchFamily="34" charset="0"/>
              </a:rPr>
              <a:t>Y</a:t>
            </a:r>
            <a:r>
              <a:rPr lang="en-CA" sz="800" dirty="0">
                <a:solidFill>
                  <a:srgbClr val="FFFFFF"/>
                </a:solidFill>
                <a:highlight>
                  <a:srgbClr val="000000"/>
                </a:highlight>
                <a:latin typeface="Courier New" panose="02070309020205020404" pitchFamily="49" charset="0"/>
                <a:ea typeface="Calibri" panose="020F0502020204030204" pitchFamily="34" charset="0"/>
              </a:rPr>
              <a:t>PFL</a:t>
            </a:r>
            <a:r>
              <a:rPr lang="en-CA" sz="800" dirty="0">
                <a:solidFill>
                  <a:srgbClr val="000000"/>
                </a:solidFill>
                <a:highlight>
                  <a:srgbClr val="FFFFFF"/>
                </a:highlight>
                <a:latin typeface="Courier New" panose="02070309020205020404" pitchFamily="49" charset="0"/>
                <a:ea typeface="Calibri" panose="020F0502020204030204" pitchFamily="34" charset="0"/>
              </a:rPr>
              <a:t>E</a:t>
            </a:r>
            <a:r>
              <a:rPr lang="en-CA" sz="800" dirty="0">
                <a:solidFill>
                  <a:srgbClr val="FFFFFF"/>
                </a:solidFill>
                <a:highlight>
                  <a:srgbClr val="000000"/>
                </a:highlight>
                <a:latin typeface="Courier New" panose="02070309020205020404" pitchFamily="49" charset="0"/>
                <a:ea typeface="Calibri" panose="020F0502020204030204" pitchFamily="34" charset="0"/>
              </a:rPr>
              <a:t>PV</a:t>
            </a:r>
            <a:r>
              <a:rPr lang="en-CA" sz="800" dirty="0">
                <a:solidFill>
                  <a:srgbClr val="000000"/>
                </a:solidFill>
                <a:highlight>
                  <a:srgbClr val="FFFFFF"/>
                </a:highlight>
                <a:latin typeface="Courier New" panose="02070309020205020404" pitchFamily="49" charset="0"/>
                <a:ea typeface="Calibri" panose="020F0502020204030204" pitchFamily="34" charset="0"/>
              </a:rPr>
              <a:t>DPVSMN</a:t>
            </a:r>
            <a:r>
              <a:rPr lang="en-CA" sz="800" dirty="0">
                <a:solidFill>
                  <a:srgbClr val="FFFFFF"/>
                </a:solidFill>
                <a:highlight>
                  <a:srgbClr val="808080"/>
                </a:highlight>
                <a:latin typeface="Courier New" panose="02070309020205020404" pitchFamily="49" charset="0"/>
                <a:ea typeface="Calibri" panose="020F0502020204030204" pitchFamily="34" charset="0"/>
              </a:rPr>
              <a:t>L</a:t>
            </a:r>
            <a:r>
              <a:rPr lang="en-CA" sz="800" dirty="0">
                <a:solidFill>
                  <a:srgbClr val="FFFFFF"/>
                </a:solidFill>
                <a:highlight>
                  <a:srgbClr val="000000"/>
                </a:highlight>
                <a:latin typeface="Courier New" panose="02070309020205020404" pitchFamily="49" charset="0"/>
                <a:ea typeface="Calibri" panose="020F0502020204030204" pitchFamily="34" charset="0"/>
              </a:rPr>
              <a:t>P</a:t>
            </a:r>
            <a:r>
              <a:rPr lang="en-CA" sz="800" dirty="0">
                <a:solidFill>
                  <a:srgbClr val="000000"/>
                </a:solidFill>
                <a:highlight>
                  <a:srgbClr val="FFFFFF"/>
                </a:highlight>
                <a:latin typeface="Courier New" panose="02070309020205020404" pitchFamily="49" charset="0"/>
                <a:ea typeface="Calibri" panose="020F0502020204030204" pitchFamily="34" charset="0"/>
              </a:rPr>
              <a:t>T</a:t>
            </a:r>
            <a:r>
              <a:rPr lang="en-CA" sz="800" dirty="0">
                <a:solidFill>
                  <a:srgbClr val="FFFFFF"/>
                </a:solidFill>
                <a:highlight>
                  <a:srgbClr val="000000"/>
                </a:highlight>
                <a:latin typeface="Courier New" panose="02070309020205020404" pitchFamily="49" charset="0"/>
                <a:ea typeface="Calibri" panose="020F0502020204030204" pitchFamily="34" charset="0"/>
              </a:rPr>
              <a:t>Y</a:t>
            </a:r>
            <a:r>
              <a:rPr lang="en-CA" sz="800" dirty="0">
                <a:solidFill>
                  <a:srgbClr val="FFFFFF"/>
                </a:solidFill>
                <a:highlight>
                  <a:srgbClr val="808080"/>
                </a:highlight>
                <a:latin typeface="Courier New" panose="02070309020205020404" pitchFamily="49" charset="0"/>
                <a:ea typeface="Calibri" panose="020F0502020204030204" pitchFamily="34" charset="0"/>
              </a:rPr>
              <a:t>F</a:t>
            </a:r>
            <a:r>
              <a:rPr lang="en-CA" sz="800" dirty="0">
                <a:solidFill>
                  <a:srgbClr val="FFFFFF"/>
                </a:solidFill>
                <a:highlight>
                  <a:srgbClr val="000000"/>
                </a:highlight>
                <a:latin typeface="Courier New" panose="02070309020205020404" pitchFamily="49" charset="0"/>
                <a:ea typeface="Calibri" panose="020F0502020204030204" pitchFamily="34" charset="0"/>
              </a:rPr>
              <a:t>D</a:t>
            </a:r>
            <a:r>
              <a:rPr lang="en-CA" sz="800" dirty="0">
                <a:solidFill>
                  <a:srgbClr val="000000"/>
                </a:solidFill>
                <a:highlight>
                  <a:srgbClr val="FFFFFF"/>
                </a:highlight>
                <a:latin typeface="Courier New" panose="02070309020205020404" pitchFamily="49" charset="0"/>
                <a:ea typeface="Calibri" panose="020F0502020204030204" pitchFamily="34" charset="0"/>
              </a:rPr>
              <a:t>Y</a:t>
            </a:r>
            <a:r>
              <a:rPr lang="en-CA" sz="800" dirty="0">
                <a:solidFill>
                  <a:srgbClr val="FFFFFF"/>
                </a:solidFill>
                <a:highlight>
                  <a:srgbClr val="808080"/>
                </a:highlight>
                <a:latin typeface="Courier New" panose="02070309020205020404" pitchFamily="49" charset="0"/>
                <a:ea typeface="Calibri" panose="020F0502020204030204" pitchFamily="34" charset="0"/>
              </a:rPr>
              <a:t>V</a:t>
            </a:r>
            <a:r>
              <a:rPr lang="en-CA" sz="800" dirty="0">
                <a:solidFill>
                  <a:srgbClr val="FFFFFF"/>
                </a:solidFill>
                <a:highlight>
                  <a:srgbClr val="000000"/>
                </a:highlight>
                <a:latin typeface="Courier New" panose="02070309020205020404" pitchFamily="49" charset="0"/>
                <a:ea typeface="Calibri" panose="020F0502020204030204" pitchFamily="34" charset="0"/>
              </a:rPr>
              <a:t>K</a:t>
            </a:r>
            <a:r>
              <a:rPr lang="en-CA" sz="800" dirty="0">
                <a:solidFill>
                  <a:srgbClr val="000000"/>
                </a:solidFill>
                <a:highlight>
                  <a:srgbClr val="FFFFFF"/>
                </a:highlight>
                <a:latin typeface="Courier New" panose="02070309020205020404" pitchFamily="49" charset="0"/>
                <a:ea typeface="Calibri" panose="020F0502020204030204" pitchFamily="34" charset="0"/>
              </a:rPr>
              <a:t>E</a:t>
            </a:r>
            <a:r>
              <a:rPr lang="en-CA" sz="800" dirty="0">
                <a:solidFill>
                  <a:srgbClr val="FFFFFF"/>
                </a:solidFill>
                <a:highlight>
                  <a:srgbClr val="000000"/>
                </a:highlight>
                <a:latin typeface="Courier New" panose="02070309020205020404" pitchFamily="49" charset="0"/>
                <a:ea typeface="Calibri" panose="020F0502020204030204" pitchFamily="34" charset="0"/>
              </a:rPr>
              <a:t>PMDL</a:t>
            </a:r>
            <a:r>
              <a:rPr lang="en-CA" sz="800" dirty="0">
                <a:solidFill>
                  <a:srgbClr val="000000"/>
                </a:solidFill>
                <a:highlight>
                  <a:srgbClr val="FFFFFF"/>
                </a:highlight>
                <a:latin typeface="Courier New" panose="02070309020205020404" pitchFamily="49" charset="0"/>
                <a:ea typeface="Calibri" panose="020F0502020204030204" pitchFamily="34" charset="0"/>
              </a:rPr>
              <a:t>G</a:t>
            </a:r>
            <a:r>
              <a:rPr lang="en-CA" sz="800" dirty="0">
                <a:solidFill>
                  <a:srgbClr val="FFFFFF"/>
                </a:solidFill>
                <a:highlight>
                  <a:srgbClr val="000000"/>
                </a:highlight>
                <a:latin typeface="Courier New" panose="02070309020205020404" pitchFamily="49" charset="0"/>
                <a:ea typeface="Calibri" panose="020F0502020204030204" pitchFamily="34" charset="0"/>
              </a:rPr>
              <a:t>TI</a:t>
            </a:r>
            <a:r>
              <a:rPr lang="en-CA" sz="800" dirty="0">
                <a:solidFill>
                  <a:srgbClr val="000000"/>
                </a:solidFill>
                <a:highlight>
                  <a:srgbClr val="FFFFFF"/>
                </a:highlight>
                <a:latin typeface="Courier New" panose="02070309020205020404" pitchFamily="49" charset="0"/>
                <a:ea typeface="Calibri" panose="020F0502020204030204" pitchFamily="34" charset="0"/>
              </a:rPr>
              <a:t>AK</a:t>
            </a:r>
            <a:r>
              <a:rPr lang="en-CA" sz="800" dirty="0">
                <a:solidFill>
                  <a:srgbClr val="FFFFFF"/>
                </a:solidFill>
                <a:highlight>
                  <a:srgbClr val="000000"/>
                </a:highlight>
                <a:latin typeface="Courier New" panose="02070309020205020404" pitchFamily="49" charset="0"/>
                <a:ea typeface="Calibri" panose="020F0502020204030204" pitchFamily="34" charset="0"/>
              </a:rPr>
              <a:t>KL</a:t>
            </a:r>
            <a:r>
              <a:rPr lang="en-CA" sz="800" dirty="0">
                <a:solidFill>
                  <a:srgbClr val="000000"/>
                </a:solidFill>
                <a:highlight>
                  <a:srgbClr val="FFFFFF"/>
                </a:highlight>
                <a:latin typeface="Courier New" panose="02070309020205020404" pitchFamily="49" charset="0"/>
                <a:ea typeface="Calibri" panose="020F0502020204030204" pitchFamily="34" charset="0"/>
              </a:rPr>
              <a:t>NDW</a:t>
            </a:r>
            <a:br>
              <a:rPr lang="en-CA" sz="800" dirty="0">
                <a:solidFill>
                  <a:srgbClr val="000000"/>
                </a:solidFill>
                <a:highlight>
                  <a:srgbClr val="FFFFFF"/>
                </a:highlight>
                <a:latin typeface="Courier New" panose="02070309020205020404" pitchFamily="49" charset="0"/>
                <a:ea typeface="Calibri" panose="020F0502020204030204" pitchFamily="34" charset="0"/>
              </a:rPr>
            </a:br>
            <a:r>
              <a:rPr lang="en-CA" sz="800" dirty="0">
                <a:solidFill>
                  <a:srgbClr val="000000"/>
                </a:solidFill>
                <a:highlight>
                  <a:srgbClr val="FFFFFF"/>
                </a:highlight>
                <a:latin typeface="Courier New" panose="02070309020205020404" pitchFamily="49" charset="0"/>
                <a:ea typeface="Calibri" panose="020F0502020204030204" pitchFamily="34" charset="0"/>
              </a:rPr>
              <a:t>yBDF2       309 YENS--</a:t>
            </a:r>
            <a:r>
              <a:rPr lang="en-CA" sz="800" dirty="0">
                <a:solidFill>
                  <a:srgbClr val="FFFFFF"/>
                </a:solidFill>
                <a:highlight>
                  <a:srgbClr val="000000"/>
                </a:highlight>
                <a:latin typeface="Courier New" panose="02070309020205020404" pitchFamily="49" charset="0"/>
                <a:ea typeface="Calibri" panose="020F0502020204030204" pitchFamily="34" charset="0"/>
              </a:rPr>
              <a:t>K</a:t>
            </a:r>
            <a:r>
              <a:rPr lang="en-CA" sz="800" dirty="0">
                <a:solidFill>
                  <a:srgbClr val="000000"/>
                </a:solidFill>
                <a:highlight>
                  <a:srgbClr val="FFFFFF"/>
                </a:highlight>
                <a:latin typeface="Courier New" panose="02070309020205020404" pitchFamily="49" charset="0"/>
                <a:ea typeface="Calibri" panose="020F0502020204030204" pitchFamily="34" charset="0"/>
              </a:rPr>
              <a:t>PK</a:t>
            </a:r>
            <a:r>
              <a:rPr lang="en-CA" sz="800" dirty="0">
                <a:solidFill>
                  <a:srgbClr val="FFFFFF"/>
                </a:solidFill>
                <a:highlight>
                  <a:srgbClr val="000000"/>
                </a:highlight>
                <a:latin typeface="Courier New" panose="02070309020205020404" pitchFamily="49" charset="0"/>
                <a:ea typeface="Calibri" panose="020F0502020204030204" pitchFamily="34" charset="0"/>
              </a:rPr>
              <a:t>S</a:t>
            </a:r>
            <a:r>
              <a:rPr lang="en-CA" sz="800" dirty="0">
                <a:solidFill>
                  <a:srgbClr val="000000"/>
                </a:solidFill>
                <a:highlight>
                  <a:srgbClr val="FFFFFF"/>
                </a:highlight>
                <a:latin typeface="Courier New" panose="02070309020205020404" pitchFamily="49" charset="0"/>
                <a:ea typeface="Calibri" panose="020F0502020204030204" pitchFamily="34" charset="0"/>
              </a:rPr>
              <a:t>KT</a:t>
            </a:r>
            <a:r>
              <a:rPr lang="en-CA" sz="800" b="1" i="1" dirty="0">
                <a:solidFill>
                  <a:schemeClr val="bg1"/>
                </a:solidFill>
                <a:highlight>
                  <a:srgbClr val="000000"/>
                </a:highlight>
                <a:latin typeface="Courier New" panose="02070309020205020404" pitchFamily="49" charset="0"/>
                <a:ea typeface="Calibri" panose="020F0502020204030204" pitchFamily="34" charset="0"/>
              </a:rPr>
              <a:t>L</a:t>
            </a:r>
            <a:r>
              <a:rPr lang="en-CA" sz="800" dirty="0">
                <a:solidFill>
                  <a:srgbClr val="000000"/>
                </a:solidFill>
                <a:highlight>
                  <a:srgbClr val="FFFFFF"/>
                </a:highlight>
                <a:latin typeface="Courier New" panose="02070309020205020404" pitchFamily="49" charset="0"/>
                <a:ea typeface="Calibri" panose="020F0502020204030204" pitchFamily="34" charset="0"/>
              </a:rPr>
              <a:t>QKK-------FRTCLK</a:t>
            </a:r>
            <a:r>
              <a:rPr lang="en-CA" sz="800" dirty="0">
                <a:solidFill>
                  <a:srgbClr val="FFFFFF"/>
                </a:solidFill>
                <a:highlight>
                  <a:srgbClr val="808080"/>
                </a:highlight>
                <a:latin typeface="Courier New" panose="02070309020205020404" pitchFamily="49" charset="0"/>
                <a:ea typeface="Calibri" panose="020F0502020204030204" pitchFamily="34" charset="0"/>
              </a:rPr>
              <a:t>I</a:t>
            </a:r>
            <a:r>
              <a:rPr lang="en-CA" sz="800" dirty="0">
                <a:solidFill>
                  <a:srgbClr val="FFFFFF"/>
                </a:solidFill>
                <a:highlight>
                  <a:srgbClr val="000000"/>
                </a:highlight>
                <a:latin typeface="Courier New" panose="02070309020205020404" pitchFamily="49" charset="0"/>
                <a:ea typeface="Calibri" panose="020F0502020204030204" pitchFamily="34" charset="0"/>
              </a:rPr>
              <a:t>L</a:t>
            </a:r>
            <a:r>
              <a:rPr lang="en-CA" sz="800" dirty="0">
                <a:solidFill>
                  <a:srgbClr val="000000"/>
                </a:solidFill>
                <a:highlight>
                  <a:srgbClr val="FFFFFF"/>
                </a:highlight>
                <a:latin typeface="Courier New" panose="02070309020205020404" pitchFamily="49" charset="0"/>
                <a:ea typeface="Calibri" panose="020F0502020204030204" pitchFamily="34" charset="0"/>
              </a:rPr>
              <a:t>KV</a:t>
            </a:r>
            <a:r>
              <a:rPr lang="en-CA" sz="800" dirty="0">
                <a:solidFill>
                  <a:srgbClr val="FFFFFF"/>
                </a:solidFill>
                <a:highlight>
                  <a:srgbClr val="000000"/>
                </a:highlight>
                <a:latin typeface="Courier New" panose="02070309020205020404" pitchFamily="49" charset="0"/>
                <a:ea typeface="Calibri" panose="020F0502020204030204" pitchFamily="34" charset="0"/>
              </a:rPr>
              <a:t>L</a:t>
            </a:r>
            <a:r>
              <a:rPr lang="en-CA" sz="800" dirty="0">
                <a:solidFill>
                  <a:srgbClr val="000000"/>
                </a:solidFill>
                <a:highlight>
                  <a:srgbClr val="FFFFFF"/>
                </a:highlight>
                <a:latin typeface="Courier New" panose="02070309020205020404" pitchFamily="49" charset="0"/>
                <a:ea typeface="Calibri" panose="020F0502020204030204" pitchFamily="34" charset="0"/>
              </a:rPr>
              <a:t>MSKKNSDIN</a:t>
            </a:r>
            <a:r>
              <a:rPr lang="en-CA" sz="800" dirty="0">
                <a:solidFill>
                  <a:srgbClr val="FFFFFF"/>
                </a:solidFill>
                <a:highlight>
                  <a:srgbClr val="808080"/>
                </a:highlight>
                <a:latin typeface="Courier New" panose="02070309020205020404" pitchFamily="49" charset="0"/>
                <a:ea typeface="Calibri" panose="020F0502020204030204" pitchFamily="34" charset="0"/>
              </a:rPr>
              <a:t>F</a:t>
            </a:r>
            <a:r>
              <a:rPr lang="en-CA" sz="800" dirty="0">
                <a:solidFill>
                  <a:srgbClr val="FFFFFF"/>
                </a:solidFill>
                <a:highlight>
                  <a:srgbClr val="000000"/>
                </a:highlight>
                <a:latin typeface="Courier New" panose="02070309020205020404" pitchFamily="49" charset="0"/>
                <a:ea typeface="Calibri" panose="020F0502020204030204" pitchFamily="34" charset="0"/>
              </a:rPr>
              <a:t>PFL</a:t>
            </a:r>
            <a:r>
              <a:rPr lang="en-CA" sz="800" dirty="0">
                <a:solidFill>
                  <a:srgbClr val="000000"/>
                </a:solidFill>
                <a:highlight>
                  <a:srgbClr val="FFFFFF"/>
                </a:highlight>
                <a:latin typeface="Courier New" panose="02070309020205020404" pitchFamily="49" charset="0"/>
                <a:ea typeface="Calibri" panose="020F0502020204030204" pitchFamily="34" charset="0"/>
              </a:rPr>
              <a:t>Q</a:t>
            </a:r>
            <a:r>
              <a:rPr lang="en-CA" sz="800" dirty="0">
                <a:solidFill>
                  <a:srgbClr val="FFFFFF"/>
                </a:solidFill>
                <a:highlight>
                  <a:srgbClr val="000000"/>
                </a:highlight>
                <a:latin typeface="Courier New" panose="02070309020205020404" pitchFamily="49" charset="0"/>
                <a:ea typeface="Calibri" panose="020F0502020204030204" pitchFamily="34" charset="0"/>
              </a:rPr>
              <a:t>PV</a:t>
            </a:r>
            <a:r>
              <a:rPr lang="en-CA" sz="800" dirty="0">
                <a:solidFill>
                  <a:srgbClr val="000000"/>
                </a:solidFill>
                <a:highlight>
                  <a:srgbClr val="FFFFFF"/>
                </a:highlight>
                <a:latin typeface="Courier New" panose="02070309020205020404" pitchFamily="49" charset="0"/>
                <a:ea typeface="Calibri" panose="020F0502020204030204" pitchFamily="34" charset="0"/>
              </a:rPr>
              <a:t>DPIALN</a:t>
            </a:r>
            <a:r>
              <a:rPr lang="en-CA" sz="800" dirty="0">
                <a:solidFill>
                  <a:srgbClr val="FFFFFF"/>
                </a:solidFill>
                <a:highlight>
                  <a:srgbClr val="808080"/>
                </a:highlight>
                <a:latin typeface="Courier New" panose="02070309020205020404" pitchFamily="49" charset="0"/>
                <a:ea typeface="Calibri" panose="020F0502020204030204" pitchFamily="34" charset="0"/>
              </a:rPr>
              <a:t>L</a:t>
            </a:r>
            <a:r>
              <a:rPr lang="en-CA" sz="800" dirty="0">
                <a:solidFill>
                  <a:srgbClr val="FFFFFF"/>
                </a:solidFill>
                <a:highlight>
                  <a:srgbClr val="000000"/>
                </a:highlight>
                <a:latin typeface="Courier New" panose="02070309020205020404" pitchFamily="49" charset="0"/>
                <a:ea typeface="Calibri" panose="020F0502020204030204" pitchFamily="34" charset="0"/>
              </a:rPr>
              <a:t>P</a:t>
            </a:r>
            <a:r>
              <a:rPr lang="en-CA" sz="800" dirty="0">
                <a:solidFill>
                  <a:srgbClr val="000000"/>
                </a:solidFill>
                <a:highlight>
                  <a:srgbClr val="FFFFFF"/>
                </a:highlight>
                <a:latin typeface="Courier New" panose="02070309020205020404" pitchFamily="49" charset="0"/>
                <a:ea typeface="Calibri" panose="020F0502020204030204" pitchFamily="34" charset="0"/>
              </a:rPr>
              <a:t>N</a:t>
            </a:r>
            <a:r>
              <a:rPr lang="en-CA" sz="800" dirty="0">
                <a:solidFill>
                  <a:srgbClr val="FFFFFF"/>
                </a:solidFill>
                <a:highlight>
                  <a:srgbClr val="000000"/>
                </a:highlight>
                <a:latin typeface="Courier New" panose="02070309020205020404" pitchFamily="49" charset="0"/>
                <a:ea typeface="Calibri" panose="020F0502020204030204" pitchFamily="34" charset="0"/>
              </a:rPr>
              <a:t>Y</a:t>
            </a:r>
            <a:r>
              <a:rPr lang="en-CA" sz="800" dirty="0">
                <a:solidFill>
                  <a:srgbClr val="FFFFFF"/>
                </a:solidFill>
                <a:highlight>
                  <a:srgbClr val="808080"/>
                </a:highlight>
                <a:latin typeface="Courier New" panose="02070309020205020404" pitchFamily="49" charset="0"/>
                <a:ea typeface="Calibri" panose="020F0502020204030204" pitchFamily="34" charset="0"/>
              </a:rPr>
              <a:t>F</a:t>
            </a:r>
            <a:r>
              <a:rPr lang="en-CA" sz="800" dirty="0">
                <a:solidFill>
                  <a:srgbClr val="FFFFFF"/>
                </a:solidFill>
                <a:highlight>
                  <a:srgbClr val="000000"/>
                </a:highlight>
                <a:latin typeface="Courier New" panose="02070309020205020404" pitchFamily="49" charset="0"/>
                <a:ea typeface="Calibri" panose="020F0502020204030204" pitchFamily="34" charset="0"/>
              </a:rPr>
              <a:t>D</a:t>
            </a:r>
            <a:r>
              <a:rPr lang="en-CA" sz="800" dirty="0">
                <a:solidFill>
                  <a:srgbClr val="FFFFFF"/>
                </a:solidFill>
                <a:highlight>
                  <a:srgbClr val="808080"/>
                </a:highlight>
                <a:latin typeface="Courier New" panose="02070309020205020404" pitchFamily="49" charset="0"/>
                <a:ea typeface="Calibri" panose="020F0502020204030204" pitchFamily="34" charset="0"/>
              </a:rPr>
              <a:t>VV</a:t>
            </a:r>
            <a:r>
              <a:rPr lang="en-CA" sz="800" dirty="0">
                <a:solidFill>
                  <a:srgbClr val="FFFFFF"/>
                </a:solidFill>
                <a:highlight>
                  <a:srgbClr val="000000"/>
                </a:highlight>
                <a:latin typeface="Courier New" panose="02070309020205020404" pitchFamily="49" charset="0"/>
                <a:ea typeface="Calibri" panose="020F0502020204030204" pitchFamily="34" charset="0"/>
              </a:rPr>
              <a:t>K</a:t>
            </a:r>
            <a:r>
              <a:rPr lang="en-CA" sz="800" dirty="0">
                <a:solidFill>
                  <a:srgbClr val="000000"/>
                </a:solidFill>
                <a:highlight>
                  <a:srgbClr val="FFFFFF"/>
                </a:highlight>
                <a:latin typeface="Courier New" panose="02070309020205020404" pitchFamily="49" charset="0"/>
                <a:ea typeface="Calibri" panose="020F0502020204030204" pitchFamily="34" charset="0"/>
              </a:rPr>
              <a:t>N</a:t>
            </a:r>
            <a:r>
              <a:rPr lang="en-CA" sz="800" dirty="0">
                <a:solidFill>
                  <a:srgbClr val="FFFFFF"/>
                </a:solidFill>
                <a:highlight>
                  <a:srgbClr val="000000"/>
                </a:highlight>
                <a:latin typeface="Courier New" panose="02070309020205020404" pitchFamily="49" charset="0"/>
                <a:ea typeface="Calibri" panose="020F0502020204030204" pitchFamily="34" charset="0"/>
              </a:rPr>
              <a:t>PMDL</a:t>
            </a:r>
            <a:r>
              <a:rPr lang="en-CA" sz="800" dirty="0">
                <a:solidFill>
                  <a:srgbClr val="000000"/>
                </a:solidFill>
                <a:highlight>
                  <a:srgbClr val="FFFFFF"/>
                </a:highlight>
                <a:latin typeface="Courier New" panose="02070309020205020404" pitchFamily="49" charset="0"/>
                <a:ea typeface="Calibri" panose="020F0502020204030204" pitchFamily="34" charset="0"/>
              </a:rPr>
              <a:t>G</a:t>
            </a:r>
            <a:r>
              <a:rPr lang="en-CA" sz="800" dirty="0">
                <a:solidFill>
                  <a:srgbClr val="FFFFFF"/>
                </a:solidFill>
                <a:highlight>
                  <a:srgbClr val="000000"/>
                </a:highlight>
                <a:latin typeface="Courier New" panose="02070309020205020404" pitchFamily="49" charset="0"/>
                <a:ea typeface="Calibri" panose="020F0502020204030204" pitchFamily="34" charset="0"/>
              </a:rPr>
              <a:t>TI</a:t>
            </a:r>
            <a:r>
              <a:rPr lang="en-CA" sz="800" dirty="0">
                <a:solidFill>
                  <a:srgbClr val="000000"/>
                </a:solidFill>
                <a:highlight>
                  <a:srgbClr val="FFFFFF"/>
                </a:highlight>
                <a:latin typeface="Courier New" panose="02070309020205020404" pitchFamily="49" charset="0"/>
                <a:ea typeface="Calibri" panose="020F0502020204030204" pitchFamily="34" charset="0"/>
              </a:rPr>
              <a:t>SNN</a:t>
            </a:r>
            <a:r>
              <a:rPr lang="en-CA" sz="800" dirty="0">
                <a:solidFill>
                  <a:srgbClr val="FFFFFF"/>
                </a:solidFill>
                <a:highlight>
                  <a:srgbClr val="000000"/>
                </a:highlight>
                <a:latin typeface="Courier New" panose="02070309020205020404" pitchFamily="49" charset="0"/>
                <a:ea typeface="Calibri" panose="020F0502020204030204" pitchFamily="34" charset="0"/>
              </a:rPr>
              <a:t>L</a:t>
            </a:r>
            <a:r>
              <a:rPr lang="en-CA" sz="800" dirty="0">
                <a:solidFill>
                  <a:srgbClr val="000000"/>
                </a:solidFill>
                <a:highlight>
                  <a:srgbClr val="FFFFFF"/>
                </a:highlight>
                <a:latin typeface="Courier New" panose="02070309020205020404" pitchFamily="49" charset="0"/>
                <a:ea typeface="Calibri" panose="020F0502020204030204" pitchFamily="34" charset="0"/>
              </a:rPr>
              <a:t>MNW</a:t>
            </a:r>
            <a:br>
              <a:rPr lang="en-CA" sz="800" dirty="0">
                <a:solidFill>
                  <a:srgbClr val="000000"/>
                </a:solidFill>
                <a:highlight>
                  <a:srgbClr val="FFFFFF"/>
                </a:highlight>
                <a:latin typeface="Courier New" panose="02070309020205020404" pitchFamily="49" charset="0"/>
                <a:ea typeface="Calibri" panose="020F0502020204030204" pitchFamily="34" charset="0"/>
              </a:rPr>
            </a:br>
            <a:r>
              <a:rPr lang="en-CA" sz="800" dirty="0">
                <a:solidFill>
                  <a:srgbClr val="000000"/>
                </a:solidFill>
                <a:highlight>
                  <a:srgbClr val="FFFFFF"/>
                </a:highlight>
                <a:latin typeface="Courier New" panose="02070309020205020404" pitchFamily="49" charset="0"/>
                <a:ea typeface="Calibri" panose="020F0502020204030204" pitchFamily="34" charset="0"/>
              </a:rPr>
              <a:t>ySWI2/SNF2 1534 VRTPAAATSPID</a:t>
            </a:r>
            <a:r>
              <a:rPr lang="en-CA" sz="800" dirty="0">
                <a:solidFill>
                  <a:srgbClr val="FFFFFF"/>
                </a:solidFill>
                <a:highlight>
                  <a:srgbClr val="808080"/>
                </a:highlight>
                <a:latin typeface="Courier New" panose="02070309020205020404" pitchFamily="49" charset="0"/>
                <a:ea typeface="Calibri" panose="020F0502020204030204" pitchFamily="34" charset="0"/>
              </a:rPr>
              <a:t>I</a:t>
            </a:r>
            <a:r>
              <a:rPr lang="en-CA" sz="800" b="1" i="1" dirty="0">
                <a:highlight>
                  <a:srgbClr val="FFFFFF"/>
                </a:highlight>
                <a:latin typeface="Courier New" panose="02070309020205020404" pitchFamily="49" charset="0"/>
                <a:ea typeface="Calibri" panose="020F0502020204030204" pitchFamily="34" charset="0"/>
              </a:rPr>
              <a:t>R</a:t>
            </a:r>
            <a:r>
              <a:rPr lang="en-CA" sz="800" dirty="0">
                <a:solidFill>
                  <a:srgbClr val="000000"/>
                </a:solidFill>
                <a:highlight>
                  <a:srgbClr val="FFFFFF"/>
                </a:highlight>
                <a:latin typeface="Courier New" panose="02070309020205020404" pitchFamily="49" charset="0"/>
                <a:ea typeface="Calibri" panose="020F0502020204030204" pitchFamily="34" charset="0"/>
              </a:rPr>
              <a:t>EKVAKQALDLYHFALNYENEA---GRKLSDI</a:t>
            </a:r>
            <a:r>
              <a:rPr lang="en-CA" sz="800" dirty="0">
                <a:solidFill>
                  <a:srgbClr val="FFFFFF"/>
                </a:solidFill>
                <a:highlight>
                  <a:srgbClr val="000000"/>
                </a:highlight>
                <a:latin typeface="Courier New" panose="02070309020205020404" pitchFamily="49" charset="0"/>
                <a:ea typeface="Calibri" panose="020F0502020204030204" pitchFamily="34" charset="0"/>
              </a:rPr>
              <a:t>FL</a:t>
            </a:r>
            <a:r>
              <a:rPr lang="en-CA" sz="800" dirty="0">
                <a:solidFill>
                  <a:srgbClr val="000000"/>
                </a:solidFill>
                <a:highlight>
                  <a:srgbClr val="FFFFFF"/>
                </a:highlight>
                <a:latin typeface="Courier New" panose="02070309020205020404" pitchFamily="49" charset="0"/>
                <a:ea typeface="Calibri" panose="020F0502020204030204" pitchFamily="34" charset="0"/>
              </a:rPr>
              <a:t>SKPSK--ALY</a:t>
            </a:r>
            <a:r>
              <a:rPr lang="en-CA" sz="800" dirty="0">
                <a:solidFill>
                  <a:srgbClr val="FFFFFF"/>
                </a:solidFill>
                <a:highlight>
                  <a:srgbClr val="000000"/>
                </a:highlight>
                <a:latin typeface="Courier New" panose="02070309020205020404" pitchFamily="49" charset="0"/>
                <a:ea typeface="Calibri" panose="020F0502020204030204" pitchFamily="34" charset="0"/>
              </a:rPr>
              <a:t>PDY</a:t>
            </a:r>
            <a:r>
              <a:rPr lang="en-CA" sz="800" dirty="0">
                <a:solidFill>
                  <a:srgbClr val="FFFFFF"/>
                </a:solidFill>
                <a:highlight>
                  <a:srgbClr val="808080"/>
                </a:highlight>
                <a:latin typeface="Courier New" panose="02070309020205020404" pitchFamily="49" charset="0"/>
                <a:ea typeface="Calibri" panose="020F0502020204030204" pitchFamily="34" charset="0"/>
              </a:rPr>
              <a:t>Y</a:t>
            </a:r>
            <a:r>
              <a:rPr lang="en-CA" sz="800" dirty="0">
                <a:solidFill>
                  <a:srgbClr val="000000"/>
                </a:solidFill>
                <a:highlight>
                  <a:srgbClr val="FFFFFF"/>
                </a:highlight>
                <a:latin typeface="Courier New" panose="02070309020205020404" pitchFamily="49" charset="0"/>
                <a:ea typeface="Calibri" panose="020F0502020204030204" pitchFamily="34" charset="0"/>
              </a:rPr>
              <a:t>M</a:t>
            </a:r>
            <a:r>
              <a:rPr lang="en-CA" sz="800" dirty="0">
                <a:solidFill>
                  <a:srgbClr val="FFFFFF"/>
                </a:solidFill>
                <a:highlight>
                  <a:srgbClr val="808080"/>
                </a:highlight>
                <a:latin typeface="Courier New" panose="02070309020205020404" pitchFamily="49" charset="0"/>
                <a:ea typeface="Calibri" panose="020F0502020204030204" pitchFamily="34" charset="0"/>
              </a:rPr>
              <a:t>I</a:t>
            </a:r>
            <a:r>
              <a:rPr lang="en-CA" sz="800" dirty="0">
                <a:solidFill>
                  <a:srgbClr val="FFFFFF"/>
                </a:solidFill>
                <a:highlight>
                  <a:srgbClr val="000000"/>
                </a:highlight>
                <a:latin typeface="Courier New" panose="02070309020205020404" pitchFamily="49" charset="0"/>
                <a:ea typeface="Calibri" panose="020F0502020204030204" pitchFamily="34" charset="0"/>
              </a:rPr>
              <a:t>IK</a:t>
            </a:r>
            <a:r>
              <a:rPr lang="en-CA" sz="800" dirty="0">
                <a:solidFill>
                  <a:srgbClr val="000000"/>
                </a:solidFill>
                <a:highlight>
                  <a:srgbClr val="FFFFFF"/>
                </a:highlight>
                <a:latin typeface="Courier New" panose="02070309020205020404" pitchFamily="49" charset="0"/>
                <a:ea typeface="Calibri" panose="020F0502020204030204" pitchFamily="34" charset="0"/>
              </a:rPr>
              <a:t>Y</a:t>
            </a:r>
            <a:r>
              <a:rPr lang="en-CA" sz="800" dirty="0">
                <a:solidFill>
                  <a:srgbClr val="FFFFFF"/>
                </a:solidFill>
                <a:highlight>
                  <a:srgbClr val="000000"/>
                </a:highlight>
                <a:latin typeface="Courier New" panose="02070309020205020404" pitchFamily="49" charset="0"/>
                <a:ea typeface="Calibri" panose="020F0502020204030204" pitchFamily="34" charset="0"/>
              </a:rPr>
              <a:t>P</a:t>
            </a:r>
            <a:r>
              <a:rPr lang="en-CA" sz="800" dirty="0">
                <a:solidFill>
                  <a:srgbClr val="FFFFFF"/>
                </a:solidFill>
                <a:highlight>
                  <a:srgbClr val="808080"/>
                </a:highlight>
                <a:latin typeface="Courier New" panose="02070309020205020404" pitchFamily="49" charset="0"/>
                <a:ea typeface="Calibri" panose="020F0502020204030204" pitchFamily="34" charset="0"/>
              </a:rPr>
              <a:t>V</a:t>
            </a:r>
            <a:r>
              <a:rPr lang="en-CA" sz="800" dirty="0">
                <a:solidFill>
                  <a:srgbClr val="000000"/>
                </a:solidFill>
                <a:highlight>
                  <a:srgbClr val="FFFFFF"/>
                </a:highlight>
                <a:latin typeface="Courier New" panose="02070309020205020404" pitchFamily="49" charset="0"/>
                <a:ea typeface="Calibri" panose="020F0502020204030204" pitchFamily="34" charset="0"/>
              </a:rPr>
              <a:t>AFDN</a:t>
            </a:r>
            <a:r>
              <a:rPr lang="en-CA" sz="800" dirty="0">
                <a:solidFill>
                  <a:srgbClr val="FFFFFF"/>
                </a:solidFill>
                <a:highlight>
                  <a:srgbClr val="000000"/>
                </a:highlight>
                <a:latin typeface="Courier New" panose="02070309020205020404" pitchFamily="49" charset="0"/>
                <a:ea typeface="Calibri" panose="020F0502020204030204" pitchFamily="34" charset="0"/>
              </a:rPr>
              <a:t>I</a:t>
            </a:r>
            <a:r>
              <a:rPr lang="en-CA" sz="800" dirty="0">
                <a:solidFill>
                  <a:srgbClr val="000000"/>
                </a:solidFill>
                <a:highlight>
                  <a:srgbClr val="FFFFFF"/>
                </a:highlight>
                <a:latin typeface="Courier New" panose="02070309020205020404" pitchFamily="49" charset="0"/>
                <a:ea typeface="Calibri" panose="020F0502020204030204" pitchFamily="34" charset="0"/>
              </a:rPr>
              <a:t>NTH</a:t>
            </a:r>
            <a:r>
              <a:rPr lang="en-CA" sz="800" dirty="0">
                <a:solidFill>
                  <a:srgbClr val="FFFFFF"/>
                </a:solidFill>
                <a:highlight>
                  <a:srgbClr val="808080"/>
                </a:highlight>
                <a:latin typeface="Courier New" panose="02070309020205020404" pitchFamily="49" charset="0"/>
                <a:ea typeface="Calibri" panose="020F0502020204030204" pitchFamily="34" charset="0"/>
              </a:rPr>
              <a:t>I</a:t>
            </a:r>
            <a:r>
              <a:rPr lang="en-CA" sz="800" dirty="0">
                <a:solidFill>
                  <a:srgbClr val="000000"/>
                </a:solidFill>
                <a:highlight>
                  <a:srgbClr val="FFFFFF"/>
                </a:highlight>
                <a:latin typeface="Courier New" panose="02070309020205020404" pitchFamily="49" charset="0"/>
                <a:ea typeface="Calibri" panose="020F0502020204030204" pitchFamily="34" charset="0"/>
              </a:rPr>
              <a:t>ETL</a:t>
            </a:r>
            <a:br>
              <a:rPr lang="en-CA" sz="800" dirty="0">
                <a:solidFill>
                  <a:srgbClr val="000000"/>
                </a:solidFill>
                <a:highlight>
                  <a:srgbClr val="FFFFFF"/>
                </a:highlight>
                <a:latin typeface="Courier New" panose="02070309020205020404" pitchFamily="49" charset="0"/>
                <a:ea typeface="Calibri" panose="020F0502020204030204" pitchFamily="34" charset="0"/>
              </a:rPr>
            </a:br>
            <a:r>
              <a:rPr lang="en-CA" sz="800" dirty="0">
                <a:solidFill>
                  <a:srgbClr val="000000"/>
                </a:solidFill>
                <a:highlight>
                  <a:srgbClr val="FFFFFF"/>
                </a:highlight>
                <a:latin typeface="Courier New" panose="02070309020205020404" pitchFamily="49" charset="0"/>
                <a:ea typeface="Calibri" panose="020F0502020204030204" pitchFamily="34" charset="0"/>
              </a:rPr>
              <a:t>tGcn5       283 ---S--</a:t>
            </a:r>
            <a:r>
              <a:rPr lang="en-CA" sz="800" dirty="0">
                <a:solidFill>
                  <a:srgbClr val="FFFFFF"/>
                </a:solidFill>
                <a:highlight>
                  <a:srgbClr val="000000"/>
                </a:highlight>
                <a:latin typeface="Courier New" panose="02070309020205020404" pitchFamily="49" charset="0"/>
                <a:ea typeface="Calibri" panose="020F0502020204030204" pitchFamily="34" charset="0"/>
              </a:rPr>
              <a:t>K</a:t>
            </a:r>
            <a:r>
              <a:rPr lang="en-CA" sz="800" dirty="0">
                <a:solidFill>
                  <a:srgbClr val="000000"/>
                </a:solidFill>
                <a:highlight>
                  <a:srgbClr val="FFFFFF"/>
                </a:highlight>
                <a:latin typeface="Courier New" panose="02070309020205020404" pitchFamily="49" charset="0"/>
                <a:ea typeface="Calibri" panose="020F0502020204030204" pitchFamily="34" charset="0"/>
              </a:rPr>
              <a:t>ER</a:t>
            </a:r>
            <a:r>
              <a:rPr lang="en-CA" sz="800" dirty="0">
                <a:solidFill>
                  <a:srgbClr val="FFFFFF"/>
                </a:solidFill>
                <a:highlight>
                  <a:srgbClr val="000000"/>
                </a:highlight>
                <a:latin typeface="Courier New" panose="02070309020205020404" pitchFamily="49" charset="0"/>
                <a:ea typeface="Calibri" panose="020F0502020204030204" pitchFamily="34" charset="0"/>
              </a:rPr>
              <a:t>S</a:t>
            </a:r>
            <a:r>
              <a:rPr lang="en-CA" sz="800" dirty="0">
                <a:solidFill>
                  <a:srgbClr val="000000"/>
                </a:solidFill>
                <a:highlight>
                  <a:srgbClr val="FFFFFF"/>
                </a:highlight>
                <a:latin typeface="Courier New" panose="02070309020205020404" pitchFamily="49" charset="0"/>
                <a:ea typeface="Calibri" panose="020F0502020204030204" pitchFamily="34" charset="0"/>
              </a:rPr>
              <a:t>FN</a:t>
            </a:r>
            <a:r>
              <a:rPr lang="en-CA" sz="800" dirty="0">
                <a:solidFill>
                  <a:srgbClr val="FFFFFF"/>
                </a:solidFill>
                <a:highlight>
                  <a:srgbClr val="000000"/>
                </a:highlight>
                <a:latin typeface="Courier New" panose="02070309020205020404" pitchFamily="49" charset="0"/>
                <a:ea typeface="Calibri" panose="020F0502020204030204" pitchFamily="34" charset="0"/>
              </a:rPr>
              <a:t>L</a:t>
            </a:r>
            <a:r>
              <a:rPr lang="en-CA" sz="800" dirty="0">
                <a:solidFill>
                  <a:srgbClr val="000000"/>
                </a:solidFill>
                <a:highlight>
                  <a:srgbClr val="FFFFFF"/>
                </a:highlight>
                <a:latin typeface="Courier New" panose="02070309020205020404" pitchFamily="49" charset="0"/>
                <a:ea typeface="Calibri" panose="020F0502020204030204" pitchFamily="34" charset="0"/>
              </a:rPr>
              <a:t>------------QCAN</a:t>
            </a:r>
            <a:r>
              <a:rPr lang="en-CA" sz="800" dirty="0">
                <a:solidFill>
                  <a:srgbClr val="FFFFFF"/>
                </a:solidFill>
                <a:highlight>
                  <a:srgbClr val="808080"/>
                </a:highlight>
                <a:latin typeface="Courier New" panose="02070309020205020404" pitchFamily="49" charset="0"/>
                <a:ea typeface="Calibri" panose="020F0502020204030204" pitchFamily="34" charset="0"/>
              </a:rPr>
              <a:t>VI</a:t>
            </a:r>
            <a:r>
              <a:rPr lang="en-CA" sz="800" dirty="0">
                <a:solidFill>
                  <a:srgbClr val="000000"/>
                </a:solidFill>
                <a:highlight>
                  <a:srgbClr val="FFFFFF"/>
                </a:highlight>
                <a:latin typeface="Courier New" panose="02070309020205020404" pitchFamily="49" charset="0"/>
                <a:ea typeface="Calibri" panose="020F0502020204030204" pitchFamily="34" charset="0"/>
              </a:rPr>
              <a:t>EN</a:t>
            </a:r>
            <a:r>
              <a:rPr lang="en-CA" sz="800" dirty="0">
                <a:solidFill>
                  <a:srgbClr val="FFFFFF"/>
                </a:solidFill>
                <a:highlight>
                  <a:srgbClr val="808080"/>
                </a:highlight>
                <a:latin typeface="Courier New" panose="02070309020205020404" pitchFamily="49" charset="0"/>
                <a:ea typeface="Calibri" panose="020F0502020204030204" pitchFamily="34" charset="0"/>
              </a:rPr>
              <a:t>M</a:t>
            </a:r>
            <a:r>
              <a:rPr lang="en-CA" sz="800" dirty="0">
                <a:solidFill>
                  <a:srgbClr val="000000"/>
                </a:solidFill>
                <a:highlight>
                  <a:srgbClr val="FFFFFF"/>
                </a:highlight>
                <a:latin typeface="Courier New" panose="02070309020205020404" pitchFamily="49" charset="0"/>
                <a:ea typeface="Calibri" panose="020F0502020204030204" pitchFamily="34" charset="0"/>
              </a:rPr>
              <a:t>K---RHKQS</a:t>
            </a:r>
            <a:r>
              <a:rPr lang="en-CA" sz="800" dirty="0">
                <a:solidFill>
                  <a:srgbClr val="FFFFFF"/>
                </a:solidFill>
                <a:highlight>
                  <a:srgbClr val="808080"/>
                </a:highlight>
                <a:latin typeface="Courier New" panose="02070309020205020404" pitchFamily="49" charset="0"/>
                <a:ea typeface="Calibri" panose="020F0502020204030204" pitchFamily="34" charset="0"/>
              </a:rPr>
              <a:t>W</a:t>
            </a:r>
            <a:r>
              <a:rPr lang="en-CA" sz="800" dirty="0">
                <a:solidFill>
                  <a:srgbClr val="FFFFFF"/>
                </a:solidFill>
                <a:highlight>
                  <a:srgbClr val="000000"/>
                </a:highlight>
                <a:latin typeface="Courier New" panose="02070309020205020404" pitchFamily="49" charset="0"/>
                <a:ea typeface="Calibri" panose="020F0502020204030204" pitchFamily="34" charset="0"/>
              </a:rPr>
              <a:t>PFL</a:t>
            </a:r>
            <a:r>
              <a:rPr lang="en-CA" sz="800" dirty="0">
                <a:solidFill>
                  <a:srgbClr val="000000"/>
                </a:solidFill>
                <a:highlight>
                  <a:srgbClr val="FFFFFF"/>
                </a:highlight>
                <a:latin typeface="Courier New" panose="02070309020205020404" pitchFamily="49" charset="0"/>
                <a:ea typeface="Calibri" panose="020F0502020204030204" pitchFamily="34" charset="0"/>
              </a:rPr>
              <a:t>D</a:t>
            </a:r>
            <a:r>
              <a:rPr lang="en-CA" sz="800" dirty="0">
                <a:solidFill>
                  <a:srgbClr val="FFFFFF"/>
                </a:solidFill>
                <a:highlight>
                  <a:srgbClr val="000000"/>
                </a:highlight>
                <a:latin typeface="Courier New" panose="02070309020205020404" pitchFamily="49" charset="0"/>
                <a:ea typeface="Calibri" panose="020F0502020204030204" pitchFamily="34" charset="0"/>
              </a:rPr>
              <a:t>PV</a:t>
            </a:r>
            <a:r>
              <a:rPr lang="en-CA" sz="800" dirty="0">
                <a:solidFill>
                  <a:srgbClr val="000000"/>
                </a:solidFill>
                <a:highlight>
                  <a:srgbClr val="FFFFFF"/>
                </a:highlight>
                <a:latin typeface="Courier New" panose="02070309020205020404" pitchFamily="49" charset="0"/>
                <a:ea typeface="Calibri" panose="020F0502020204030204" pitchFamily="34" charset="0"/>
              </a:rPr>
              <a:t>NK--DD</a:t>
            </a:r>
            <a:r>
              <a:rPr lang="en-CA" sz="800" dirty="0">
                <a:solidFill>
                  <a:srgbClr val="FFFFFF"/>
                </a:solidFill>
                <a:highlight>
                  <a:srgbClr val="808080"/>
                </a:highlight>
                <a:latin typeface="Courier New" panose="02070309020205020404" pitchFamily="49" charset="0"/>
                <a:ea typeface="Calibri" panose="020F0502020204030204" pitchFamily="34" charset="0"/>
              </a:rPr>
              <a:t>V</a:t>
            </a:r>
            <a:r>
              <a:rPr lang="en-CA" sz="800" dirty="0">
                <a:solidFill>
                  <a:srgbClr val="FFFFFF"/>
                </a:solidFill>
                <a:highlight>
                  <a:srgbClr val="000000"/>
                </a:highlight>
                <a:latin typeface="Courier New" panose="02070309020205020404" pitchFamily="49" charset="0"/>
                <a:ea typeface="Calibri" panose="020F0502020204030204" pitchFamily="34" charset="0"/>
              </a:rPr>
              <a:t>PDY</a:t>
            </a:r>
            <a:r>
              <a:rPr lang="en-CA" sz="800" dirty="0">
                <a:solidFill>
                  <a:srgbClr val="FFFFFF"/>
                </a:solidFill>
                <a:highlight>
                  <a:srgbClr val="808080"/>
                </a:highlight>
                <a:latin typeface="Courier New" panose="02070309020205020404" pitchFamily="49" charset="0"/>
                <a:ea typeface="Calibri" panose="020F0502020204030204" pitchFamily="34" charset="0"/>
              </a:rPr>
              <a:t>Y</a:t>
            </a:r>
            <a:r>
              <a:rPr lang="en-CA" sz="800" dirty="0">
                <a:solidFill>
                  <a:srgbClr val="FFFFFF"/>
                </a:solidFill>
                <a:highlight>
                  <a:srgbClr val="000000"/>
                </a:highlight>
                <a:latin typeface="Courier New" panose="02070309020205020404" pitchFamily="49" charset="0"/>
                <a:ea typeface="Calibri" panose="020F0502020204030204" pitchFamily="34" charset="0"/>
              </a:rPr>
              <a:t>D</a:t>
            </a:r>
            <a:r>
              <a:rPr lang="en-CA" sz="800" dirty="0">
                <a:solidFill>
                  <a:srgbClr val="FFFFFF"/>
                </a:solidFill>
                <a:highlight>
                  <a:srgbClr val="808080"/>
                </a:highlight>
                <a:latin typeface="Courier New" panose="02070309020205020404" pitchFamily="49" charset="0"/>
                <a:ea typeface="Calibri" panose="020F0502020204030204" pitchFamily="34" charset="0"/>
              </a:rPr>
              <a:t>V</a:t>
            </a:r>
            <a:r>
              <a:rPr lang="en-CA" sz="800" dirty="0">
                <a:solidFill>
                  <a:srgbClr val="FFFFFF"/>
                </a:solidFill>
                <a:highlight>
                  <a:srgbClr val="000000"/>
                </a:highlight>
                <a:latin typeface="Courier New" panose="02070309020205020404" pitchFamily="49" charset="0"/>
                <a:ea typeface="Calibri" panose="020F0502020204030204" pitchFamily="34" charset="0"/>
              </a:rPr>
              <a:t>I</a:t>
            </a:r>
            <a:r>
              <a:rPr lang="en-CA" sz="800" dirty="0">
                <a:solidFill>
                  <a:srgbClr val="000000"/>
                </a:solidFill>
                <a:highlight>
                  <a:srgbClr val="FFFFFF"/>
                </a:highlight>
                <a:latin typeface="Courier New" panose="02070309020205020404" pitchFamily="49" charset="0"/>
                <a:ea typeface="Calibri" panose="020F0502020204030204" pitchFamily="34" charset="0"/>
              </a:rPr>
              <a:t>TD</a:t>
            </a:r>
            <a:r>
              <a:rPr lang="en-CA" sz="800" dirty="0">
                <a:solidFill>
                  <a:srgbClr val="FFFFFF"/>
                </a:solidFill>
                <a:highlight>
                  <a:srgbClr val="000000"/>
                </a:highlight>
                <a:latin typeface="Courier New" panose="02070309020205020404" pitchFamily="49" charset="0"/>
                <a:ea typeface="Calibri" panose="020F0502020204030204" pitchFamily="34" charset="0"/>
              </a:rPr>
              <a:t>P</a:t>
            </a:r>
            <a:r>
              <a:rPr lang="en-CA" sz="800" dirty="0">
                <a:solidFill>
                  <a:srgbClr val="FFFFFF"/>
                </a:solidFill>
                <a:highlight>
                  <a:srgbClr val="808080"/>
                </a:highlight>
                <a:latin typeface="Courier New" panose="02070309020205020404" pitchFamily="49" charset="0"/>
                <a:ea typeface="Calibri" panose="020F0502020204030204" pitchFamily="34" charset="0"/>
              </a:rPr>
              <a:t>I</a:t>
            </a:r>
            <a:r>
              <a:rPr lang="en-CA" sz="800" dirty="0">
                <a:solidFill>
                  <a:srgbClr val="FFFFFF"/>
                </a:solidFill>
                <a:highlight>
                  <a:srgbClr val="000000"/>
                </a:highlight>
                <a:latin typeface="Courier New" panose="02070309020205020404" pitchFamily="49" charset="0"/>
                <a:ea typeface="Calibri" panose="020F0502020204030204" pitchFamily="34" charset="0"/>
              </a:rPr>
              <a:t>D</a:t>
            </a:r>
            <a:r>
              <a:rPr lang="en-CA" sz="800" dirty="0">
                <a:solidFill>
                  <a:srgbClr val="FFFFFF"/>
                </a:solidFill>
                <a:highlight>
                  <a:srgbClr val="808080"/>
                </a:highlight>
                <a:latin typeface="Courier New" panose="02070309020205020404" pitchFamily="49" charset="0"/>
                <a:ea typeface="Calibri" panose="020F0502020204030204" pitchFamily="34" charset="0"/>
              </a:rPr>
              <a:t>I</a:t>
            </a:r>
            <a:r>
              <a:rPr lang="en-CA" sz="800" dirty="0">
                <a:solidFill>
                  <a:srgbClr val="000000"/>
                </a:solidFill>
                <a:highlight>
                  <a:srgbClr val="FFFFFF"/>
                </a:highlight>
                <a:latin typeface="Courier New" panose="02070309020205020404" pitchFamily="49" charset="0"/>
                <a:ea typeface="Calibri" panose="020F0502020204030204" pitchFamily="34" charset="0"/>
              </a:rPr>
              <a:t>KA</a:t>
            </a:r>
            <a:r>
              <a:rPr lang="en-CA" sz="800" dirty="0">
                <a:solidFill>
                  <a:srgbClr val="FFFFFF"/>
                </a:solidFill>
                <a:highlight>
                  <a:srgbClr val="000000"/>
                </a:highlight>
                <a:latin typeface="Courier New" panose="02070309020205020404" pitchFamily="49" charset="0"/>
                <a:ea typeface="Calibri" panose="020F0502020204030204" pitchFamily="34" charset="0"/>
              </a:rPr>
              <a:t>I</a:t>
            </a:r>
            <a:r>
              <a:rPr lang="en-CA" sz="800" dirty="0">
                <a:solidFill>
                  <a:srgbClr val="000000"/>
                </a:solidFill>
                <a:highlight>
                  <a:srgbClr val="FFFFFF"/>
                </a:highlight>
                <a:latin typeface="Courier New" panose="02070309020205020404" pitchFamily="49" charset="0"/>
                <a:ea typeface="Calibri" panose="020F0502020204030204" pitchFamily="34" charset="0"/>
              </a:rPr>
              <a:t>EK</a:t>
            </a:r>
            <a:r>
              <a:rPr lang="en-CA" sz="800" dirty="0">
                <a:solidFill>
                  <a:srgbClr val="FFFFFF"/>
                </a:solidFill>
                <a:highlight>
                  <a:srgbClr val="000000"/>
                </a:highlight>
                <a:latin typeface="Courier New" panose="02070309020205020404" pitchFamily="49" charset="0"/>
                <a:ea typeface="Calibri" panose="020F0502020204030204" pitchFamily="34" charset="0"/>
              </a:rPr>
              <a:t>KL</a:t>
            </a:r>
            <a:r>
              <a:rPr lang="en-CA" sz="800" dirty="0">
                <a:solidFill>
                  <a:srgbClr val="000000"/>
                </a:solidFill>
                <a:highlight>
                  <a:srgbClr val="FFFFFF"/>
                </a:highlight>
                <a:latin typeface="Courier New" panose="02070309020205020404" pitchFamily="49" charset="0"/>
                <a:ea typeface="Calibri" panose="020F0502020204030204" pitchFamily="34" charset="0"/>
              </a:rPr>
              <a:t>QNN</a:t>
            </a:r>
            <a:br>
              <a:rPr lang="en-CA" sz="800" dirty="0">
                <a:solidFill>
                  <a:srgbClr val="000000"/>
                </a:solidFill>
                <a:highlight>
                  <a:srgbClr val="FFFFFF"/>
                </a:highlight>
                <a:latin typeface="Courier New" panose="02070309020205020404" pitchFamily="49" charset="0"/>
                <a:ea typeface="Calibri" panose="020F0502020204030204" pitchFamily="34" charset="0"/>
              </a:rPr>
            </a:br>
            <a:r>
              <a:rPr lang="en-CA" sz="800" dirty="0">
                <a:solidFill>
                  <a:srgbClr val="000000"/>
                </a:solidFill>
                <a:highlight>
                  <a:srgbClr val="FFFFFF"/>
                </a:highlight>
                <a:latin typeface="Courier New" panose="02070309020205020404" pitchFamily="49" charset="0"/>
                <a:ea typeface="Calibri" panose="020F0502020204030204" pitchFamily="34" charset="0"/>
              </a:rPr>
              <a:t>yGcn5p      327 ---P--</a:t>
            </a:r>
            <a:r>
              <a:rPr lang="en-CA" sz="800" dirty="0">
                <a:solidFill>
                  <a:srgbClr val="FFFFFF"/>
                </a:solidFill>
                <a:highlight>
                  <a:srgbClr val="000000"/>
                </a:highlight>
                <a:latin typeface="Courier New" panose="02070309020205020404" pitchFamily="49" charset="0"/>
                <a:ea typeface="Calibri" panose="020F0502020204030204" pitchFamily="34" charset="0"/>
              </a:rPr>
              <a:t>K</a:t>
            </a:r>
            <a:r>
              <a:rPr lang="en-CA" sz="800" dirty="0">
                <a:solidFill>
                  <a:srgbClr val="000000"/>
                </a:solidFill>
                <a:highlight>
                  <a:srgbClr val="FFFFFF"/>
                </a:highlight>
                <a:latin typeface="Courier New" panose="02070309020205020404" pitchFamily="49" charset="0"/>
                <a:ea typeface="Calibri" panose="020F0502020204030204" pitchFamily="34" charset="0"/>
              </a:rPr>
              <a:t>RGPHDA------------AIQN</a:t>
            </a:r>
            <a:r>
              <a:rPr lang="en-CA" sz="800" dirty="0">
                <a:solidFill>
                  <a:srgbClr val="FFFFFF"/>
                </a:solidFill>
                <a:highlight>
                  <a:srgbClr val="808080"/>
                </a:highlight>
                <a:latin typeface="Courier New" panose="02070309020205020404" pitchFamily="49" charset="0"/>
                <a:ea typeface="Calibri" panose="020F0502020204030204" pitchFamily="34" charset="0"/>
              </a:rPr>
              <a:t>I</a:t>
            </a:r>
            <a:r>
              <a:rPr lang="en-CA" sz="800" dirty="0">
                <a:solidFill>
                  <a:srgbClr val="FFFFFF"/>
                </a:solidFill>
                <a:highlight>
                  <a:srgbClr val="000000"/>
                </a:highlight>
                <a:latin typeface="Courier New" panose="02070309020205020404" pitchFamily="49" charset="0"/>
                <a:ea typeface="Calibri" panose="020F0502020204030204" pitchFamily="34" charset="0"/>
              </a:rPr>
              <a:t>L</a:t>
            </a:r>
            <a:r>
              <a:rPr lang="en-CA" sz="800" dirty="0">
                <a:solidFill>
                  <a:srgbClr val="000000"/>
                </a:solidFill>
                <a:highlight>
                  <a:srgbClr val="FFFFFF"/>
                </a:highlight>
                <a:latin typeface="Courier New" panose="02070309020205020404" pitchFamily="49" charset="0"/>
                <a:ea typeface="Calibri" panose="020F0502020204030204" pitchFamily="34" charset="0"/>
              </a:rPr>
              <a:t>TE</a:t>
            </a:r>
            <a:r>
              <a:rPr lang="en-CA" sz="800" dirty="0">
                <a:solidFill>
                  <a:srgbClr val="FFFFFF"/>
                </a:solidFill>
                <a:highlight>
                  <a:srgbClr val="000000"/>
                </a:highlight>
                <a:latin typeface="Courier New" panose="02070309020205020404" pitchFamily="49" charset="0"/>
                <a:ea typeface="Calibri" panose="020F0502020204030204" pitchFamily="34" charset="0"/>
              </a:rPr>
              <a:t>L</a:t>
            </a:r>
            <a:r>
              <a:rPr lang="en-CA" sz="800" dirty="0">
                <a:solidFill>
                  <a:srgbClr val="000000"/>
                </a:solidFill>
                <a:highlight>
                  <a:srgbClr val="FFFFFF"/>
                </a:highlight>
                <a:latin typeface="Courier New" panose="02070309020205020404" pitchFamily="49" charset="0"/>
                <a:ea typeface="Calibri" panose="020F0502020204030204" pitchFamily="34" charset="0"/>
              </a:rPr>
              <a:t>Q---NHAAA</a:t>
            </a:r>
            <a:r>
              <a:rPr lang="en-CA" sz="800" dirty="0">
                <a:solidFill>
                  <a:srgbClr val="FFFFFF"/>
                </a:solidFill>
                <a:highlight>
                  <a:srgbClr val="808080"/>
                </a:highlight>
                <a:latin typeface="Courier New" panose="02070309020205020404" pitchFamily="49" charset="0"/>
                <a:ea typeface="Calibri" panose="020F0502020204030204" pitchFamily="34" charset="0"/>
              </a:rPr>
              <a:t>W</a:t>
            </a:r>
            <a:r>
              <a:rPr lang="en-CA" sz="800" dirty="0">
                <a:solidFill>
                  <a:srgbClr val="FFFFFF"/>
                </a:solidFill>
                <a:highlight>
                  <a:srgbClr val="000000"/>
                </a:highlight>
                <a:latin typeface="Courier New" panose="02070309020205020404" pitchFamily="49" charset="0"/>
                <a:ea typeface="Calibri" panose="020F0502020204030204" pitchFamily="34" charset="0"/>
              </a:rPr>
              <a:t>PFL</a:t>
            </a:r>
            <a:r>
              <a:rPr lang="en-CA" sz="800" dirty="0">
                <a:solidFill>
                  <a:srgbClr val="000000"/>
                </a:solidFill>
                <a:highlight>
                  <a:srgbClr val="FFFFFF"/>
                </a:highlight>
                <a:latin typeface="Courier New" panose="02070309020205020404" pitchFamily="49" charset="0"/>
                <a:ea typeface="Calibri" panose="020F0502020204030204" pitchFamily="34" charset="0"/>
              </a:rPr>
              <a:t>Q</a:t>
            </a:r>
            <a:r>
              <a:rPr lang="en-CA" sz="800" dirty="0">
                <a:solidFill>
                  <a:srgbClr val="FFFFFF"/>
                </a:solidFill>
                <a:highlight>
                  <a:srgbClr val="000000"/>
                </a:highlight>
                <a:latin typeface="Courier New" panose="02070309020205020404" pitchFamily="49" charset="0"/>
                <a:ea typeface="Calibri" panose="020F0502020204030204" pitchFamily="34" charset="0"/>
              </a:rPr>
              <a:t>PV</a:t>
            </a:r>
            <a:r>
              <a:rPr lang="en-CA" sz="800" dirty="0">
                <a:solidFill>
                  <a:srgbClr val="000000"/>
                </a:solidFill>
                <a:highlight>
                  <a:srgbClr val="FFFFFF"/>
                </a:highlight>
                <a:latin typeface="Courier New" panose="02070309020205020404" pitchFamily="49" charset="0"/>
                <a:ea typeface="Calibri" panose="020F0502020204030204" pitchFamily="34" charset="0"/>
              </a:rPr>
              <a:t>NK--EE</a:t>
            </a:r>
            <a:r>
              <a:rPr lang="en-CA" sz="800" dirty="0">
                <a:solidFill>
                  <a:srgbClr val="FFFFFF"/>
                </a:solidFill>
                <a:highlight>
                  <a:srgbClr val="808080"/>
                </a:highlight>
                <a:latin typeface="Courier New" panose="02070309020205020404" pitchFamily="49" charset="0"/>
                <a:ea typeface="Calibri" panose="020F0502020204030204" pitchFamily="34" charset="0"/>
              </a:rPr>
              <a:t>V</a:t>
            </a:r>
            <a:r>
              <a:rPr lang="en-CA" sz="800" dirty="0">
                <a:solidFill>
                  <a:srgbClr val="FFFFFF"/>
                </a:solidFill>
                <a:highlight>
                  <a:srgbClr val="000000"/>
                </a:highlight>
                <a:latin typeface="Courier New" panose="02070309020205020404" pitchFamily="49" charset="0"/>
                <a:ea typeface="Calibri" panose="020F0502020204030204" pitchFamily="34" charset="0"/>
              </a:rPr>
              <a:t>PDY</a:t>
            </a:r>
            <a:r>
              <a:rPr lang="en-CA" sz="800" dirty="0">
                <a:solidFill>
                  <a:srgbClr val="FFFFFF"/>
                </a:solidFill>
                <a:highlight>
                  <a:srgbClr val="808080"/>
                </a:highlight>
                <a:latin typeface="Courier New" panose="02070309020205020404" pitchFamily="49" charset="0"/>
                <a:ea typeface="Calibri" panose="020F0502020204030204" pitchFamily="34" charset="0"/>
              </a:rPr>
              <a:t>Y</a:t>
            </a:r>
            <a:r>
              <a:rPr lang="en-CA" sz="800" dirty="0">
                <a:solidFill>
                  <a:srgbClr val="FFFFFF"/>
                </a:solidFill>
                <a:highlight>
                  <a:srgbClr val="000000"/>
                </a:highlight>
                <a:latin typeface="Courier New" panose="02070309020205020404" pitchFamily="49" charset="0"/>
                <a:ea typeface="Calibri" panose="020F0502020204030204" pitchFamily="34" charset="0"/>
              </a:rPr>
              <a:t>D</a:t>
            </a:r>
            <a:r>
              <a:rPr lang="en-CA" sz="800" dirty="0">
                <a:solidFill>
                  <a:srgbClr val="000000"/>
                </a:solidFill>
                <a:highlight>
                  <a:srgbClr val="FFFFFF"/>
                </a:highlight>
                <a:latin typeface="Courier New" panose="02070309020205020404" pitchFamily="49" charset="0"/>
                <a:ea typeface="Calibri" panose="020F0502020204030204" pitchFamily="34" charset="0"/>
              </a:rPr>
              <a:t>F</a:t>
            </a:r>
            <a:r>
              <a:rPr lang="en-CA" sz="800" dirty="0">
                <a:solidFill>
                  <a:srgbClr val="FFFFFF"/>
                </a:solidFill>
                <a:highlight>
                  <a:srgbClr val="000000"/>
                </a:highlight>
                <a:latin typeface="Courier New" panose="02070309020205020404" pitchFamily="49" charset="0"/>
                <a:ea typeface="Calibri" panose="020F0502020204030204" pitchFamily="34" charset="0"/>
              </a:rPr>
              <a:t>IK</a:t>
            </a:r>
            <a:r>
              <a:rPr lang="en-CA" sz="800" dirty="0">
                <a:solidFill>
                  <a:srgbClr val="000000"/>
                </a:solidFill>
                <a:highlight>
                  <a:srgbClr val="FFFFFF"/>
                </a:highlight>
                <a:latin typeface="Courier New" panose="02070309020205020404" pitchFamily="49" charset="0"/>
                <a:ea typeface="Calibri" panose="020F0502020204030204" pitchFamily="34" charset="0"/>
              </a:rPr>
              <a:t>E</a:t>
            </a:r>
            <a:r>
              <a:rPr lang="en-CA" sz="800" dirty="0">
                <a:solidFill>
                  <a:srgbClr val="FFFFFF"/>
                </a:solidFill>
                <a:highlight>
                  <a:srgbClr val="000000"/>
                </a:highlight>
                <a:latin typeface="Courier New" panose="02070309020205020404" pitchFamily="49" charset="0"/>
                <a:ea typeface="Calibri" panose="020F0502020204030204" pitchFamily="34" charset="0"/>
              </a:rPr>
              <a:t>PMDL</a:t>
            </a:r>
            <a:r>
              <a:rPr lang="en-CA" sz="800" dirty="0">
                <a:solidFill>
                  <a:srgbClr val="000000"/>
                </a:solidFill>
                <a:highlight>
                  <a:srgbClr val="FFFFFF"/>
                </a:highlight>
                <a:latin typeface="Courier New" panose="02070309020205020404" pitchFamily="49" charset="0"/>
                <a:ea typeface="Calibri" panose="020F0502020204030204" pitchFamily="34" charset="0"/>
              </a:rPr>
              <a:t>S</a:t>
            </a:r>
            <a:r>
              <a:rPr lang="en-CA" sz="800" dirty="0">
                <a:solidFill>
                  <a:srgbClr val="FFFFFF"/>
                </a:solidFill>
                <a:highlight>
                  <a:srgbClr val="000000"/>
                </a:highlight>
                <a:latin typeface="Courier New" panose="02070309020205020404" pitchFamily="49" charset="0"/>
                <a:ea typeface="Calibri" panose="020F0502020204030204" pitchFamily="34" charset="0"/>
              </a:rPr>
              <a:t>T</a:t>
            </a:r>
            <a:r>
              <a:rPr lang="en-CA" sz="800" dirty="0">
                <a:solidFill>
                  <a:srgbClr val="FFFFFF"/>
                </a:solidFill>
                <a:highlight>
                  <a:srgbClr val="808080"/>
                </a:highlight>
                <a:latin typeface="Courier New" panose="02070309020205020404" pitchFamily="49" charset="0"/>
                <a:ea typeface="Calibri" panose="020F0502020204030204" pitchFamily="34" charset="0"/>
              </a:rPr>
              <a:t>M</a:t>
            </a:r>
            <a:r>
              <a:rPr lang="en-CA" sz="800" dirty="0">
                <a:solidFill>
                  <a:srgbClr val="000000"/>
                </a:solidFill>
                <a:highlight>
                  <a:srgbClr val="FFFFFF"/>
                </a:highlight>
                <a:latin typeface="Courier New" panose="02070309020205020404" pitchFamily="49" charset="0"/>
                <a:ea typeface="Calibri" panose="020F0502020204030204" pitchFamily="34" charset="0"/>
              </a:rPr>
              <a:t>EI</a:t>
            </a:r>
            <a:r>
              <a:rPr lang="en-CA" sz="800" dirty="0">
                <a:solidFill>
                  <a:srgbClr val="FFFFFF"/>
                </a:solidFill>
                <a:highlight>
                  <a:srgbClr val="000000"/>
                </a:highlight>
                <a:latin typeface="Courier New" panose="02070309020205020404" pitchFamily="49" charset="0"/>
                <a:ea typeface="Calibri" panose="020F0502020204030204" pitchFamily="34" charset="0"/>
              </a:rPr>
              <a:t>KL</a:t>
            </a:r>
            <a:r>
              <a:rPr lang="en-CA" sz="800" dirty="0">
                <a:solidFill>
                  <a:srgbClr val="000000"/>
                </a:solidFill>
                <a:highlight>
                  <a:srgbClr val="FFFFFF"/>
                </a:highlight>
                <a:latin typeface="Courier New" panose="02070309020205020404" pitchFamily="49" charset="0"/>
                <a:ea typeface="Calibri" panose="020F0502020204030204" pitchFamily="34" charset="0"/>
              </a:rPr>
              <a:t>ESN</a:t>
            </a:r>
            <a:br>
              <a:rPr lang="en-CA" sz="800" dirty="0">
                <a:solidFill>
                  <a:srgbClr val="000000"/>
                </a:solidFill>
                <a:highlight>
                  <a:srgbClr val="FFFFFF"/>
                </a:highlight>
                <a:latin typeface="Courier New" panose="02070309020205020404" pitchFamily="49" charset="0"/>
                <a:ea typeface="Calibri" panose="020F0502020204030204" pitchFamily="34" charset="0"/>
              </a:rPr>
            </a:br>
            <a:endParaRPr lang="en-CA" sz="800" dirty="0">
              <a:solidFill>
                <a:srgbClr val="000000"/>
              </a:solidFill>
              <a:highlight>
                <a:srgbClr val="FFFFFF"/>
              </a:highlight>
              <a:latin typeface="Courier New" panose="02070309020205020404" pitchFamily="49" charset="0"/>
              <a:ea typeface="Calibri" panose="020F0502020204030204" pitchFamily="34" charset="0"/>
            </a:endParaRPr>
          </a:p>
          <a:p>
            <a:br>
              <a:rPr lang="en-CA" sz="800" dirty="0">
                <a:solidFill>
                  <a:srgbClr val="000000"/>
                </a:solidFill>
                <a:highlight>
                  <a:srgbClr val="FFFFFF"/>
                </a:highlight>
                <a:latin typeface="Courier New" panose="02070309020205020404" pitchFamily="49" charset="0"/>
                <a:ea typeface="Calibri" panose="020F0502020204030204" pitchFamily="34" charset="0"/>
              </a:rPr>
            </a:br>
            <a:br>
              <a:rPr lang="en-CA" sz="800" dirty="0">
                <a:solidFill>
                  <a:srgbClr val="000000"/>
                </a:solidFill>
                <a:highlight>
                  <a:srgbClr val="FFFFFF"/>
                </a:highlight>
                <a:latin typeface="Courier New" panose="02070309020205020404" pitchFamily="49" charset="0"/>
                <a:ea typeface="Calibri" panose="020F0502020204030204" pitchFamily="34" charset="0"/>
              </a:rPr>
            </a:br>
            <a:r>
              <a:rPr lang="en-CA" sz="800" dirty="0">
                <a:solidFill>
                  <a:srgbClr val="000000"/>
                </a:solidFill>
                <a:highlight>
                  <a:srgbClr val="FFFFFF"/>
                </a:highlight>
                <a:latin typeface="Courier New" panose="02070309020205020404" pitchFamily="49" charset="0"/>
                <a:ea typeface="Calibri" panose="020F0502020204030204" pitchFamily="34" charset="0"/>
              </a:rPr>
              <a:t>tIbd1        75 E</a:t>
            </a:r>
            <a:r>
              <a:rPr lang="en-CA" sz="800" dirty="0">
                <a:solidFill>
                  <a:srgbClr val="FFFFFF"/>
                </a:solidFill>
                <a:highlight>
                  <a:srgbClr val="000000"/>
                </a:highlight>
                <a:latin typeface="Courier New" panose="02070309020205020404" pitchFamily="49" charset="0"/>
                <a:ea typeface="Calibri" panose="020F0502020204030204" pitchFamily="34" charset="0"/>
              </a:rPr>
              <a:t>Y</a:t>
            </a:r>
            <a:r>
              <a:rPr lang="en-CA" sz="800" dirty="0">
                <a:solidFill>
                  <a:srgbClr val="FFFFFF"/>
                </a:solidFill>
                <a:highlight>
                  <a:srgbClr val="808080"/>
                </a:highlight>
                <a:latin typeface="Courier New" panose="02070309020205020404" pitchFamily="49" charset="0"/>
                <a:ea typeface="Calibri" panose="020F0502020204030204" pitchFamily="34" charset="0"/>
              </a:rPr>
              <a:t>N</a:t>
            </a:r>
            <a:r>
              <a:rPr lang="en-CA" sz="800" dirty="0">
                <a:solidFill>
                  <a:srgbClr val="000000"/>
                </a:solidFill>
                <a:highlight>
                  <a:srgbClr val="FFFFFF"/>
                </a:highlight>
                <a:latin typeface="Courier New" panose="02070309020205020404" pitchFamily="49" charset="0"/>
                <a:ea typeface="Calibri" panose="020F0502020204030204" pitchFamily="34" charset="0"/>
              </a:rPr>
              <a:t>F</a:t>
            </a:r>
            <a:r>
              <a:rPr lang="en-CA" sz="800" dirty="0">
                <a:solidFill>
                  <a:srgbClr val="FFFFFF"/>
                </a:solidFill>
                <a:highlight>
                  <a:srgbClr val="808080"/>
                </a:highlight>
                <a:latin typeface="Courier New" panose="02070309020205020404" pitchFamily="49" charset="0"/>
                <a:ea typeface="Calibri" panose="020F0502020204030204" pitchFamily="34" charset="0"/>
              </a:rPr>
              <a:t>VED</a:t>
            </a:r>
            <a:r>
              <a:rPr lang="en-CA" sz="800" dirty="0">
                <a:solidFill>
                  <a:srgbClr val="000000"/>
                </a:solidFill>
                <a:highlight>
                  <a:srgbClr val="FFFFFF"/>
                </a:highlight>
                <a:latin typeface="Courier New" panose="02070309020205020404" pitchFamily="49" charset="0"/>
                <a:ea typeface="Calibri" panose="020F0502020204030204" pitchFamily="34" charset="0"/>
              </a:rPr>
              <a:t>C</a:t>
            </a:r>
            <a:r>
              <a:rPr lang="en-CA" sz="800" dirty="0">
                <a:solidFill>
                  <a:srgbClr val="FFFFFF"/>
                </a:solidFill>
                <a:highlight>
                  <a:srgbClr val="808080"/>
                </a:highlight>
                <a:latin typeface="Courier New" panose="02070309020205020404" pitchFamily="49" charset="0"/>
                <a:ea typeface="Calibri" panose="020F0502020204030204" pitchFamily="34" charset="0"/>
              </a:rPr>
              <a:t>L</a:t>
            </a:r>
            <a:r>
              <a:rPr lang="en-CA" sz="800" dirty="0">
                <a:solidFill>
                  <a:srgbClr val="000000"/>
                </a:solidFill>
                <a:highlight>
                  <a:srgbClr val="FFFFFF"/>
                </a:highlight>
                <a:latin typeface="Courier New" panose="02070309020205020404" pitchFamily="49" charset="0"/>
                <a:ea typeface="Calibri" panose="020F0502020204030204" pitchFamily="34" charset="0"/>
              </a:rPr>
              <a:t>D</a:t>
            </a:r>
            <a:r>
              <a:rPr lang="en-CA" sz="800" dirty="0">
                <a:solidFill>
                  <a:srgbClr val="FFFFFF"/>
                </a:solidFill>
                <a:highlight>
                  <a:srgbClr val="000000"/>
                </a:highlight>
                <a:latin typeface="Courier New" panose="02070309020205020404" pitchFamily="49" charset="0"/>
                <a:ea typeface="Calibri" panose="020F0502020204030204" pitchFamily="34" charset="0"/>
              </a:rPr>
              <a:t>D</a:t>
            </a:r>
            <a:r>
              <a:rPr lang="en-CA" sz="800" dirty="0">
                <a:solidFill>
                  <a:srgbClr val="FFFFFF"/>
                </a:solidFill>
                <a:highlight>
                  <a:srgbClr val="808080"/>
                </a:highlight>
                <a:latin typeface="Courier New" panose="02070309020205020404" pitchFamily="49" charset="0"/>
                <a:ea typeface="Calibri" panose="020F0502020204030204" pitchFamily="34" charset="0"/>
              </a:rPr>
              <a:t>I</a:t>
            </a:r>
            <a:r>
              <a:rPr lang="en-CA" sz="800" dirty="0">
                <a:solidFill>
                  <a:srgbClr val="000000"/>
                </a:solidFill>
                <a:highlight>
                  <a:srgbClr val="FFFFFF"/>
                </a:highlight>
                <a:latin typeface="Courier New" panose="02070309020205020404" pitchFamily="49" charset="0"/>
                <a:ea typeface="Calibri" panose="020F0502020204030204" pitchFamily="34" charset="0"/>
              </a:rPr>
              <a:t>Q</a:t>
            </a:r>
            <a:r>
              <a:rPr lang="en-CA" sz="800" dirty="0">
                <a:solidFill>
                  <a:srgbClr val="FFFFFF"/>
                </a:solidFill>
                <a:highlight>
                  <a:srgbClr val="808080"/>
                </a:highlight>
                <a:latin typeface="Courier New" panose="02070309020205020404" pitchFamily="49" charset="0"/>
                <a:ea typeface="Calibri" panose="020F0502020204030204" pitchFamily="34" charset="0"/>
              </a:rPr>
              <a:t>I</a:t>
            </a:r>
            <a:r>
              <a:rPr lang="en-CA" sz="800" dirty="0">
                <a:solidFill>
                  <a:srgbClr val="FFFFFF"/>
                </a:solidFill>
                <a:highlight>
                  <a:srgbClr val="000000"/>
                </a:highlight>
                <a:latin typeface="Courier New" panose="02070309020205020404" pitchFamily="49" charset="0"/>
                <a:ea typeface="Calibri" panose="020F0502020204030204" pitchFamily="34" charset="0"/>
              </a:rPr>
              <a:t>V</a:t>
            </a:r>
            <a:r>
              <a:rPr lang="en-CA" sz="800" dirty="0">
                <a:solidFill>
                  <a:srgbClr val="FFFFFF"/>
                </a:solidFill>
                <a:highlight>
                  <a:srgbClr val="808080"/>
                </a:highlight>
                <a:latin typeface="Courier New" panose="02070309020205020404" pitchFamily="49" charset="0"/>
                <a:ea typeface="Calibri" panose="020F0502020204030204" pitchFamily="34" charset="0"/>
              </a:rPr>
              <a:t>W</a:t>
            </a:r>
            <a:r>
              <a:rPr lang="en-CA" sz="800" dirty="0">
                <a:solidFill>
                  <a:srgbClr val="000000"/>
                </a:solidFill>
                <a:highlight>
                  <a:srgbClr val="FFFFFF"/>
                </a:highlight>
                <a:latin typeface="Courier New" panose="02070309020205020404" pitchFamily="49" charset="0"/>
                <a:ea typeface="Calibri" panose="020F0502020204030204" pitchFamily="34" charset="0"/>
              </a:rPr>
              <a:t>D</a:t>
            </a:r>
            <a:r>
              <a:rPr lang="en-CA" sz="800" dirty="0">
                <a:solidFill>
                  <a:srgbClr val="FFFFFF"/>
                </a:solidFill>
                <a:highlight>
                  <a:srgbClr val="000000"/>
                </a:highlight>
                <a:latin typeface="Courier New" panose="02070309020205020404" pitchFamily="49" charset="0"/>
                <a:ea typeface="Calibri" panose="020F0502020204030204" pitchFamily="34" charset="0"/>
              </a:rPr>
              <a:t>NC</a:t>
            </a:r>
            <a:r>
              <a:rPr lang="en-CA" sz="800" dirty="0">
                <a:solidFill>
                  <a:srgbClr val="FFFFFF"/>
                </a:solidFill>
                <a:highlight>
                  <a:srgbClr val="808080"/>
                </a:highlight>
                <a:latin typeface="Courier New" panose="02070309020205020404" pitchFamily="49" charset="0"/>
                <a:ea typeface="Calibri" panose="020F0502020204030204" pitchFamily="34" charset="0"/>
              </a:rPr>
              <a:t>K</a:t>
            </a:r>
            <a:r>
              <a:rPr lang="en-CA" sz="800" dirty="0">
                <a:solidFill>
                  <a:srgbClr val="000000"/>
                </a:solidFill>
                <a:highlight>
                  <a:srgbClr val="FFFFFF"/>
                </a:highlight>
                <a:latin typeface="Courier New" panose="02070309020205020404" pitchFamily="49" charset="0"/>
                <a:ea typeface="Calibri" panose="020F0502020204030204" pitchFamily="34" charset="0"/>
              </a:rPr>
              <a:t>N</a:t>
            </a:r>
            <a:r>
              <a:rPr lang="en-CA" sz="800" dirty="0">
                <a:solidFill>
                  <a:srgbClr val="FFFFFF"/>
                </a:solidFill>
                <a:highlight>
                  <a:srgbClr val="000000"/>
                </a:highlight>
                <a:latin typeface="Courier New" panose="02070309020205020404" pitchFamily="49" charset="0"/>
                <a:ea typeface="Calibri" panose="020F0502020204030204" pitchFamily="34" charset="0"/>
              </a:rPr>
              <a:t>YN</a:t>
            </a:r>
            <a:r>
              <a:rPr lang="en-CA" sz="800" dirty="0">
                <a:solidFill>
                  <a:srgbClr val="000000"/>
                </a:solidFill>
                <a:highlight>
                  <a:srgbClr val="FFFFFF"/>
                </a:highlight>
                <a:latin typeface="Courier New" panose="02070309020205020404" pitchFamily="49" charset="0"/>
                <a:ea typeface="Calibri" panose="020F0502020204030204" pitchFamily="34" charset="0"/>
              </a:rPr>
              <a:t>A</a:t>
            </a:r>
            <a:r>
              <a:rPr lang="en-CA" sz="800" dirty="0">
                <a:solidFill>
                  <a:srgbClr val="FFFFFF"/>
                </a:solidFill>
                <a:highlight>
                  <a:srgbClr val="000000"/>
                </a:highlight>
                <a:latin typeface="Courier New" panose="02070309020205020404" pitchFamily="49" charset="0"/>
                <a:ea typeface="Calibri" panose="020F0502020204030204" pitchFamily="34" charset="0"/>
              </a:rPr>
              <a:t>EG</a:t>
            </a:r>
            <a:r>
              <a:rPr lang="en-CA" sz="800" dirty="0">
                <a:solidFill>
                  <a:srgbClr val="FFFFFF"/>
                </a:solidFill>
                <a:highlight>
                  <a:srgbClr val="808080"/>
                </a:highlight>
                <a:latin typeface="Courier New" panose="02070309020205020404" pitchFamily="49" charset="0"/>
                <a:ea typeface="Calibri" panose="020F0502020204030204" pitchFamily="34" charset="0"/>
              </a:rPr>
              <a:t>S</a:t>
            </a:r>
            <a:r>
              <a:rPr lang="en-CA" sz="800" dirty="0">
                <a:solidFill>
                  <a:srgbClr val="000000"/>
                </a:solidFill>
                <a:highlight>
                  <a:srgbClr val="FFFFFF"/>
                </a:highlight>
                <a:latin typeface="Courier New" panose="02070309020205020404" pitchFamily="49" charset="0"/>
                <a:ea typeface="Calibri" panose="020F0502020204030204" pitchFamily="34" charset="0"/>
              </a:rPr>
              <a:t>W</a:t>
            </a:r>
            <a:r>
              <a:rPr lang="en-CA" sz="800" dirty="0">
                <a:solidFill>
                  <a:srgbClr val="FFFFFF"/>
                </a:solidFill>
                <a:highlight>
                  <a:srgbClr val="808080"/>
                </a:highlight>
                <a:latin typeface="Courier New" panose="02070309020205020404" pitchFamily="49" charset="0"/>
                <a:ea typeface="Calibri" panose="020F0502020204030204" pitchFamily="34" charset="0"/>
              </a:rPr>
              <a:t>I</a:t>
            </a:r>
            <a:r>
              <a:rPr lang="en-CA" sz="800" dirty="0">
                <a:solidFill>
                  <a:srgbClr val="FFFFFF"/>
                </a:solidFill>
                <a:highlight>
                  <a:srgbClr val="000000"/>
                </a:highlight>
                <a:latin typeface="Courier New" panose="02070309020205020404" pitchFamily="49" charset="0"/>
                <a:ea typeface="Calibri" panose="020F0502020204030204" pitchFamily="34" charset="0"/>
              </a:rPr>
              <a:t>Y</a:t>
            </a:r>
            <a:r>
              <a:rPr lang="en-CA" sz="800" dirty="0">
                <a:solidFill>
                  <a:srgbClr val="000000"/>
                </a:solidFill>
                <a:highlight>
                  <a:srgbClr val="FFFFFF"/>
                </a:highlight>
                <a:latin typeface="Courier New" panose="02070309020205020404" pitchFamily="49" charset="0"/>
                <a:ea typeface="Calibri" panose="020F0502020204030204" pitchFamily="34" charset="0"/>
              </a:rPr>
              <a:t>KL</a:t>
            </a:r>
            <a:r>
              <a:rPr lang="en-CA" sz="800" dirty="0">
                <a:solidFill>
                  <a:srgbClr val="FFFFFF"/>
                </a:solidFill>
                <a:highlight>
                  <a:srgbClr val="808080"/>
                </a:highlight>
                <a:latin typeface="Courier New" panose="02070309020205020404" pitchFamily="49" charset="0"/>
                <a:ea typeface="Calibri" panose="020F0502020204030204" pitchFamily="34" charset="0"/>
              </a:rPr>
              <a:t>A</a:t>
            </a:r>
            <a:r>
              <a:rPr lang="en-CA" sz="800" dirty="0">
                <a:solidFill>
                  <a:srgbClr val="000000"/>
                </a:solidFill>
                <a:highlight>
                  <a:srgbClr val="FFFFFF"/>
                </a:highlight>
                <a:latin typeface="Courier New" panose="02070309020205020404" pitchFamily="49" charset="0"/>
                <a:ea typeface="Calibri" panose="020F0502020204030204" pitchFamily="34" charset="0"/>
              </a:rPr>
              <a:t>E</a:t>
            </a:r>
            <a:r>
              <a:rPr lang="en-CA" sz="800" dirty="0">
                <a:solidFill>
                  <a:srgbClr val="FFFFFF"/>
                </a:solidFill>
                <a:highlight>
                  <a:srgbClr val="808080"/>
                </a:highlight>
                <a:latin typeface="Courier New" panose="02070309020205020404" pitchFamily="49" charset="0"/>
                <a:ea typeface="Calibri" panose="020F0502020204030204" pitchFamily="34" charset="0"/>
              </a:rPr>
              <a:t>K</a:t>
            </a:r>
            <a:r>
              <a:rPr lang="en-CA" sz="800" dirty="0">
                <a:solidFill>
                  <a:srgbClr val="FFFFFF"/>
                </a:solidFill>
                <a:highlight>
                  <a:srgbClr val="000000"/>
                </a:highlight>
                <a:latin typeface="Courier New" panose="02070309020205020404" pitchFamily="49" charset="0"/>
                <a:ea typeface="Calibri" panose="020F0502020204030204" pitchFamily="34" charset="0"/>
              </a:rPr>
              <a:t>LE</a:t>
            </a:r>
            <a:r>
              <a:rPr lang="en-CA" sz="800" dirty="0">
                <a:solidFill>
                  <a:srgbClr val="000000"/>
                </a:solidFill>
                <a:highlight>
                  <a:srgbClr val="FFFFFF"/>
                </a:highlight>
                <a:latin typeface="Courier New" panose="02070309020205020404" pitchFamily="49" charset="0"/>
                <a:ea typeface="Calibri" panose="020F0502020204030204" pitchFamily="34" charset="0"/>
              </a:rPr>
              <a:t>KH</a:t>
            </a:r>
            <a:r>
              <a:rPr lang="en-CA" sz="800" dirty="0">
                <a:solidFill>
                  <a:srgbClr val="FFFFFF"/>
                </a:solidFill>
                <a:highlight>
                  <a:srgbClr val="000000"/>
                </a:highlight>
                <a:latin typeface="Courier New" panose="02070309020205020404" pitchFamily="49" charset="0"/>
                <a:ea typeface="Calibri" panose="020F0502020204030204" pitchFamily="34" charset="0"/>
              </a:rPr>
              <a:t>F</a:t>
            </a:r>
            <a:r>
              <a:rPr lang="en-CA" sz="800" dirty="0">
                <a:solidFill>
                  <a:srgbClr val="000000"/>
                </a:solidFill>
                <a:highlight>
                  <a:srgbClr val="FFFFFF"/>
                </a:highlight>
                <a:latin typeface="Courier New" panose="02070309020205020404" pitchFamily="49" charset="0"/>
                <a:ea typeface="Calibri" panose="020F0502020204030204" pitchFamily="34" charset="0"/>
              </a:rPr>
              <a:t>KNMIKNYL--------------------------------</a:t>
            </a:r>
            <a:br>
              <a:rPr lang="en-CA" sz="800" dirty="0">
                <a:solidFill>
                  <a:srgbClr val="000000"/>
                </a:solidFill>
                <a:highlight>
                  <a:srgbClr val="FFFFFF"/>
                </a:highlight>
                <a:latin typeface="Courier New" panose="02070309020205020404" pitchFamily="49" charset="0"/>
                <a:ea typeface="Calibri" panose="020F0502020204030204" pitchFamily="34" charset="0"/>
              </a:rPr>
            </a:br>
            <a:r>
              <a:rPr lang="en-CA" sz="800" dirty="0">
                <a:solidFill>
                  <a:srgbClr val="000000"/>
                </a:solidFill>
                <a:highlight>
                  <a:srgbClr val="FFFFFF"/>
                </a:highlight>
                <a:latin typeface="Courier New" panose="02070309020205020404" pitchFamily="49" charset="0"/>
                <a:ea typeface="Calibri" panose="020F0502020204030204" pitchFamily="34" charset="0"/>
              </a:rPr>
              <a:t>yBDF1       375 Q</a:t>
            </a:r>
            <a:r>
              <a:rPr lang="en-CA" sz="800" dirty="0">
                <a:solidFill>
                  <a:srgbClr val="FFFFFF"/>
                </a:solidFill>
                <a:highlight>
                  <a:srgbClr val="000000"/>
                </a:highlight>
                <a:latin typeface="Courier New" panose="02070309020205020404" pitchFamily="49" charset="0"/>
                <a:ea typeface="Calibri" panose="020F0502020204030204" pitchFamily="34" charset="0"/>
              </a:rPr>
              <a:t>Y</a:t>
            </a:r>
            <a:r>
              <a:rPr lang="en-CA" sz="800" dirty="0">
                <a:solidFill>
                  <a:srgbClr val="FFFFFF"/>
                </a:solidFill>
                <a:highlight>
                  <a:srgbClr val="808080"/>
                </a:highlight>
                <a:latin typeface="Courier New" panose="02070309020205020404" pitchFamily="49" charset="0"/>
                <a:ea typeface="Calibri" panose="020F0502020204030204" pitchFamily="34" charset="0"/>
              </a:rPr>
              <a:t>Q</a:t>
            </a:r>
            <a:r>
              <a:rPr lang="en-CA" sz="800" dirty="0">
                <a:solidFill>
                  <a:srgbClr val="000000"/>
                </a:solidFill>
                <a:highlight>
                  <a:srgbClr val="FFFFFF"/>
                </a:highlight>
                <a:latin typeface="Courier New" panose="02070309020205020404" pitchFamily="49" charset="0"/>
                <a:ea typeface="Calibri" panose="020F0502020204030204" pitchFamily="34" charset="0"/>
              </a:rPr>
              <a:t>T</a:t>
            </a:r>
            <a:r>
              <a:rPr lang="en-CA" sz="800" dirty="0">
                <a:solidFill>
                  <a:srgbClr val="FFFFFF"/>
                </a:solidFill>
                <a:highlight>
                  <a:srgbClr val="808080"/>
                </a:highlight>
                <a:latin typeface="Courier New" panose="02070309020205020404" pitchFamily="49" charset="0"/>
                <a:ea typeface="Calibri" panose="020F0502020204030204" pitchFamily="34" charset="0"/>
              </a:rPr>
              <a:t>MED</a:t>
            </a:r>
            <a:r>
              <a:rPr lang="en-CA" sz="800" dirty="0">
                <a:solidFill>
                  <a:srgbClr val="FFFFFF"/>
                </a:solidFill>
                <a:highlight>
                  <a:srgbClr val="000000"/>
                </a:highlight>
                <a:latin typeface="Courier New" panose="02070309020205020404" pitchFamily="49" charset="0"/>
                <a:ea typeface="Calibri" panose="020F0502020204030204" pitchFamily="34" charset="0"/>
              </a:rPr>
              <a:t>F</a:t>
            </a:r>
            <a:r>
              <a:rPr lang="en-CA" sz="800" dirty="0">
                <a:solidFill>
                  <a:srgbClr val="000000"/>
                </a:solidFill>
                <a:highlight>
                  <a:srgbClr val="FFFFFF"/>
                </a:highlight>
                <a:latin typeface="Courier New" panose="02070309020205020404" pitchFamily="49" charset="0"/>
                <a:ea typeface="Calibri" panose="020F0502020204030204" pitchFamily="34" charset="0"/>
              </a:rPr>
              <a:t>ER</a:t>
            </a:r>
            <a:r>
              <a:rPr lang="en-CA" sz="800" dirty="0">
                <a:solidFill>
                  <a:srgbClr val="FFFFFF"/>
                </a:solidFill>
                <a:highlight>
                  <a:srgbClr val="000000"/>
                </a:highlight>
                <a:latin typeface="Courier New" panose="02070309020205020404" pitchFamily="49" charset="0"/>
                <a:ea typeface="Calibri" panose="020F0502020204030204" pitchFamily="34" charset="0"/>
              </a:rPr>
              <a:t>D</a:t>
            </a:r>
            <a:r>
              <a:rPr lang="en-CA" sz="800" dirty="0">
                <a:solidFill>
                  <a:srgbClr val="FFFFFF"/>
                </a:solidFill>
                <a:highlight>
                  <a:srgbClr val="808080"/>
                </a:highlight>
                <a:latin typeface="Courier New" panose="02070309020205020404" pitchFamily="49" charset="0"/>
                <a:ea typeface="Calibri" panose="020F0502020204030204" pitchFamily="34" charset="0"/>
              </a:rPr>
              <a:t>VR</a:t>
            </a:r>
            <a:r>
              <a:rPr lang="en-CA" sz="800" dirty="0">
                <a:solidFill>
                  <a:srgbClr val="FFFFFF"/>
                </a:solidFill>
                <a:highlight>
                  <a:srgbClr val="000000"/>
                </a:highlight>
                <a:latin typeface="Courier New" panose="02070309020205020404" pitchFamily="49" charset="0"/>
                <a:ea typeface="Calibri" panose="020F0502020204030204" pitchFamily="34" charset="0"/>
              </a:rPr>
              <a:t>LVF</a:t>
            </a:r>
            <a:r>
              <a:rPr lang="en-CA" sz="800" dirty="0">
                <a:solidFill>
                  <a:srgbClr val="000000"/>
                </a:solidFill>
                <a:highlight>
                  <a:srgbClr val="FFFFFF"/>
                </a:highlight>
                <a:latin typeface="Courier New" panose="02070309020205020404" pitchFamily="49" charset="0"/>
                <a:ea typeface="Calibri" panose="020F0502020204030204" pitchFamily="34" charset="0"/>
              </a:rPr>
              <a:t>K</a:t>
            </a:r>
            <a:r>
              <a:rPr lang="en-CA" sz="800" dirty="0">
                <a:solidFill>
                  <a:srgbClr val="FFFFFF"/>
                </a:solidFill>
                <a:highlight>
                  <a:srgbClr val="000000"/>
                </a:highlight>
                <a:latin typeface="Courier New" panose="02070309020205020404" pitchFamily="49" charset="0"/>
                <a:ea typeface="Calibri" panose="020F0502020204030204" pitchFamily="34" charset="0"/>
              </a:rPr>
              <a:t>NC</a:t>
            </a:r>
            <a:r>
              <a:rPr lang="en-CA" sz="800" dirty="0">
                <a:solidFill>
                  <a:srgbClr val="000000"/>
                </a:solidFill>
                <a:highlight>
                  <a:srgbClr val="FFFFFF"/>
                </a:highlight>
                <a:latin typeface="Courier New" panose="02070309020205020404" pitchFamily="49" charset="0"/>
                <a:ea typeface="Calibri" panose="020F0502020204030204" pitchFamily="34" charset="0"/>
              </a:rPr>
              <a:t>YT</a:t>
            </a:r>
            <a:r>
              <a:rPr lang="en-CA" sz="800" dirty="0">
                <a:solidFill>
                  <a:srgbClr val="FFFFFF"/>
                </a:solidFill>
                <a:highlight>
                  <a:srgbClr val="808080"/>
                </a:highlight>
                <a:latin typeface="Courier New" panose="02070309020205020404" pitchFamily="49" charset="0"/>
                <a:ea typeface="Calibri" panose="020F0502020204030204" pitchFamily="34" charset="0"/>
              </a:rPr>
              <a:t>F</a:t>
            </a:r>
            <a:r>
              <a:rPr lang="en-CA" sz="800" dirty="0">
                <a:solidFill>
                  <a:srgbClr val="FFFFFF"/>
                </a:solidFill>
                <a:highlight>
                  <a:srgbClr val="000000"/>
                </a:highlight>
                <a:latin typeface="Courier New" panose="02070309020205020404" pitchFamily="49" charset="0"/>
                <a:ea typeface="Calibri" panose="020F0502020204030204" pitchFamily="34" charset="0"/>
              </a:rPr>
              <a:t>N</a:t>
            </a:r>
            <a:r>
              <a:rPr lang="en-CA" sz="800" dirty="0">
                <a:solidFill>
                  <a:srgbClr val="000000"/>
                </a:solidFill>
                <a:highlight>
                  <a:srgbClr val="FFFFFF"/>
                </a:highlight>
                <a:latin typeface="Courier New" panose="02070309020205020404" pitchFamily="49" charset="0"/>
                <a:ea typeface="Calibri" panose="020F0502020204030204" pitchFamily="34" charset="0"/>
              </a:rPr>
              <a:t>P</a:t>
            </a:r>
            <a:r>
              <a:rPr lang="en-CA" sz="800" dirty="0">
                <a:solidFill>
                  <a:srgbClr val="FFFFFF"/>
                </a:solidFill>
                <a:highlight>
                  <a:srgbClr val="808080"/>
                </a:highlight>
                <a:latin typeface="Courier New" panose="02070309020205020404" pitchFamily="49" charset="0"/>
                <a:ea typeface="Calibri" panose="020F0502020204030204" pitchFamily="34" charset="0"/>
              </a:rPr>
              <a:t>D</a:t>
            </a:r>
            <a:r>
              <a:rPr lang="en-CA" sz="800" dirty="0">
                <a:solidFill>
                  <a:srgbClr val="FFFFFF"/>
                </a:solidFill>
                <a:highlight>
                  <a:srgbClr val="000000"/>
                </a:highlight>
                <a:latin typeface="Courier New" panose="02070309020205020404" pitchFamily="49" charset="0"/>
                <a:ea typeface="Calibri" panose="020F0502020204030204" pitchFamily="34" charset="0"/>
              </a:rPr>
              <a:t>G</a:t>
            </a:r>
            <a:r>
              <a:rPr lang="en-CA" sz="800" dirty="0">
                <a:solidFill>
                  <a:srgbClr val="FFFFFF"/>
                </a:solidFill>
                <a:highlight>
                  <a:srgbClr val="808080"/>
                </a:highlight>
                <a:latin typeface="Courier New" panose="02070309020205020404" pitchFamily="49" charset="0"/>
                <a:ea typeface="Calibri" panose="020F0502020204030204" pitchFamily="34" charset="0"/>
              </a:rPr>
              <a:t>T</a:t>
            </a:r>
            <a:r>
              <a:rPr lang="en-CA" sz="800" dirty="0">
                <a:solidFill>
                  <a:srgbClr val="000000"/>
                </a:solidFill>
                <a:highlight>
                  <a:srgbClr val="FFFFFF"/>
                </a:highlight>
                <a:latin typeface="Courier New" panose="02070309020205020404" pitchFamily="49" charset="0"/>
                <a:ea typeface="Calibri" panose="020F0502020204030204" pitchFamily="34" charset="0"/>
              </a:rPr>
              <a:t>I</a:t>
            </a:r>
            <a:r>
              <a:rPr lang="en-CA" sz="800" dirty="0">
                <a:solidFill>
                  <a:srgbClr val="FFFFFF"/>
                </a:solidFill>
                <a:highlight>
                  <a:srgbClr val="808080"/>
                </a:highlight>
                <a:latin typeface="Courier New" panose="02070309020205020404" pitchFamily="49" charset="0"/>
                <a:ea typeface="Calibri" panose="020F0502020204030204" pitchFamily="34" charset="0"/>
              </a:rPr>
              <a:t>V</a:t>
            </a:r>
            <a:r>
              <a:rPr lang="en-CA" sz="800" dirty="0">
                <a:solidFill>
                  <a:srgbClr val="000000"/>
                </a:solidFill>
                <a:highlight>
                  <a:srgbClr val="FFFFFF"/>
                </a:highlight>
                <a:latin typeface="Courier New" panose="02070309020205020404" pitchFamily="49" charset="0"/>
                <a:ea typeface="Calibri" panose="020F0502020204030204" pitchFamily="34" charset="0"/>
              </a:rPr>
              <a:t>NMM</a:t>
            </a:r>
            <a:r>
              <a:rPr lang="en-CA" sz="800" dirty="0">
                <a:solidFill>
                  <a:srgbClr val="FFFFFF"/>
                </a:solidFill>
                <a:highlight>
                  <a:srgbClr val="808080"/>
                </a:highlight>
                <a:latin typeface="Courier New" panose="02070309020205020404" pitchFamily="49" charset="0"/>
                <a:ea typeface="Calibri" panose="020F0502020204030204" pitchFamily="34" charset="0"/>
              </a:rPr>
              <a:t>G</a:t>
            </a:r>
            <a:r>
              <a:rPr lang="en-CA" sz="800" dirty="0">
                <a:solidFill>
                  <a:srgbClr val="000000"/>
                </a:solidFill>
                <a:highlight>
                  <a:srgbClr val="FFFFFF"/>
                </a:highlight>
                <a:latin typeface="Courier New" panose="02070309020205020404" pitchFamily="49" charset="0"/>
                <a:ea typeface="Calibri" panose="020F0502020204030204" pitchFamily="34" charset="0"/>
              </a:rPr>
              <a:t>H</a:t>
            </a:r>
            <a:r>
              <a:rPr lang="en-CA" sz="800" dirty="0">
                <a:solidFill>
                  <a:srgbClr val="FFFFFF"/>
                </a:solidFill>
                <a:highlight>
                  <a:srgbClr val="808080"/>
                </a:highlight>
                <a:latin typeface="Courier New" panose="02070309020205020404" pitchFamily="49" charset="0"/>
                <a:ea typeface="Calibri" panose="020F0502020204030204" pitchFamily="34" charset="0"/>
              </a:rPr>
              <a:t>R</a:t>
            </a:r>
            <a:r>
              <a:rPr lang="en-CA" sz="800" dirty="0">
                <a:solidFill>
                  <a:srgbClr val="FFFFFF"/>
                </a:solidFill>
                <a:highlight>
                  <a:srgbClr val="000000"/>
                </a:highlight>
                <a:latin typeface="Courier New" panose="02070309020205020404" pitchFamily="49" charset="0"/>
                <a:ea typeface="Calibri" panose="020F0502020204030204" pitchFamily="34" charset="0"/>
              </a:rPr>
              <a:t>LE</a:t>
            </a:r>
            <a:r>
              <a:rPr lang="en-CA" sz="800" dirty="0">
                <a:solidFill>
                  <a:srgbClr val="000000"/>
                </a:solidFill>
                <a:highlight>
                  <a:srgbClr val="FFFFFF"/>
                </a:highlight>
                <a:latin typeface="Courier New" panose="02070309020205020404" pitchFamily="49" charset="0"/>
                <a:ea typeface="Calibri" panose="020F0502020204030204" pitchFamily="34" charset="0"/>
              </a:rPr>
              <a:t>EV</a:t>
            </a:r>
            <a:r>
              <a:rPr lang="en-CA" sz="800" dirty="0">
                <a:solidFill>
                  <a:srgbClr val="FFFFFF"/>
                </a:solidFill>
                <a:highlight>
                  <a:srgbClr val="000000"/>
                </a:highlight>
                <a:latin typeface="Courier New" panose="02070309020205020404" pitchFamily="49" charset="0"/>
                <a:ea typeface="Calibri" panose="020F0502020204030204" pitchFamily="34" charset="0"/>
              </a:rPr>
              <a:t>F</a:t>
            </a:r>
            <a:r>
              <a:rPr lang="en-CA" sz="800" dirty="0">
                <a:solidFill>
                  <a:srgbClr val="000000"/>
                </a:solidFill>
                <a:highlight>
                  <a:srgbClr val="FFFFFF"/>
                </a:highlight>
                <a:latin typeface="Courier New" panose="02070309020205020404" pitchFamily="49" charset="0"/>
                <a:ea typeface="Calibri" panose="020F0502020204030204" pitchFamily="34" charset="0"/>
              </a:rPr>
              <a:t>NS</a:t>
            </a:r>
            <a:r>
              <a:rPr lang="en-CA" sz="800" dirty="0">
                <a:solidFill>
                  <a:srgbClr val="FFFFFF"/>
                </a:solidFill>
                <a:highlight>
                  <a:srgbClr val="808080"/>
                </a:highlight>
                <a:latin typeface="Courier New" panose="02070309020205020404" pitchFamily="49" charset="0"/>
                <a:ea typeface="Calibri" panose="020F0502020204030204" pitchFamily="34" charset="0"/>
              </a:rPr>
              <a:t>K</a:t>
            </a:r>
            <a:r>
              <a:rPr lang="en-CA" sz="800" dirty="0">
                <a:solidFill>
                  <a:srgbClr val="000000"/>
                </a:solidFill>
                <a:highlight>
                  <a:srgbClr val="FFFFFF"/>
                </a:highlight>
                <a:latin typeface="Courier New" panose="02070309020205020404" pitchFamily="49" charset="0"/>
                <a:ea typeface="Calibri" panose="020F0502020204030204" pitchFamily="34" charset="0"/>
              </a:rPr>
              <a:t>WA</a:t>
            </a:r>
            <a:r>
              <a:rPr lang="en-CA" sz="800" dirty="0">
                <a:solidFill>
                  <a:srgbClr val="FFFFFF"/>
                </a:solidFill>
                <a:highlight>
                  <a:srgbClr val="808080"/>
                </a:highlight>
                <a:latin typeface="Courier New" panose="02070309020205020404" pitchFamily="49" charset="0"/>
                <a:ea typeface="Calibri" panose="020F0502020204030204" pitchFamily="34" charset="0"/>
              </a:rPr>
              <a:t>D</a:t>
            </a:r>
            <a:r>
              <a:rPr lang="en-CA" sz="800" dirty="0">
                <a:solidFill>
                  <a:srgbClr val="000000"/>
                </a:solidFill>
                <a:highlight>
                  <a:srgbClr val="FFFFFF"/>
                </a:highlight>
                <a:latin typeface="Courier New" panose="02070309020205020404" pitchFamily="49" charset="0"/>
                <a:ea typeface="Calibri" panose="020F0502020204030204" pitchFamily="34" charset="0"/>
              </a:rPr>
              <a:t>RP</a:t>
            </a:r>
            <a:r>
              <a:rPr lang="en-CA" sz="800" b="1" i="1" dirty="0">
                <a:highlight>
                  <a:srgbClr val="FFFFFF"/>
                </a:highlight>
                <a:latin typeface="Courier New" panose="02070309020205020404" pitchFamily="49" charset="0"/>
                <a:ea typeface="Calibri" panose="020F0502020204030204" pitchFamily="34" charset="0"/>
              </a:rPr>
              <a:t>N</a:t>
            </a:r>
            <a:r>
              <a:rPr lang="en-CA" sz="800" dirty="0">
                <a:solidFill>
                  <a:srgbClr val="000000"/>
                </a:solidFill>
                <a:highlight>
                  <a:srgbClr val="FFFFFF"/>
                </a:highlight>
                <a:latin typeface="Courier New" panose="02070309020205020404" pitchFamily="49" charset="0"/>
                <a:ea typeface="Calibri" panose="020F0502020204030204" pitchFamily="34" charset="0"/>
              </a:rPr>
              <a:t>LDDY-</a:t>
            </a:r>
            <a:r>
              <a:rPr lang="en-CA" sz="800" dirty="0">
                <a:solidFill>
                  <a:srgbClr val="FFFFFF"/>
                </a:solidFill>
                <a:highlight>
                  <a:srgbClr val="808080"/>
                </a:highlight>
                <a:latin typeface="Courier New" panose="02070309020205020404" pitchFamily="49" charset="0"/>
                <a:ea typeface="Calibri" panose="020F0502020204030204" pitchFamily="34" charset="0"/>
              </a:rPr>
              <a:t>D</a:t>
            </a:r>
            <a:r>
              <a:rPr lang="en-CA" sz="800" dirty="0">
                <a:solidFill>
                  <a:srgbClr val="000000"/>
                </a:solidFill>
                <a:highlight>
                  <a:srgbClr val="FFFFFF"/>
                </a:highlight>
                <a:latin typeface="Courier New" panose="02070309020205020404" pitchFamily="49" charset="0"/>
                <a:ea typeface="Calibri" panose="020F0502020204030204" pitchFamily="34" charset="0"/>
              </a:rPr>
              <a:t>SDEDSRT--QGDYDDYESEYSESDI</a:t>
            </a:r>
            <a:br>
              <a:rPr lang="en-CA" sz="800" dirty="0">
                <a:solidFill>
                  <a:srgbClr val="000000"/>
                </a:solidFill>
                <a:highlight>
                  <a:srgbClr val="FFFFFF"/>
                </a:highlight>
                <a:latin typeface="Courier New" panose="02070309020205020404" pitchFamily="49" charset="0"/>
                <a:ea typeface="Calibri" panose="020F0502020204030204" pitchFamily="34" charset="0"/>
              </a:rPr>
            </a:br>
            <a:r>
              <a:rPr lang="en-CA" sz="800" dirty="0">
                <a:solidFill>
                  <a:srgbClr val="000000"/>
                </a:solidFill>
                <a:highlight>
                  <a:srgbClr val="FFFFFF"/>
                </a:highlight>
                <a:latin typeface="Courier New" panose="02070309020205020404" pitchFamily="49" charset="0"/>
                <a:ea typeface="Calibri" panose="020F0502020204030204" pitchFamily="34" charset="0"/>
              </a:rPr>
              <a:t>yBDF2       380 K</a:t>
            </a:r>
            <a:r>
              <a:rPr lang="en-CA" sz="800" dirty="0">
                <a:solidFill>
                  <a:srgbClr val="FFFFFF"/>
                </a:solidFill>
                <a:highlight>
                  <a:srgbClr val="000000"/>
                </a:highlight>
                <a:latin typeface="Courier New" panose="02070309020205020404" pitchFamily="49" charset="0"/>
                <a:ea typeface="Calibri" panose="020F0502020204030204" pitchFamily="34" charset="0"/>
              </a:rPr>
              <a:t>Y</a:t>
            </a:r>
            <a:r>
              <a:rPr lang="en-CA" sz="800" dirty="0">
                <a:solidFill>
                  <a:srgbClr val="000000"/>
                </a:solidFill>
                <a:highlight>
                  <a:srgbClr val="FFFFFF"/>
                </a:highlight>
                <a:latin typeface="Courier New" panose="02070309020205020404" pitchFamily="49" charset="0"/>
                <a:ea typeface="Calibri" panose="020F0502020204030204" pitchFamily="34" charset="0"/>
              </a:rPr>
              <a:t>KT</a:t>
            </a:r>
            <a:r>
              <a:rPr lang="en-CA" sz="800" dirty="0">
                <a:solidFill>
                  <a:srgbClr val="FFFFFF"/>
                </a:solidFill>
                <a:highlight>
                  <a:srgbClr val="808080"/>
                </a:highlight>
                <a:latin typeface="Courier New" panose="02070309020205020404" pitchFamily="49" charset="0"/>
                <a:ea typeface="Calibri" panose="020F0502020204030204" pitchFamily="34" charset="0"/>
              </a:rPr>
              <a:t>ID</a:t>
            </a:r>
            <a:r>
              <a:rPr lang="en-CA" sz="800" dirty="0">
                <a:solidFill>
                  <a:srgbClr val="000000"/>
                </a:solidFill>
                <a:highlight>
                  <a:srgbClr val="FFFFFF"/>
                </a:highlight>
                <a:latin typeface="Courier New" panose="02070309020205020404" pitchFamily="49" charset="0"/>
                <a:ea typeface="Calibri" panose="020F0502020204030204" pitchFamily="34" charset="0"/>
              </a:rPr>
              <a:t>Q</a:t>
            </a:r>
            <a:r>
              <a:rPr lang="en-CA" sz="800" dirty="0">
                <a:solidFill>
                  <a:srgbClr val="FFFFFF"/>
                </a:solidFill>
                <a:highlight>
                  <a:srgbClr val="000000"/>
                </a:highlight>
                <a:latin typeface="Courier New" panose="02070309020205020404" pitchFamily="49" charset="0"/>
                <a:ea typeface="Calibri" panose="020F0502020204030204" pitchFamily="34" charset="0"/>
              </a:rPr>
              <a:t>F</a:t>
            </a:r>
            <a:r>
              <a:rPr lang="en-CA" sz="800" dirty="0">
                <a:solidFill>
                  <a:srgbClr val="FFFFFF"/>
                </a:solidFill>
                <a:highlight>
                  <a:srgbClr val="808080"/>
                </a:highlight>
                <a:latin typeface="Courier New" panose="02070309020205020404" pitchFamily="49" charset="0"/>
                <a:ea typeface="Calibri" panose="020F0502020204030204" pitchFamily="34" charset="0"/>
              </a:rPr>
              <a:t>V</a:t>
            </a:r>
            <a:r>
              <a:rPr lang="en-CA" sz="800" dirty="0">
                <a:solidFill>
                  <a:srgbClr val="000000"/>
                </a:solidFill>
                <a:highlight>
                  <a:srgbClr val="FFFFFF"/>
                </a:highlight>
                <a:latin typeface="Courier New" panose="02070309020205020404" pitchFamily="49" charset="0"/>
                <a:ea typeface="Calibri" panose="020F0502020204030204" pitchFamily="34" charset="0"/>
              </a:rPr>
              <a:t>D</a:t>
            </a:r>
            <a:r>
              <a:rPr lang="en-CA" sz="800" dirty="0">
                <a:solidFill>
                  <a:srgbClr val="FFFFFF"/>
                </a:solidFill>
                <a:highlight>
                  <a:srgbClr val="000000"/>
                </a:highlight>
                <a:latin typeface="Courier New" panose="02070309020205020404" pitchFamily="49" charset="0"/>
                <a:ea typeface="Calibri" panose="020F0502020204030204" pitchFamily="34" charset="0"/>
              </a:rPr>
              <a:t>D</a:t>
            </a:r>
            <a:r>
              <a:rPr lang="en-CA" sz="800" dirty="0">
                <a:solidFill>
                  <a:srgbClr val="FFFFFF"/>
                </a:solidFill>
                <a:highlight>
                  <a:srgbClr val="808080"/>
                </a:highlight>
                <a:latin typeface="Courier New" panose="02070309020205020404" pitchFamily="49" charset="0"/>
                <a:ea typeface="Calibri" panose="020F0502020204030204" pitchFamily="34" charset="0"/>
              </a:rPr>
              <a:t>L</a:t>
            </a:r>
            <a:r>
              <a:rPr lang="en-CA" sz="800" dirty="0">
                <a:solidFill>
                  <a:srgbClr val="000000"/>
                </a:solidFill>
                <a:highlight>
                  <a:srgbClr val="FFFFFF"/>
                </a:highlight>
                <a:latin typeface="Courier New" panose="02070309020205020404" pitchFamily="49" charset="0"/>
                <a:ea typeface="Calibri" panose="020F0502020204030204" pitchFamily="34" charset="0"/>
              </a:rPr>
              <a:t>N</a:t>
            </a:r>
            <a:r>
              <a:rPr lang="en-CA" sz="800" dirty="0">
                <a:solidFill>
                  <a:srgbClr val="FFFFFF"/>
                </a:solidFill>
                <a:highlight>
                  <a:srgbClr val="000000"/>
                </a:highlight>
                <a:latin typeface="Courier New" panose="02070309020205020404" pitchFamily="49" charset="0"/>
                <a:ea typeface="Calibri" panose="020F0502020204030204" pitchFamily="34" charset="0"/>
              </a:rPr>
              <a:t>LVF</a:t>
            </a:r>
            <a:r>
              <a:rPr lang="en-CA" sz="800" dirty="0">
                <a:solidFill>
                  <a:srgbClr val="000000"/>
                </a:solidFill>
                <a:highlight>
                  <a:srgbClr val="FFFFFF"/>
                </a:highlight>
                <a:latin typeface="Courier New" panose="02070309020205020404" pitchFamily="49" charset="0"/>
                <a:ea typeface="Calibri" panose="020F0502020204030204" pitchFamily="34" charset="0"/>
              </a:rPr>
              <a:t>Y</a:t>
            </a:r>
            <a:r>
              <a:rPr lang="en-CA" sz="800" dirty="0">
                <a:solidFill>
                  <a:srgbClr val="FFFFFF"/>
                </a:solidFill>
                <a:highlight>
                  <a:srgbClr val="000000"/>
                </a:highlight>
                <a:latin typeface="Courier New" panose="02070309020205020404" pitchFamily="49" charset="0"/>
                <a:ea typeface="Calibri" panose="020F0502020204030204" pitchFamily="34" charset="0"/>
              </a:rPr>
              <a:t>NC</a:t>
            </a:r>
            <a:r>
              <a:rPr lang="en-CA" sz="800" dirty="0">
                <a:solidFill>
                  <a:srgbClr val="000000"/>
                </a:solidFill>
                <a:highlight>
                  <a:srgbClr val="FFFFFF"/>
                </a:highlight>
                <a:latin typeface="Courier New" panose="02070309020205020404" pitchFamily="49" charset="0"/>
                <a:ea typeface="Calibri" panose="020F0502020204030204" pitchFamily="34" charset="0"/>
              </a:rPr>
              <a:t>FQ</a:t>
            </a:r>
            <a:r>
              <a:rPr lang="en-CA" sz="800" dirty="0">
                <a:solidFill>
                  <a:srgbClr val="FFFFFF"/>
                </a:solidFill>
                <a:highlight>
                  <a:srgbClr val="808080"/>
                </a:highlight>
                <a:latin typeface="Courier New" panose="02070309020205020404" pitchFamily="49" charset="0"/>
                <a:ea typeface="Calibri" panose="020F0502020204030204" pitchFamily="34" charset="0"/>
              </a:rPr>
              <a:t>F</a:t>
            </a:r>
            <a:r>
              <a:rPr lang="en-CA" sz="800" dirty="0">
                <a:solidFill>
                  <a:srgbClr val="FFFFFF"/>
                </a:solidFill>
                <a:highlight>
                  <a:srgbClr val="000000"/>
                </a:highlight>
                <a:latin typeface="Courier New" panose="02070309020205020404" pitchFamily="49" charset="0"/>
                <a:ea typeface="Calibri" panose="020F0502020204030204" pitchFamily="34" charset="0"/>
              </a:rPr>
              <a:t>N</a:t>
            </a:r>
            <a:r>
              <a:rPr lang="en-CA" sz="800" dirty="0">
                <a:solidFill>
                  <a:srgbClr val="000000"/>
                </a:solidFill>
                <a:highlight>
                  <a:srgbClr val="FFFFFF"/>
                </a:highlight>
                <a:latin typeface="Courier New" panose="02070309020205020404" pitchFamily="49" charset="0"/>
                <a:ea typeface="Calibri" panose="020F0502020204030204" pitchFamily="34" charset="0"/>
              </a:rPr>
              <a:t>P</a:t>
            </a:r>
            <a:r>
              <a:rPr lang="en-CA" sz="800" dirty="0">
                <a:solidFill>
                  <a:srgbClr val="FFFFFF"/>
                </a:solidFill>
                <a:highlight>
                  <a:srgbClr val="000000"/>
                </a:highlight>
                <a:latin typeface="Courier New" panose="02070309020205020404" pitchFamily="49" charset="0"/>
                <a:ea typeface="Calibri" panose="020F0502020204030204" pitchFamily="34" charset="0"/>
              </a:rPr>
              <a:t>EG</a:t>
            </a:r>
            <a:r>
              <a:rPr lang="en-CA" sz="800" dirty="0">
                <a:solidFill>
                  <a:srgbClr val="000000"/>
                </a:solidFill>
                <a:highlight>
                  <a:srgbClr val="FFFFFF"/>
                </a:highlight>
                <a:latin typeface="Courier New" panose="02070309020205020404" pitchFamily="49" charset="0"/>
                <a:ea typeface="Calibri" panose="020F0502020204030204" pitchFamily="34" charset="0"/>
              </a:rPr>
              <a:t>NE</a:t>
            </a:r>
            <a:r>
              <a:rPr lang="en-CA" sz="800" dirty="0">
                <a:solidFill>
                  <a:srgbClr val="FFFFFF"/>
                </a:solidFill>
                <a:highlight>
                  <a:srgbClr val="808080"/>
                </a:highlight>
                <a:latin typeface="Courier New" panose="02070309020205020404" pitchFamily="49" charset="0"/>
                <a:ea typeface="Calibri" panose="020F0502020204030204" pitchFamily="34" charset="0"/>
              </a:rPr>
              <a:t>V</a:t>
            </a:r>
            <a:r>
              <a:rPr lang="en-CA" sz="800" dirty="0">
                <a:solidFill>
                  <a:srgbClr val="000000"/>
                </a:solidFill>
                <a:highlight>
                  <a:srgbClr val="FFFFFF"/>
                </a:highlight>
                <a:latin typeface="Courier New" panose="02070309020205020404" pitchFamily="49" charset="0"/>
                <a:ea typeface="Calibri" panose="020F0502020204030204" pitchFamily="34" charset="0"/>
              </a:rPr>
              <a:t>HSM</a:t>
            </a:r>
            <a:r>
              <a:rPr lang="en-CA" sz="800" dirty="0">
                <a:solidFill>
                  <a:srgbClr val="FFFFFF"/>
                </a:solidFill>
                <a:highlight>
                  <a:srgbClr val="808080"/>
                </a:highlight>
                <a:latin typeface="Courier New" panose="02070309020205020404" pitchFamily="49" charset="0"/>
                <a:ea typeface="Calibri" panose="020F0502020204030204" pitchFamily="34" charset="0"/>
              </a:rPr>
              <a:t>G</a:t>
            </a:r>
            <a:r>
              <a:rPr lang="en-CA" sz="800" dirty="0">
                <a:solidFill>
                  <a:srgbClr val="000000"/>
                </a:solidFill>
                <a:highlight>
                  <a:srgbClr val="FFFFFF"/>
                </a:highlight>
                <a:latin typeface="Courier New" panose="02070309020205020404" pitchFamily="49" charset="0"/>
                <a:ea typeface="Calibri" panose="020F0502020204030204" pitchFamily="34" charset="0"/>
              </a:rPr>
              <a:t>K</a:t>
            </a:r>
            <a:r>
              <a:rPr lang="en-CA" sz="800" dirty="0">
                <a:solidFill>
                  <a:srgbClr val="FFFFFF"/>
                </a:solidFill>
                <a:highlight>
                  <a:srgbClr val="808080"/>
                </a:highlight>
                <a:latin typeface="Courier New" panose="02070309020205020404" pitchFamily="49" charset="0"/>
                <a:ea typeface="Calibri" panose="020F0502020204030204" pitchFamily="34" charset="0"/>
              </a:rPr>
              <a:t>K</a:t>
            </a:r>
            <a:r>
              <a:rPr lang="en-CA" sz="800" dirty="0">
                <a:solidFill>
                  <a:srgbClr val="FFFFFF"/>
                </a:solidFill>
                <a:highlight>
                  <a:srgbClr val="000000"/>
                </a:highlight>
                <a:latin typeface="Courier New" panose="02070309020205020404" pitchFamily="49" charset="0"/>
                <a:ea typeface="Calibri" panose="020F0502020204030204" pitchFamily="34" charset="0"/>
              </a:rPr>
              <a:t>L</a:t>
            </a:r>
            <a:r>
              <a:rPr lang="en-CA" sz="800" dirty="0">
                <a:solidFill>
                  <a:srgbClr val="000000"/>
                </a:solidFill>
                <a:highlight>
                  <a:srgbClr val="FFFFFF"/>
                </a:highlight>
                <a:latin typeface="Courier New" panose="02070309020205020404" pitchFamily="49" charset="0"/>
                <a:ea typeface="Calibri" panose="020F0502020204030204" pitchFamily="34" charset="0"/>
              </a:rPr>
              <a:t>KEL</a:t>
            </a:r>
            <a:r>
              <a:rPr lang="en-CA" sz="800" dirty="0">
                <a:solidFill>
                  <a:srgbClr val="FFFFFF"/>
                </a:solidFill>
                <a:highlight>
                  <a:srgbClr val="000000"/>
                </a:highlight>
                <a:latin typeface="Courier New" panose="02070309020205020404" pitchFamily="49" charset="0"/>
                <a:ea typeface="Calibri" panose="020F0502020204030204" pitchFamily="34" charset="0"/>
              </a:rPr>
              <a:t>F</a:t>
            </a:r>
            <a:r>
              <a:rPr lang="en-CA" sz="800" dirty="0">
                <a:solidFill>
                  <a:srgbClr val="000000"/>
                </a:solidFill>
                <a:highlight>
                  <a:srgbClr val="FFFFFF"/>
                </a:highlight>
                <a:latin typeface="Courier New" panose="02070309020205020404" pitchFamily="49" charset="0"/>
                <a:ea typeface="Calibri" panose="020F0502020204030204" pitchFamily="34" charset="0"/>
              </a:rPr>
              <a:t>NF</a:t>
            </a:r>
            <a:r>
              <a:rPr lang="en-CA" sz="800" dirty="0">
                <a:solidFill>
                  <a:srgbClr val="FFFFFF"/>
                </a:solidFill>
                <a:highlight>
                  <a:srgbClr val="808080"/>
                </a:highlight>
                <a:latin typeface="Courier New" panose="02070309020205020404" pitchFamily="49" charset="0"/>
                <a:ea typeface="Calibri" panose="020F0502020204030204" pitchFamily="34" charset="0"/>
              </a:rPr>
              <a:t>H</a:t>
            </a:r>
            <a:r>
              <a:rPr lang="en-CA" sz="800" dirty="0">
                <a:solidFill>
                  <a:srgbClr val="000000"/>
                </a:solidFill>
                <a:highlight>
                  <a:srgbClr val="FFFFFF"/>
                </a:highlight>
                <a:latin typeface="Courier New" panose="02070309020205020404" pitchFamily="49" charset="0"/>
                <a:ea typeface="Calibri" panose="020F0502020204030204" pitchFamily="34" charset="0"/>
              </a:rPr>
              <a:t>WL</a:t>
            </a:r>
            <a:r>
              <a:rPr lang="en-CA" sz="800" dirty="0">
                <a:solidFill>
                  <a:srgbClr val="FFFFFF"/>
                </a:solidFill>
                <a:highlight>
                  <a:srgbClr val="808080"/>
                </a:highlight>
                <a:latin typeface="Courier New" panose="02070309020205020404" pitchFamily="49" charset="0"/>
                <a:ea typeface="Calibri" panose="020F0502020204030204" pitchFamily="34" charset="0"/>
              </a:rPr>
              <a:t>E</a:t>
            </a:r>
            <a:r>
              <a:rPr lang="en-CA" sz="800" dirty="0">
                <a:solidFill>
                  <a:srgbClr val="000000"/>
                </a:solidFill>
                <a:highlight>
                  <a:srgbClr val="FFFFFF"/>
                </a:highlight>
                <a:latin typeface="Courier New" panose="02070309020205020404" pitchFamily="49" charset="0"/>
                <a:ea typeface="Calibri" panose="020F0502020204030204" pitchFamily="34" charset="0"/>
              </a:rPr>
              <a:t>NQ</a:t>
            </a:r>
            <a:r>
              <a:rPr lang="en-CA" sz="800" b="1" i="1" dirty="0">
                <a:highlight>
                  <a:srgbClr val="FFFFFF"/>
                </a:highlight>
                <a:latin typeface="Courier New" panose="02070309020205020404" pitchFamily="49" charset="0"/>
                <a:ea typeface="Calibri" panose="020F0502020204030204" pitchFamily="34" charset="0"/>
              </a:rPr>
              <a:t>D</a:t>
            </a:r>
            <a:r>
              <a:rPr lang="en-CA" sz="800" dirty="0">
                <a:solidFill>
                  <a:srgbClr val="000000"/>
                </a:solidFill>
                <a:highlight>
                  <a:srgbClr val="FFFFFF"/>
                </a:highlight>
                <a:latin typeface="Courier New" panose="02070309020205020404" pitchFamily="49" charset="0"/>
                <a:ea typeface="Calibri" panose="020F0502020204030204" pitchFamily="34" charset="0"/>
              </a:rPr>
              <a:t>ILNEI</a:t>
            </a:r>
            <a:r>
              <a:rPr lang="en-CA" sz="800" dirty="0">
                <a:solidFill>
                  <a:srgbClr val="FFFFFF"/>
                </a:solidFill>
                <a:highlight>
                  <a:srgbClr val="808080"/>
                </a:highlight>
                <a:latin typeface="Courier New" panose="02070309020205020404" pitchFamily="49" charset="0"/>
                <a:ea typeface="Calibri" panose="020F0502020204030204" pitchFamily="34" charset="0"/>
              </a:rPr>
              <a:t>E</a:t>
            </a:r>
            <a:r>
              <a:rPr lang="en-CA" sz="800" dirty="0">
                <a:solidFill>
                  <a:srgbClr val="000000"/>
                </a:solidFill>
                <a:highlight>
                  <a:srgbClr val="FFFFFF"/>
                </a:highlight>
                <a:latin typeface="Courier New" panose="02070309020205020404" pitchFamily="49" charset="0"/>
                <a:ea typeface="Calibri" panose="020F0502020204030204" pitchFamily="34" charset="0"/>
              </a:rPr>
              <a:t>TDSDLEEDNYSSSYSSDDEYDDEDI</a:t>
            </a:r>
            <a:br>
              <a:rPr lang="en-CA" sz="800" dirty="0">
                <a:solidFill>
                  <a:srgbClr val="000000"/>
                </a:solidFill>
                <a:highlight>
                  <a:srgbClr val="FFFFFF"/>
                </a:highlight>
                <a:latin typeface="Courier New" panose="02070309020205020404" pitchFamily="49" charset="0"/>
                <a:ea typeface="Calibri" panose="020F0502020204030204" pitchFamily="34" charset="0"/>
              </a:rPr>
            </a:br>
            <a:r>
              <a:rPr lang="en-CA" sz="800" dirty="0">
                <a:solidFill>
                  <a:srgbClr val="000000"/>
                </a:solidFill>
                <a:highlight>
                  <a:srgbClr val="FFFFFF"/>
                </a:highlight>
                <a:latin typeface="Courier New" panose="02070309020205020404" pitchFamily="49" charset="0"/>
                <a:ea typeface="Calibri" panose="020F0502020204030204" pitchFamily="34" charset="0"/>
              </a:rPr>
              <a:t>ySWI2/SNF2 1609 A</a:t>
            </a:r>
            <a:r>
              <a:rPr lang="en-CA" sz="800" dirty="0">
                <a:solidFill>
                  <a:srgbClr val="FFFFFF"/>
                </a:solidFill>
                <a:highlight>
                  <a:srgbClr val="000000"/>
                </a:highlight>
                <a:latin typeface="Courier New" panose="02070309020205020404" pitchFamily="49" charset="0"/>
                <a:ea typeface="Calibri" panose="020F0502020204030204" pitchFamily="34" charset="0"/>
              </a:rPr>
              <a:t>Y</a:t>
            </a:r>
            <a:r>
              <a:rPr lang="en-CA" sz="800" dirty="0">
                <a:solidFill>
                  <a:srgbClr val="FFFFFF"/>
                </a:solidFill>
                <a:highlight>
                  <a:srgbClr val="808080"/>
                </a:highlight>
                <a:latin typeface="Courier New" panose="02070309020205020404" pitchFamily="49" charset="0"/>
                <a:ea typeface="Calibri" panose="020F0502020204030204" pitchFamily="34" charset="0"/>
              </a:rPr>
              <a:t>N</a:t>
            </a:r>
            <a:r>
              <a:rPr lang="en-CA" sz="800" dirty="0">
                <a:solidFill>
                  <a:srgbClr val="000000"/>
                </a:solidFill>
                <a:highlight>
                  <a:srgbClr val="FFFFFF"/>
                </a:highlight>
                <a:latin typeface="Courier New" panose="02070309020205020404" pitchFamily="49" charset="0"/>
                <a:ea typeface="Calibri" panose="020F0502020204030204" pitchFamily="34" charset="0"/>
              </a:rPr>
              <a:t>S</a:t>
            </a:r>
            <a:r>
              <a:rPr lang="en-CA" sz="800" dirty="0">
                <a:solidFill>
                  <a:srgbClr val="FFFFFF"/>
                </a:solidFill>
                <a:highlight>
                  <a:srgbClr val="808080"/>
                </a:highlight>
                <a:latin typeface="Courier New" panose="02070309020205020404" pitchFamily="49" charset="0"/>
                <a:ea typeface="Calibri" panose="020F0502020204030204" pitchFamily="34" charset="0"/>
              </a:rPr>
              <a:t>L</a:t>
            </a:r>
            <a:r>
              <a:rPr lang="en-CA" sz="800" dirty="0">
                <a:solidFill>
                  <a:srgbClr val="000000"/>
                </a:solidFill>
                <a:highlight>
                  <a:srgbClr val="FFFFFF"/>
                </a:highlight>
                <a:latin typeface="Courier New" panose="02070309020205020404" pitchFamily="49" charset="0"/>
                <a:ea typeface="Calibri" panose="020F0502020204030204" pitchFamily="34" charset="0"/>
              </a:rPr>
              <a:t>K</a:t>
            </a:r>
            <a:r>
              <a:rPr lang="en-CA" sz="800" dirty="0">
                <a:solidFill>
                  <a:srgbClr val="FFFFFF"/>
                </a:solidFill>
                <a:highlight>
                  <a:srgbClr val="808080"/>
                </a:highlight>
                <a:latin typeface="Courier New" panose="02070309020205020404" pitchFamily="49" charset="0"/>
                <a:ea typeface="Calibri" panose="020F0502020204030204" pitchFamily="34" charset="0"/>
              </a:rPr>
              <a:t>E</a:t>
            </a:r>
            <a:r>
              <a:rPr lang="en-CA" sz="800" dirty="0">
                <a:solidFill>
                  <a:srgbClr val="000000"/>
                </a:solidFill>
                <a:highlight>
                  <a:srgbClr val="FFFFFF"/>
                </a:highlight>
                <a:latin typeface="Courier New" panose="02070309020205020404" pitchFamily="49" charset="0"/>
                <a:ea typeface="Calibri" panose="020F0502020204030204" pitchFamily="34" charset="0"/>
              </a:rPr>
              <a:t>T</a:t>
            </a:r>
            <a:r>
              <a:rPr lang="en-CA" sz="800" dirty="0">
                <a:solidFill>
                  <a:srgbClr val="FFFFFF"/>
                </a:solidFill>
                <a:highlight>
                  <a:srgbClr val="808080"/>
                </a:highlight>
                <a:latin typeface="Courier New" panose="02070309020205020404" pitchFamily="49" charset="0"/>
                <a:ea typeface="Calibri" panose="020F0502020204030204" pitchFamily="34" charset="0"/>
              </a:rPr>
              <a:t>L</a:t>
            </a:r>
            <a:r>
              <a:rPr lang="en-CA" sz="800" dirty="0">
                <a:solidFill>
                  <a:srgbClr val="000000"/>
                </a:solidFill>
                <a:highlight>
                  <a:srgbClr val="FFFFFF"/>
                </a:highlight>
                <a:latin typeface="Courier New" panose="02070309020205020404" pitchFamily="49" charset="0"/>
                <a:ea typeface="Calibri" panose="020F0502020204030204" pitchFamily="34" charset="0"/>
              </a:rPr>
              <a:t>Q</a:t>
            </a:r>
            <a:r>
              <a:rPr lang="en-CA" sz="800" dirty="0">
                <a:solidFill>
                  <a:srgbClr val="FFFFFF"/>
                </a:solidFill>
                <a:highlight>
                  <a:srgbClr val="000000"/>
                </a:highlight>
                <a:latin typeface="Courier New" panose="02070309020205020404" pitchFamily="49" charset="0"/>
                <a:ea typeface="Calibri" panose="020F0502020204030204" pitchFamily="34" charset="0"/>
              </a:rPr>
              <a:t>D</a:t>
            </a:r>
            <a:r>
              <a:rPr lang="en-CA" sz="800" dirty="0">
                <a:solidFill>
                  <a:srgbClr val="000000"/>
                </a:solidFill>
                <a:highlight>
                  <a:srgbClr val="FFFFFF"/>
                </a:highlight>
                <a:latin typeface="Courier New" panose="02070309020205020404" pitchFamily="49" charset="0"/>
                <a:ea typeface="Calibri" panose="020F0502020204030204" pitchFamily="34" charset="0"/>
              </a:rPr>
              <a:t>F</a:t>
            </a:r>
            <a:r>
              <a:rPr lang="en-CA" sz="800" dirty="0">
                <a:solidFill>
                  <a:srgbClr val="FFFFFF"/>
                </a:solidFill>
                <a:highlight>
                  <a:srgbClr val="808080"/>
                </a:highlight>
                <a:latin typeface="Courier New" panose="02070309020205020404" pitchFamily="49" charset="0"/>
                <a:ea typeface="Calibri" panose="020F0502020204030204" pitchFamily="34" charset="0"/>
              </a:rPr>
              <a:t>H</a:t>
            </a:r>
            <a:r>
              <a:rPr lang="en-CA" sz="800" dirty="0">
                <a:solidFill>
                  <a:srgbClr val="FFFFFF"/>
                </a:solidFill>
                <a:highlight>
                  <a:srgbClr val="000000"/>
                </a:highlight>
                <a:latin typeface="Courier New" panose="02070309020205020404" pitchFamily="49" charset="0"/>
                <a:ea typeface="Calibri" panose="020F0502020204030204" pitchFamily="34" charset="0"/>
              </a:rPr>
              <a:t>L</a:t>
            </a:r>
            <a:r>
              <a:rPr lang="en-CA" sz="800" dirty="0">
                <a:solidFill>
                  <a:srgbClr val="FFFFFF"/>
                </a:solidFill>
                <a:highlight>
                  <a:srgbClr val="808080"/>
                </a:highlight>
                <a:latin typeface="Courier New" panose="02070309020205020404" pitchFamily="49" charset="0"/>
                <a:ea typeface="Calibri" panose="020F0502020204030204" pitchFamily="34" charset="0"/>
              </a:rPr>
              <a:t>I</a:t>
            </a:r>
            <a:r>
              <a:rPr lang="en-CA" sz="800" dirty="0">
                <a:solidFill>
                  <a:srgbClr val="FFFFFF"/>
                </a:solidFill>
                <a:highlight>
                  <a:srgbClr val="000000"/>
                </a:highlight>
                <a:latin typeface="Courier New" panose="02070309020205020404" pitchFamily="49" charset="0"/>
                <a:ea typeface="Calibri" panose="020F0502020204030204" pitchFamily="34" charset="0"/>
              </a:rPr>
              <a:t>F</a:t>
            </a:r>
            <a:r>
              <a:rPr lang="en-CA" sz="800" dirty="0">
                <a:solidFill>
                  <a:srgbClr val="000000"/>
                </a:solidFill>
                <a:highlight>
                  <a:srgbClr val="FFFFFF"/>
                </a:highlight>
                <a:latin typeface="Courier New" panose="02070309020205020404" pitchFamily="49" charset="0"/>
                <a:ea typeface="Calibri" panose="020F0502020204030204" pitchFamily="34" charset="0"/>
              </a:rPr>
              <a:t>S</a:t>
            </a:r>
            <a:r>
              <a:rPr lang="en-CA" sz="800" dirty="0">
                <a:solidFill>
                  <a:srgbClr val="FFFFFF"/>
                </a:solidFill>
                <a:highlight>
                  <a:srgbClr val="000000"/>
                </a:highlight>
                <a:latin typeface="Courier New" panose="02070309020205020404" pitchFamily="49" charset="0"/>
                <a:ea typeface="Calibri" panose="020F0502020204030204" pitchFamily="34" charset="0"/>
              </a:rPr>
              <a:t>N</a:t>
            </a:r>
            <a:r>
              <a:rPr lang="en-CA" sz="800" dirty="0">
                <a:solidFill>
                  <a:srgbClr val="000000"/>
                </a:solidFill>
                <a:highlight>
                  <a:srgbClr val="FFFFFF"/>
                </a:highlight>
                <a:latin typeface="Courier New" panose="02070309020205020404" pitchFamily="49" charset="0"/>
                <a:ea typeface="Calibri" panose="020F0502020204030204" pitchFamily="34" charset="0"/>
              </a:rPr>
              <a:t>A</a:t>
            </a:r>
            <a:r>
              <a:rPr lang="en-CA" sz="800" dirty="0">
                <a:solidFill>
                  <a:srgbClr val="FFFFFF"/>
                </a:solidFill>
                <a:highlight>
                  <a:srgbClr val="808080"/>
                </a:highlight>
                <a:latin typeface="Courier New" panose="02070309020205020404" pitchFamily="49" charset="0"/>
                <a:ea typeface="Calibri" panose="020F0502020204030204" pitchFamily="34" charset="0"/>
              </a:rPr>
              <a:t>R</a:t>
            </a:r>
            <a:r>
              <a:rPr lang="en-CA" sz="800" dirty="0">
                <a:solidFill>
                  <a:srgbClr val="000000"/>
                </a:solidFill>
                <a:highlight>
                  <a:srgbClr val="FFFFFF"/>
                </a:highlight>
                <a:latin typeface="Courier New" panose="02070309020205020404" pitchFamily="49" charset="0"/>
                <a:ea typeface="Calibri" panose="020F0502020204030204" pitchFamily="34" charset="0"/>
              </a:rPr>
              <a:t>I</a:t>
            </a:r>
            <a:r>
              <a:rPr lang="en-CA" sz="800" dirty="0">
                <a:solidFill>
                  <a:srgbClr val="FFFFFF"/>
                </a:solidFill>
                <a:highlight>
                  <a:srgbClr val="000000"/>
                </a:highlight>
                <a:latin typeface="Courier New" panose="02070309020205020404" pitchFamily="49" charset="0"/>
                <a:ea typeface="Calibri" panose="020F0502020204030204" pitchFamily="34" charset="0"/>
              </a:rPr>
              <a:t>YN</a:t>
            </a:r>
            <a:r>
              <a:rPr lang="en-CA" sz="800" dirty="0">
                <a:solidFill>
                  <a:srgbClr val="000000"/>
                </a:solidFill>
                <a:highlight>
                  <a:srgbClr val="FFFFFF"/>
                </a:highlight>
                <a:latin typeface="Courier New" panose="02070309020205020404" pitchFamily="49" charset="0"/>
                <a:ea typeface="Calibri" panose="020F0502020204030204" pitchFamily="34" charset="0"/>
              </a:rPr>
              <a:t>T</a:t>
            </a:r>
            <a:r>
              <a:rPr lang="en-CA" sz="800" dirty="0">
                <a:solidFill>
                  <a:srgbClr val="FFFFFF"/>
                </a:solidFill>
                <a:highlight>
                  <a:srgbClr val="000000"/>
                </a:highlight>
                <a:latin typeface="Courier New" panose="02070309020205020404" pitchFamily="49" charset="0"/>
                <a:ea typeface="Calibri" panose="020F0502020204030204" pitchFamily="34" charset="0"/>
              </a:rPr>
              <a:t>EG</a:t>
            </a:r>
            <a:r>
              <a:rPr lang="en-CA" sz="800" dirty="0">
                <a:solidFill>
                  <a:srgbClr val="FFFFFF"/>
                </a:solidFill>
                <a:highlight>
                  <a:srgbClr val="808080"/>
                </a:highlight>
                <a:latin typeface="Courier New" panose="02070309020205020404" pitchFamily="49" charset="0"/>
                <a:ea typeface="Calibri" panose="020F0502020204030204" pitchFamily="34" charset="0"/>
              </a:rPr>
              <a:t>S</a:t>
            </a:r>
            <a:r>
              <a:rPr lang="en-CA" sz="800" dirty="0">
                <a:solidFill>
                  <a:srgbClr val="000000"/>
                </a:solidFill>
                <a:highlight>
                  <a:srgbClr val="FFFFFF"/>
                </a:highlight>
                <a:latin typeface="Courier New" panose="02070309020205020404" pitchFamily="49" charset="0"/>
                <a:ea typeface="Calibri" panose="020F0502020204030204" pitchFamily="34" charset="0"/>
              </a:rPr>
              <a:t>V</a:t>
            </a:r>
            <a:r>
              <a:rPr lang="en-CA" sz="800" dirty="0">
                <a:solidFill>
                  <a:srgbClr val="FFFFFF"/>
                </a:solidFill>
                <a:highlight>
                  <a:srgbClr val="808080"/>
                </a:highlight>
                <a:latin typeface="Courier New" panose="02070309020205020404" pitchFamily="49" charset="0"/>
                <a:ea typeface="Calibri" panose="020F0502020204030204" pitchFamily="34" charset="0"/>
              </a:rPr>
              <a:t>V</a:t>
            </a:r>
            <a:r>
              <a:rPr lang="en-CA" sz="800" dirty="0">
                <a:solidFill>
                  <a:srgbClr val="FFFFFF"/>
                </a:solidFill>
                <a:highlight>
                  <a:srgbClr val="000000"/>
                </a:highlight>
                <a:latin typeface="Courier New" panose="02070309020205020404" pitchFamily="49" charset="0"/>
                <a:ea typeface="Calibri" panose="020F0502020204030204" pitchFamily="34" charset="0"/>
              </a:rPr>
              <a:t>Y</a:t>
            </a:r>
            <a:r>
              <a:rPr lang="en-CA" sz="800" dirty="0">
                <a:solidFill>
                  <a:srgbClr val="000000"/>
                </a:solidFill>
                <a:highlight>
                  <a:srgbClr val="FFFFFF"/>
                </a:highlight>
                <a:latin typeface="Courier New" panose="02070309020205020404" pitchFamily="49" charset="0"/>
                <a:ea typeface="Calibri" panose="020F0502020204030204" pitchFamily="34" charset="0"/>
              </a:rPr>
              <a:t>EDSLE</a:t>
            </a:r>
            <a:r>
              <a:rPr lang="en-CA" sz="800" dirty="0">
                <a:solidFill>
                  <a:srgbClr val="FFFFFF"/>
                </a:solidFill>
                <a:highlight>
                  <a:srgbClr val="000000"/>
                </a:highlight>
                <a:latin typeface="Courier New" panose="02070309020205020404" pitchFamily="49" charset="0"/>
                <a:ea typeface="Calibri" panose="020F0502020204030204" pitchFamily="34" charset="0"/>
              </a:rPr>
              <a:t>LE</a:t>
            </a:r>
            <a:r>
              <a:rPr lang="en-CA" sz="800" dirty="0">
                <a:solidFill>
                  <a:srgbClr val="000000"/>
                </a:solidFill>
                <a:highlight>
                  <a:srgbClr val="FFFFFF"/>
                </a:highlight>
                <a:latin typeface="Courier New" panose="02070309020205020404" pitchFamily="49" charset="0"/>
                <a:ea typeface="Calibri" panose="020F0502020204030204" pitchFamily="34" charset="0"/>
              </a:rPr>
              <a:t>KVVTK</a:t>
            </a:r>
            <a:r>
              <a:rPr lang="en-CA" sz="800" dirty="0">
                <a:solidFill>
                  <a:srgbClr val="FFFFFF"/>
                </a:solidFill>
                <a:highlight>
                  <a:srgbClr val="808080"/>
                </a:highlight>
                <a:latin typeface="Courier New" panose="02070309020205020404" pitchFamily="49" charset="0"/>
                <a:ea typeface="Calibri" panose="020F0502020204030204" pitchFamily="34" charset="0"/>
              </a:rPr>
              <a:t>K</a:t>
            </a:r>
            <a:r>
              <a:rPr lang="en-CA" sz="800" dirty="0">
                <a:solidFill>
                  <a:srgbClr val="000000"/>
                </a:solidFill>
                <a:highlight>
                  <a:srgbClr val="FFFFFF"/>
                </a:highlight>
                <a:latin typeface="Courier New" panose="02070309020205020404" pitchFamily="49" charset="0"/>
                <a:ea typeface="Calibri" panose="020F0502020204030204" pitchFamily="34" charset="0"/>
              </a:rPr>
              <a:t>YC</a:t>
            </a:r>
            <a:r>
              <a:rPr lang="en-CA" sz="800" dirty="0">
                <a:solidFill>
                  <a:srgbClr val="FFFFFF"/>
                </a:solidFill>
                <a:highlight>
                  <a:srgbClr val="808080"/>
                </a:highlight>
                <a:latin typeface="Courier New" panose="02070309020205020404" pitchFamily="49" charset="0"/>
                <a:ea typeface="Calibri" panose="020F0502020204030204" pitchFamily="34" charset="0"/>
              </a:rPr>
              <a:t>E</a:t>
            </a:r>
            <a:r>
              <a:rPr lang="en-CA" sz="800" dirty="0">
                <a:solidFill>
                  <a:srgbClr val="000000"/>
                </a:solidFill>
                <a:highlight>
                  <a:srgbClr val="FFFFFF"/>
                </a:highlight>
                <a:latin typeface="Courier New" panose="02070309020205020404" pitchFamily="49" charset="0"/>
                <a:ea typeface="Calibri" panose="020F0502020204030204" pitchFamily="34" charset="0"/>
              </a:rPr>
              <a:t>I</a:t>
            </a:r>
            <a:r>
              <a:rPr lang="en-CA" sz="800" b="1" i="1" dirty="0">
                <a:highlight>
                  <a:srgbClr val="FFFFFF"/>
                </a:highlight>
                <a:latin typeface="Courier New" panose="02070309020205020404" pitchFamily="49" charset="0"/>
                <a:ea typeface="Calibri" panose="020F0502020204030204" pitchFamily="34" charset="0"/>
              </a:rPr>
              <a:t>M</a:t>
            </a:r>
            <a:r>
              <a:rPr lang="en-CA" sz="800" dirty="0">
                <a:solidFill>
                  <a:srgbClr val="000000"/>
                </a:solidFill>
                <a:highlight>
                  <a:srgbClr val="FFFFFF"/>
                </a:highlight>
                <a:latin typeface="Courier New" panose="02070309020205020404" pitchFamily="49" charset="0"/>
                <a:ea typeface="Calibri" panose="020F0502020204030204" pitchFamily="34" charset="0"/>
              </a:rPr>
              <a:t>GDNSQL</a:t>
            </a:r>
            <a:r>
              <a:rPr lang="en-CA" sz="800" dirty="0">
                <a:solidFill>
                  <a:srgbClr val="FFFFFF"/>
                </a:solidFill>
                <a:highlight>
                  <a:srgbClr val="808080"/>
                </a:highlight>
                <a:latin typeface="Courier New" panose="02070309020205020404" pitchFamily="49" charset="0"/>
                <a:ea typeface="Calibri" panose="020F0502020204030204" pitchFamily="34" charset="0"/>
              </a:rPr>
              <a:t>D</a:t>
            </a:r>
            <a:r>
              <a:rPr lang="en-CA" sz="800" dirty="0">
                <a:solidFill>
                  <a:srgbClr val="000000"/>
                </a:solidFill>
                <a:highlight>
                  <a:srgbClr val="FFFFFF"/>
                </a:highlight>
                <a:latin typeface="Courier New" panose="02070309020205020404" pitchFamily="49" charset="0"/>
                <a:ea typeface="Calibri" panose="020F0502020204030204" pitchFamily="34" charset="0"/>
              </a:rPr>
              <a:t>FTEFDEQ--YGT-------------</a:t>
            </a:r>
            <a:br>
              <a:rPr lang="en-CA" sz="800" dirty="0">
                <a:solidFill>
                  <a:srgbClr val="000000"/>
                </a:solidFill>
                <a:highlight>
                  <a:srgbClr val="FFFFFF"/>
                </a:highlight>
                <a:latin typeface="Courier New" panose="02070309020205020404" pitchFamily="49" charset="0"/>
                <a:ea typeface="Calibri" panose="020F0502020204030204" pitchFamily="34" charset="0"/>
              </a:rPr>
            </a:br>
            <a:r>
              <a:rPr lang="en-CA" sz="800" dirty="0">
                <a:solidFill>
                  <a:srgbClr val="000000"/>
                </a:solidFill>
                <a:highlight>
                  <a:srgbClr val="FFFFFF"/>
                </a:highlight>
                <a:latin typeface="Courier New" panose="02070309020205020404" pitchFamily="49" charset="0"/>
                <a:ea typeface="Calibri" panose="020F0502020204030204" pitchFamily="34" charset="0"/>
              </a:rPr>
              <a:t>tGcn5       341 Q</a:t>
            </a:r>
            <a:r>
              <a:rPr lang="en-CA" sz="800" dirty="0">
                <a:solidFill>
                  <a:srgbClr val="FFFFFF"/>
                </a:solidFill>
                <a:highlight>
                  <a:srgbClr val="000000"/>
                </a:highlight>
                <a:latin typeface="Courier New" panose="02070309020205020404" pitchFamily="49" charset="0"/>
                <a:ea typeface="Calibri" panose="020F0502020204030204" pitchFamily="34" charset="0"/>
              </a:rPr>
              <a:t>Y</a:t>
            </a:r>
            <a:r>
              <a:rPr lang="en-CA" sz="800" dirty="0">
                <a:solidFill>
                  <a:srgbClr val="000000"/>
                </a:solidFill>
                <a:highlight>
                  <a:srgbClr val="FFFFFF"/>
                </a:highlight>
                <a:latin typeface="Courier New" panose="02070309020205020404" pitchFamily="49" charset="0"/>
                <a:ea typeface="Calibri" panose="020F0502020204030204" pitchFamily="34" charset="0"/>
              </a:rPr>
              <a:t>VDK</a:t>
            </a:r>
            <a:r>
              <a:rPr lang="en-CA" sz="800" dirty="0">
                <a:solidFill>
                  <a:srgbClr val="FFFFFF"/>
                </a:solidFill>
                <a:highlight>
                  <a:srgbClr val="808080"/>
                </a:highlight>
                <a:latin typeface="Courier New" panose="02070309020205020404" pitchFamily="49" charset="0"/>
                <a:ea typeface="Calibri" panose="020F0502020204030204" pitchFamily="34" charset="0"/>
              </a:rPr>
              <a:t>D</a:t>
            </a:r>
            <a:r>
              <a:rPr lang="en-CA" sz="800" dirty="0">
                <a:solidFill>
                  <a:srgbClr val="000000"/>
                </a:solidFill>
                <a:highlight>
                  <a:srgbClr val="FFFFFF"/>
                </a:highlight>
                <a:latin typeface="Courier New" panose="02070309020205020404" pitchFamily="49" charset="0"/>
                <a:ea typeface="Calibri" panose="020F0502020204030204" pitchFamily="34" charset="0"/>
              </a:rPr>
              <a:t>Q</a:t>
            </a:r>
            <a:r>
              <a:rPr lang="en-CA" sz="800" dirty="0">
                <a:solidFill>
                  <a:srgbClr val="FFFFFF"/>
                </a:solidFill>
                <a:highlight>
                  <a:srgbClr val="000000"/>
                </a:highlight>
                <a:latin typeface="Courier New" panose="02070309020205020404" pitchFamily="49" charset="0"/>
                <a:ea typeface="Calibri" panose="020F0502020204030204" pitchFamily="34" charset="0"/>
              </a:rPr>
              <a:t>F</a:t>
            </a:r>
            <a:r>
              <a:rPr lang="en-CA" sz="800" dirty="0">
                <a:solidFill>
                  <a:srgbClr val="FFFFFF"/>
                </a:solidFill>
                <a:highlight>
                  <a:srgbClr val="808080"/>
                </a:highlight>
                <a:latin typeface="Courier New" panose="02070309020205020404" pitchFamily="49" charset="0"/>
                <a:ea typeface="Calibri" panose="020F0502020204030204" pitchFamily="34" charset="0"/>
              </a:rPr>
              <a:t>I</a:t>
            </a:r>
            <a:r>
              <a:rPr lang="en-CA" sz="800" dirty="0">
                <a:solidFill>
                  <a:srgbClr val="000000"/>
                </a:solidFill>
                <a:highlight>
                  <a:srgbClr val="FFFFFF"/>
                </a:highlight>
                <a:latin typeface="Courier New" panose="02070309020205020404" pitchFamily="49" charset="0"/>
                <a:ea typeface="Calibri" panose="020F0502020204030204" pitchFamily="34" charset="0"/>
              </a:rPr>
              <a:t>K</a:t>
            </a:r>
            <a:r>
              <a:rPr lang="en-CA" sz="800" dirty="0">
                <a:solidFill>
                  <a:srgbClr val="FFFFFF"/>
                </a:solidFill>
                <a:highlight>
                  <a:srgbClr val="000000"/>
                </a:highlight>
                <a:latin typeface="Courier New" panose="02070309020205020404" pitchFamily="49" charset="0"/>
                <a:ea typeface="Calibri" panose="020F0502020204030204" pitchFamily="34" charset="0"/>
              </a:rPr>
              <a:t>D</a:t>
            </a:r>
            <a:r>
              <a:rPr lang="en-CA" sz="800" dirty="0">
                <a:solidFill>
                  <a:srgbClr val="FFFFFF"/>
                </a:solidFill>
                <a:highlight>
                  <a:srgbClr val="808080"/>
                </a:highlight>
                <a:latin typeface="Courier New" panose="02070309020205020404" pitchFamily="49" charset="0"/>
                <a:ea typeface="Calibri" panose="020F0502020204030204" pitchFamily="34" charset="0"/>
              </a:rPr>
              <a:t>VK</a:t>
            </a:r>
            <a:r>
              <a:rPr lang="en-CA" sz="800" dirty="0">
                <a:solidFill>
                  <a:srgbClr val="000000"/>
                </a:solidFill>
                <a:highlight>
                  <a:srgbClr val="FFFFFF"/>
                </a:highlight>
                <a:latin typeface="Courier New" panose="02070309020205020404" pitchFamily="49" charset="0"/>
                <a:ea typeface="Calibri" panose="020F0502020204030204" pitchFamily="34" charset="0"/>
              </a:rPr>
              <a:t>R</a:t>
            </a:r>
            <a:r>
              <a:rPr lang="en-CA" sz="800" dirty="0">
                <a:solidFill>
                  <a:srgbClr val="FFFFFF"/>
                </a:solidFill>
                <a:highlight>
                  <a:srgbClr val="808080"/>
                </a:highlight>
                <a:latin typeface="Courier New" panose="02070309020205020404" pitchFamily="49" charset="0"/>
                <a:ea typeface="Calibri" panose="020F0502020204030204" pitchFamily="34" charset="0"/>
              </a:rPr>
              <a:t>I</a:t>
            </a:r>
            <a:r>
              <a:rPr lang="en-CA" sz="800" dirty="0">
                <a:solidFill>
                  <a:srgbClr val="FFFFFF"/>
                </a:solidFill>
                <a:highlight>
                  <a:srgbClr val="000000"/>
                </a:highlight>
                <a:latin typeface="Courier New" panose="02070309020205020404" pitchFamily="49" charset="0"/>
                <a:ea typeface="Calibri" panose="020F0502020204030204" pitchFamily="34" charset="0"/>
              </a:rPr>
              <a:t>F</a:t>
            </a:r>
            <a:r>
              <a:rPr lang="en-CA" sz="800" dirty="0">
                <a:solidFill>
                  <a:srgbClr val="000000"/>
                </a:solidFill>
                <a:highlight>
                  <a:srgbClr val="FFFFFF"/>
                </a:highlight>
                <a:latin typeface="Courier New" panose="02070309020205020404" pitchFamily="49" charset="0"/>
                <a:ea typeface="Calibri" panose="020F0502020204030204" pitchFamily="34" charset="0"/>
              </a:rPr>
              <a:t>T</a:t>
            </a:r>
            <a:r>
              <a:rPr lang="en-CA" sz="800" dirty="0">
                <a:solidFill>
                  <a:srgbClr val="FFFFFF"/>
                </a:solidFill>
                <a:highlight>
                  <a:srgbClr val="000000"/>
                </a:highlight>
                <a:latin typeface="Courier New" panose="02070309020205020404" pitchFamily="49" charset="0"/>
                <a:ea typeface="Calibri" panose="020F0502020204030204" pitchFamily="34" charset="0"/>
              </a:rPr>
              <a:t>N</a:t>
            </a:r>
            <a:r>
              <a:rPr lang="en-CA" sz="800" dirty="0">
                <a:solidFill>
                  <a:srgbClr val="000000"/>
                </a:solidFill>
                <a:highlight>
                  <a:srgbClr val="FFFFFF"/>
                </a:highlight>
                <a:latin typeface="Courier New" panose="02070309020205020404" pitchFamily="49" charset="0"/>
                <a:ea typeface="Calibri" panose="020F0502020204030204" pitchFamily="34" charset="0"/>
              </a:rPr>
              <a:t>A</a:t>
            </a:r>
            <a:r>
              <a:rPr lang="en-CA" sz="800" dirty="0">
                <a:solidFill>
                  <a:srgbClr val="FFFFFF"/>
                </a:solidFill>
                <a:highlight>
                  <a:srgbClr val="808080"/>
                </a:highlight>
                <a:latin typeface="Courier New" panose="02070309020205020404" pitchFamily="49" charset="0"/>
                <a:ea typeface="Calibri" panose="020F0502020204030204" pitchFamily="34" charset="0"/>
              </a:rPr>
              <a:t>K</a:t>
            </a:r>
            <a:r>
              <a:rPr lang="en-CA" sz="800" dirty="0">
                <a:solidFill>
                  <a:srgbClr val="000000"/>
                </a:solidFill>
                <a:highlight>
                  <a:srgbClr val="FFFFFF"/>
                </a:highlight>
                <a:latin typeface="Courier New" panose="02070309020205020404" pitchFamily="49" charset="0"/>
                <a:ea typeface="Calibri" panose="020F0502020204030204" pitchFamily="34" charset="0"/>
              </a:rPr>
              <a:t>I</a:t>
            </a:r>
            <a:r>
              <a:rPr lang="en-CA" sz="800" dirty="0">
                <a:solidFill>
                  <a:srgbClr val="FFFFFF"/>
                </a:solidFill>
                <a:highlight>
                  <a:srgbClr val="000000"/>
                </a:highlight>
                <a:latin typeface="Courier New" panose="02070309020205020404" pitchFamily="49" charset="0"/>
                <a:ea typeface="Calibri" panose="020F0502020204030204" pitchFamily="34" charset="0"/>
              </a:rPr>
              <a:t>YN</a:t>
            </a:r>
            <a:r>
              <a:rPr lang="en-CA" sz="800" dirty="0">
                <a:solidFill>
                  <a:srgbClr val="000000"/>
                </a:solidFill>
                <a:highlight>
                  <a:srgbClr val="FFFFFF"/>
                </a:highlight>
                <a:latin typeface="Courier New" panose="02070309020205020404" pitchFamily="49" charset="0"/>
                <a:ea typeface="Calibri" panose="020F0502020204030204" pitchFamily="34" charset="0"/>
              </a:rPr>
              <a:t>QPD</a:t>
            </a:r>
            <a:r>
              <a:rPr lang="en-CA" sz="800" dirty="0">
                <a:solidFill>
                  <a:srgbClr val="FFFFFF"/>
                </a:solidFill>
                <a:highlight>
                  <a:srgbClr val="808080"/>
                </a:highlight>
                <a:latin typeface="Courier New" panose="02070309020205020404" pitchFamily="49" charset="0"/>
                <a:ea typeface="Calibri" panose="020F0502020204030204" pitchFamily="34" charset="0"/>
              </a:rPr>
              <a:t>T</a:t>
            </a:r>
            <a:r>
              <a:rPr lang="en-CA" sz="800" dirty="0">
                <a:solidFill>
                  <a:srgbClr val="000000"/>
                </a:solidFill>
                <a:highlight>
                  <a:srgbClr val="FFFFFF"/>
                </a:highlight>
                <a:latin typeface="Courier New" panose="02070309020205020404" pitchFamily="49" charset="0"/>
                <a:ea typeface="Calibri" panose="020F0502020204030204" pitchFamily="34" charset="0"/>
              </a:rPr>
              <a:t>IY</a:t>
            </a:r>
            <a:r>
              <a:rPr lang="en-CA" sz="800" dirty="0">
                <a:solidFill>
                  <a:srgbClr val="FFFFFF"/>
                </a:solidFill>
                <a:highlight>
                  <a:srgbClr val="000000"/>
                </a:highlight>
                <a:latin typeface="Courier New" panose="02070309020205020404" pitchFamily="49" charset="0"/>
                <a:ea typeface="Calibri" panose="020F0502020204030204" pitchFamily="34" charset="0"/>
              </a:rPr>
              <a:t>Y</a:t>
            </a:r>
            <a:r>
              <a:rPr lang="en-CA" sz="800" dirty="0">
                <a:solidFill>
                  <a:srgbClr val="000000"/>
                </a:solidFill>
                <a:highlight>
                  <a:srgbClr val="FFFFFF"/>
                </a:highlight>
                <a:latin typeface="Courier New" panose="02070309020205020404" pitchFamily="49" charset="0"/>
                <a:ea typeface="Calibri" panose="020F0502020204030204" pitchFamily="34" charset="0"/>
              </a:rPr>
              <a:t>KA</a:t>
            </a:r>
            <a:r>
              <a:rPr lang="en-CA" sz="800" dirty="0">
                <a:solidFill>
                  <a:srgbClr val="FFFFFF"/>
                </a:solidFill>
                <a:highlight>
                  <a:srgbClr val="808080"/>
                </a:highlight>
                <a:latin typeface="Courier New" panose="02070309020205020404" pitchFamily="49" charset="0"/>
                <a:ea typeface="Calibri" panose="020F0502020204030204" pitchFamily="34" charset="0"/>
              </a:rPr>
              <a:t>A</a:t>
            </a:r>
            <a:r>
              <a:rPr lang="en-CA" sz="800" dirty="0">
                <a:solidFill>
                  <a:srgbClr val="000000"/>
                </a:solidFill>
                <a:highlight>
                  <a:srgbClr val="FFFFFF"/>
                </a:highlight>
                <a:latin typeface="Courier New" panose="02070309020205020404" pitchFamily="49" charset="0"/>
                <a:ea typeface="Calibri" panose="020F0502020204030204" pitchFamily="34" charset="0"/>
              </a:rPr>
              <a:t>KE</a:t>
            </a:r>
            <a:r>
              <a:rPr lang="en-CA" sz="800" dirty="0">
                <a:solidFill>
                  <a:srgbClr val="FFFFFF"/>
                </a:solidFill>
                <a:highlight>
                  <a:srgbClr val="000000"/>
                </a:highlight>
                <a:latin typeface="Courier New" panose="02070309020205020404" pitchFamily="49" charset="0"/>
                <a:ea typeface="Calibri" panose="020F0502020204030204" pitchFamily="34" charset="0"/>
              </a:rPr>
              <a:t>LE</a:t>
            </a:r>
            <a:r>
              <a:rPr lang="en-CA" sz="800" dirty="0">
                <a:solidFill>
                  <a:srgbClr val="000000"/>
                </a:solidFill>
                <a:highlight>
                  <a:srgbClr val="FFFFFF"/>
                </a:highlight>
                <a:latin typeface="Courier New" panose="02070309020205020404" pitchFamily="49" charset="0"/>
                <a:ea typeface="Calibri" panose="020F0502020204030204" pitchFamily="34" charset="0"/>
              </a:rPr>
              <a:t>DFVEPYLTKLK</a:t>
            </a:r>
            <a:r>
              <a:rPr lang="en-CA" sz="800" b="1" i="1" dirty="0">
                <a:highlight>
                  <a:srgbClr val="FFFFFF"/>
                </a:highlight>
                <a:latin typeface="Courier New" panose="02070309020205020404" pitchFamily="49" charset="0"/>
                <a:ea typeface="Calibri" panose="020F0502020204030204" pitchFamily="34" charset="0"/>
              </a:rPr>
              <a:t>D</a:t>
            </a:r>
            <a:r>
              <a:rPr lang="en-CA" sz="800" dirty="0">
                <a:solidFill>
                  <a:srgbClr val="000000"/>
                </a:solidFill>
                <a:highlight>
                  <a:srgbClr val="FFFFFF"/>
                </a:highlight>
                <a:latin typeface="Courier New" panose="02070309020205020404" pitchFamily="49" charset="0"/>
                <a:ea typeface="Calibri" panose="020F0502020204030204" pitchFamily="34" charset="0"/>
              </a:rPr>
              <a:t>TKESNTPSNNNSA--HGSK------------</a:t>
            </a:r>
            <a:br>
              <a:rPr lang="en-CA" sz="800" dirty="0">
                <a:solidFill>
                  <a:srgbClr val="000000"/>
                </a:solidFill>
                <a:highlight>
                  <a:srgbClr val="FFFFFF"/>
                </a:highlight>
                <a:latin typeface="Courier New" panose="02070309020205020404" pitchFamily="49" charset="0"/>
                <a:ea typeface="Calibri" panose="020F0502020204030204" pitchFamily="34" charset="0"/>
              </a:rPr>
            </a:br>
            <a:r>
              <a:rPr lang="en-CA" sz="800" dirty="0">
                <a:solidFill>
                  <a:srgbClr val="000000"/>
                </a:solidFill>
                <a:highlight>
                  <a:srgbClr val="FFFFFF"/>
                </a:highlight>
                <a:latin typeface="Courier New" panose="02070309020205020404" pitchFamily="49" charset="0"/>
                <a:ea typeface="Calibri" panose="020F0502020204030204" pitchFamily="34" charset="0"/>
              </a:rPr>
              <a:t>yGcn5p      385 K</a:t>
            </a:r>
            <a:r>
              <a:rPr lang="en-CA" sz="800" dirty="0">
                <a:solidFill>
                  <a:srgbClr val="FFFFFF"/>
                </a:solidFill>
                <a:highlight>
                  <a:srgbClr val="000000"/>
                </a:highlight>
                <a:latin typeface="Courier New" panose="02070309020205020404" pitchFamily="49" charset="0"/>
                <a:ea typeface="Calibri" panose="020F0502020204030204" pitchFamily="34" charset="0"/>
              </a:rPr>
              <a:t>Y</a:t>
            </a:r>
            <a:r>
              <a:rPr lang="en-CA" sz="800" dirty="0">
                <a:solidFill>
                  <a:srgbClr val="FFFFFF"/>
                </a:solidFill>
                <a:highlight>
                  <a:srgbClr val="808080"/>
                </a:highlight>
                <a:latin typeface="Courier New" panose="02070309020205020404" pitchFamily="49" charset="0"/>
                <a:ea typeface="Calibri" panose="020F0502020204030204" pitchFamily="34" charset="0"/>
              </a:rPr>
              <a:t>Q</a:t>
            </a:r>
            <a:r>
              <a:rPr lang="en-CA" sz="800" dirty="0">
                <a:solidFill>
                  <a:srgbClr val="000000"/>
                </a:solidFill>
                <a:highlight>
                  <a:srgbClr val="FFFFFF"/>
                </a:highlight>
                <a:latin typeface="Courier New" panose="02070309020205020404" pitchFamily="49" charset="0"/>
                <a:ea typeface="Calibri" panose="020F0502020204030204" pitchFamily="34" charset="0"/>
              </a:rPr>
              <a:t>K</a:t>
            </a:r>
            <a:r>
              <a:rPr lang="en-CA" sz="800" dirty="0">
                <a:solidFill>
                  <a:srgbClr val="FFFFFF"/>
                </a:solidFill>
                <a:highlight>
                  <a:srgbClr val="808080"/>
                </a:highlight>
                <a:latin typeface="Courier New" panose="02070309020205020404" pitchFamily="49" charset="0"/>
                <a:ea typeface="Calibri" panose="020F0502020204030204" pitchFamily="34" charset="0"/>
              </a:rPr>
              <a:t>MED</a:t>
            </a:r>
            <a:r>
              <a:rPr lang="en-CA" sz="800" dirty="0">
                <a:solidFill>
                  <a:srgbClr val="FFFFFF"/>
                </a:solidFill>
                <a:highlight>
                  <a:srgbClr val="000000"/>
                </a:highlight>
                <a:latin typeface="Courier New" panose="02070309020205020404" pitchFamily="49" charset="0"/>
                <a:ea typeface="Calibri" panose="020F0502020204030204" pitchFamily="34" charset="0"/>
              </a:rPr>
              <a:t>F</a:t>
            </a:r>
            <a:r>
              <a:rPr lang="en-CA" sz="800" dirty="0">
                <a:solidFill>
                  <a:srgbClr val="FFFFFF"/>
                </a:solidFill>
                <a:highlight>
                  <a:srgbClr val="808080"/>
                </a:highlight>
                <a:latin typeface="Courier New" panose="02070309020205020404" pitchFamily="49" charset="0"/>
                <a:ea typeface="Calibri" panose="020F0502020204030204" pitchFamily="34" charset="0"/>
              </a:rPr>
              <a:t>I</a:t>
            </a:r>
            <a:r>
              <a:rPr lang="en-CA" sz="800" dirty="0">
                <a:solidFill>
                  <a:srgbClr val="000000"/>
                </a:solidFill>
                <a:highlight>
                  <a:srgbClr val="FFFFFF"/>
                </a:highlight>
                <a:latin typeface="Courier New" panose="02070309020205020404" pitchFamily="49" charset="0"/>
                <a:ea typeface="Calibri" panose="020F0502020204030204" pitchFamily="34" charset="0"/>
              </a:rPr>
              <a:t>Y</a:t>
            </a:r>
            <a:r>
              <a:rPr lang="en-CA" sz="800" dirty="0">
                <a:solidFill>
                  <a:srgbClr val="FFFFFF"/>
                </a:solidFill>
                <a:highlight>
                  <a:srgbClr val="000000"/>
                </a:highlight>
                <a:latin typeface="Courier New" panose="02070309020205020404" pitchFamily="49" charset="0"/>
                <a:ea typeface="Calibri" panose="020F0502020204030204" pitchFamily="34" charset="0"/>
              </a:rPr>
              <a:t>D</a:t>
            </a:r>
            <a:r>
              <a:rPr lang="en-CA" sz="800" dirty="0">
                <a:solidFill>
                  <a:srgbClr val="000000"/>
                </a:solidFill>
                <a:highlight>
                  <a:srgbClr val="FFFFFF"/>
                </a:highlight>
                <a:latin typeface="Courier New" panose="02070309020205020404" pitchFamily="49" charset="0"/>
                <a:ea typeface="Calibri" panose="020F0502020204030204" pitchFamily="34" charset="0"/>
              </a:rPr>
              <a:t>A</a:t>
            </a:r>
            <a:r>
              <a:rPr lang="en-CA" sz="800" dirty="0">
                <a:solidFill>
                  <a:srgbClr val="FFFFFF"/>
                </a:solidFill>
                <a:highlight>
                  <a:srgbClr val="808080"/>
                </a:highlight>
                <a:latin typeface="Courier New" panose="02070309020205020404" pitchFamily="49" charset="0"/>
                <a:ea typeface="Calibri" panose="020F0502020204030204" pitchFamily="34" charset="0"/>
              </a:rPr>
              <a:t>R</a:t>
            </a:r>
            <a:r>
              <a:rPr lang="en-CA" sz="800" dirty="0">
                <a:solidFill>
                  <a:srgbClr val="FFFFFF"/>
                </a:solidFill>
                <a:highlight>
                  <a:srgbClr val="000000"/>
                </a:highlight>
                <a:latin typeface="Courier New" panose="02070309020205020404" pitchFamily="49" charset="0"/>
                <a:ea typeface="Calibri" panose="020F0502020204030204" pitchFamily="34" charset="0"/>
              </a:rPr>
              <a:t>LVF</a:t>
            </a:r>
            <a:r>
              <a:rPr lang="en-CA" sz="800" dirty="0">
                <a:solidFill>
                  <a:srgbClr val="000000"/>
                </a:solidFill>
                <a:highlight>
                  <a:srgbClr val="FFFFFF"/>
                </a:highlight>
                <a:latin typeface="Courier New" panose="02070309020205020404" pitchFamily="49" charset="0"/>
                <a:ea typeface="Calibri" panose="020F0502020204030204" pitchFamily="34" charset="0"/>
              </a:rPr>
              <a:t>N</a:t>
            </a:r>
            <a:r>
              <a:rPr lang="en-CA" sz="800" dirty="0">
                <a:solidFill>
                  <a:srgbClr val="FFFFFF"/>
                </a:solidFill>
                <a:highlight>
                  <a:srgbClr val="000000"/>
                </a:highlight>
                <a:latin typeface="Courier New" panose="02070309020205020404" pitchFamily="49" charset="0"/>
                <a:ea typeface="Calibri" panose="020F0502020204030204" pitchFamily="34" charset="0"/>
              </a:rPr>
              <a:t>NC</a:t>
            </a:r>
            <a:r>
              <a:rPr lang="en-CA" sz="800" dirty="0">
                <a:solidFill>
                  <a:srgbClr val="FFFFFF"/>
                </a:solidFill>
                <a:highlight>
                  <a:srgbClr val="808080"/>
                </a:highlight>
                <a:latin typeface="Courier New" panose="02070309020205020404" pitchFamily="49" charset="0"/>
                <a:ea typeface="Calibri" panose="020F0502020204030204" pitchFamily="34" charset="0"/>
              </a:rPr>
              <a:t>R</a:t>
            </a:r>
            <a:r>
              <a:rPr lang="en-CA" sz="800" dirty="0">
                <a:solidFill>
                  <a:srgbClr val="000000"/>
                </a:solidFill>
                <a:highlight>
                  <a:srgbClr val="FFFFFF"/>
                </a:highlight>
                <a:latin typeface="Courier New" panose="02070309020205020404" pitchFamily="49" charset="0"/>
                <a:ea typeface="Calibri" panose="020F0502020204030204" pitchFamily="34" charset="0"/>
              </a:rPr>
              <a:t>M</a:t>
            </a:r>
            <a:r>
              <a:rPr lang="en-CA" sz="800" dirty="0">
                <a:solidFill>
                  <a:srgbClr val="FFFFFF"/>
                </a:solidFill>
                <a:highlight>
                  <a:srgbClr val="000000"/>
                </a:highlight>
                <a:latin typeface="Courier New" panose="02070309020205020404" pitchFamily="49" charset="0"/>
                <a:ea typeface="Calibri" panose="020F0502020204030204" pitchFamily="34" charset="0"/>
              </a:rPr>
              <a:t>YN</a:t>
            </a:r>
            <a:r>
              <a:rPr lang="en-CA" sz="800" dirty="0">
                <a:solidFill>
                  <a:srgbClr val="000000"/>
                </a:solidFill>
                <a:highlight>
                  <a:srgbClr val="FFFFFF"/>
                </a:highlight>
                <a:latin typeface="Courier New" panose="02070309020205020404" pitchFamily="49" charset="0"/>
                <a:ea typeface="Calibri" panose="020F0502020204030204" pitchFamily="34" charset="0"/>
              </a:rPr>
              <a:t>G</a:t>
            </a:r>
            <a:r>
              <a:rPr lang="en-CA" sz="800" dirty="0">
                <a:solidFill>
                  <a:srgbClr val="FFFFFF"/>
                </a:solidFill>
                <a:highlight>
                  <a:srgbClr val="000000"/>
                </a:highlight>
                <a:latin typeface="Courier New" panose="02070309020205020404" pitchFamily="49" charset="0"/>
                <a:ea typeface="Calibri" panose="020F0502020204030204" pitchFamily="34" charset="0"/>
              </a:rPr>
              <a:t>E</a:t>
            </a:r>
            <a:r>
              <a:rPr lang="en-CA" sz="800" dirty="0">
                <a:solidFill>
                  <a:srgbClr val="000000"/>
                </a:solidFill>
                <a:highlight>
                  <a:srgbClr val="FFFFFF"/>
                </a:highlight>
                <a:latin typeface="Courier New" panose="02070309020205020404" pitchFamily="49" charset="0"/>
                <a:ea typeface="Calibri" panose="020F0502020204030204" pitchFamily="34" charset="0"/>
              </a:rPr>
              <a:t>N</a:t>
            </a:r>
            <a:r>
              <a:rPr lang="en-CA" sz="800" dirty="0">
                <a:solidFill>
                  <a:srgbClr val="FFFFFF"/>
                </a:solidFill>
                <a:highlight>
                  <a:srgbClr val="808080"/>
                </a:highlight>
                <a:latin typeface="Courier New" panose="02070309020205020404" pitchFamily="49" charset="0"/>
                <a:ea typeface="Calibri" panose="020F0502020204030204" pitchFamily="34" charset="0"/>
              </a:rPr>
              <a:t>T</a:t>
            </a:r>
            <a:r>
              <a:rPr lang="en-CA" sz="800" dirty="0">
                <a:solidFill>
                  <a:srgbClr val="000000"/>
                </a:solidFill>
                <a:highlight>
                  <a:srgbClr val="FFFFFF"/>
                </a:highlight>
                <a:latin typeface="Courier New" panose="02070309020205020404" pitchFamily="49" charset="0"/>
                <a:ea typeface="Calibri" panose="020F0502020204030204" pitchFamily="34" charset="0"/>
              </a:rPr>
              <a:t>SY</a:t>
            </a:r>
            <a:r>
              <a:rPr lang="en-CA" sz="800" dirty="0">
                <a:solidFill>
                  <a:srgbClr val="FFFFFF"/>
                </a:solidFill>
                <a:highlight>
                  <a:srgbClr val="000000"/>
                </a:highlight>
                <a:latin typeface="Courier New" panose="02070309020205020404" pitchFamily="49" charset="0"/>
                <a:ea typeface="Calibri" panose="020F0502020204030204" pitchFamily="34" charset="0"/>
              </a:rPr>
              <a:t>Y</a:t>
            </a:r>
            <a:r>
              <a:rPr lang="en-CA" sz="800" dirty="0">
                <a:solidFill>
                  <a:srgbClr val="000000"/>
                </a:solidFill>
                <a:highlight>
                  <a:srgbClr val="FFFFFF"/>
                </a:highlight>
                <a:latin typeface="Courier New" panose="02070309020205020404" pitchFamily="49" charset="0"/>
                <a:ea typeface="Calibri" panose="020F0502020204030204" pitchFamily="34" charset="0"/>
              </a:rPr>
              <a:t>KY</a:t>
            </a:r>
            <a:r>
              <a:rPr lang="en-CA" sz="800" dirty="0">
                <a:solidFill>
                  <a:srgbClr val="FFFFFF"/>
                </a:solidFill>
                <a:highlight>
                  <a:srgbClr val="808080"/>
                </a:highlight>
                <a:latin typeface="Courier New" panose="02070309020205020404" pitchFamily="49" charset="0"/>
                <a:ea typeface="Calibri" panose="020F0502020204030204" pitchFamily="34" charset="0"/>
              </a:rPr>
              <a:t>A</a:t>
            </a:r>
            <a:r>
              <a:rPr lang="en-CA" sz="800" dirty="0">
                <a:solidFill>
                  <a:srgbClr val="000000"/>
                </a:solidFill>
                <a:highlight>
                  <a:srgbClr val="FFFFFF"/>
                </a:highlight>
                <a:latin typeface="Courier New" panose="02070309020205020404" pitchFamily="49" charset="0"/>
                <a:ea typeface="Calibri" panose="020F0502020204030204" pitchFamily="34" charset="0"/>
              </a:rPr>
              <a:t>N</a:t>
            </a:r>
            <a:r>
              <a:rPr lang="en-CA" sz="800" dirty="0">
                <a:solidFill>
                  <a:srgbClr val="FFFFFF"/>
                </a:solidFill>
                <a:highlight>
                  <a:srgbClr val="808080"/>
                </a:highlight>
                <a:latin typeface="Courier New" panose="02070309020205020404" pitchFamily="49" charset="0"/>
                <a:ea typeface="Calibri" panose="020F0502020204030204" pitchFamily="34" charset="0"/>
              </a:rPr>
              <a:t>R</a:t>
            </a:r>
            <a:r>
              <a:rPr lang="en-CA" sz="800" dirty="0">
                <a:solidFill>
                  <a:srgbClr val="FFFFFF"/>
                </a:solidFill>
                <a:highlight>
                  <a:srgbClr val="000000"/>
                </a:highlight>
                <a:latin typeface="Courier New" panose="02070309020205020404" pitchFamily="49" charset="0"/>
                <a:ea typeface="Calibri" panose="020F0502020204030204" pitchFamily="34" charset="0"/>
              </a:rPr>
              <a:t>LE</a:t>
            </a:r>
            <a:r>
              <a:rPr lang="en-CA" sz="800" dirty="0">
                <a:solidFill>
                  <a:srgbClr val="000000"/>
                </a:solidFill>
                <a:highlight>
                  <a:srgbClr val="FFFFFF"/>
                </a:highlight>
                <a:latin typeface="Courier New" panose="02070309020205020404" pitchFamily="49" charset="0"/>
                <a:ea typeface="Calibri" panose="020F0502020204030204" pitchFamily="34" charset="0"/>
              </a:rPr>
              <a:t>KF</a:t>
            </a:r>
            <a:r>
              <a:rPr lang="en-CA" sz="800" dirty="0">
                <a:solidFill>
                  <a:srgbClr val="FFFFFF"/>
                </a:solidFill>
                <a:highlight>
                  <a:srgbClr val="000000"/>
                </a:highlight>
                <a:latin typeface="Courier New" panose="02070309020205020404" pitchFamily="49" charset="0"/>
                <a:ea typeface="Calibri" panose="020F0502020204030204" pitchFamily="34" charset="0"/>
              </a:rPr>
              <a:t>F</a:t>
            </a:r>
            <a:r>
              <a:rPr lang="en-CA" sz="800" dirty="0">
                <a:solidFill>
                  <a:srgbClr val="000000"/>
                </a:solidFill>
                <a:highlight>
                  <a:srgbClr val="FFFFFF"/>
                </a:highlight>
                <a:latin typeface="Courier New" panose="02070309020205020404" pitchFamily="49" charset="0"/>
                <a:ea typeface="Calibri" panose="020F0502020204030204" pitchFamily="34" charset="0"/>
              </a:rPr>
              <a:t>NN</a:t>
            </a:r>
            <a:r>
              <a:rPr lang="en-CA" sz="800" dirty="0">
                <a:solidFill>
                  <a:srgbClr val="FFFFFF"/>
                </a:solidFill>
                <a:highlight>
                  <a:srgbClr val="808080"/>
                </a:highlight>
                <a:latin typeface="Courier New" panose="02070309020205020404" pitchFamily="49" charset="0"/>
                <a:ea typeface="Calibri" panose="020F0502020204030204" pitchFamily="34" charset="0"/>
              </a:rPr>
              <a:t>K</a:t>
            </a:r>
            <a:r>
              <a:rPr lang="en-CA" sz="800" dirty="0">
                <a:solidFill>
                  <a:srgbClr val="000000"/>
                </a:solidFill>
                <a:highlight>
                  <a:srgbClr val="FFFFFF"/>
                </a:highlight>
                <a:latin typeface="Courier New" panose="02070309020205020404" pitchFamily="49" charset="0"/>
                <a:ea typeface="Calibri" panose="020F0502020204030204" pitchFamily="34" charset="0"/>
              </a:rPr>
              <a:t>VK</a:t>
            </a:r>
            <a:r>
              <a:rPr lang="en-CA" sz="800" dirty="0">
                <a:solidFill>
                  <a:srgbClr val="FFFFFF"/>
                </a:solidFill>
                <a:highlight>
                  <a:srgbClr val="808080"/>
                </a:highlight>
                <a:latin typeface="Courier New" panose="02070309020205020404" pitchFamily="49" charset="0"/>
                <a:ea typeface="Calibri" panose="020F0502020204030204" pitchFamily="34" charset="0"/>
              </a:rPr>
              <a:t>E</a:t>
            </a:r>
            <a:r>
              <a:rPr lang="en-CA" sz="800" dirty="0">
                <a:solidFill>
                  <a:srgbClr val="000000"/>
                </a:solidFill>
                <a:highlight>
                  <a:srgbClr val="FFFFFF"/>
                </a:highlight>
                <a:latin typeface="Courier New" panose="02070309020205020404" pitchFamily="49" charset="0"/>
                <a:ea typeface="Calibri" panose="020F0502020204030204" pitchFamily="34" charset="0"/>
              </a:rPr>
              <a:t>IP</a:t>
            </a:r>
            <a:r>
              <a:rPr lang="en-CA" sz="800" b="1" i="1" dirty="0">
                <a:highlight>
                  <a:srgbClr val="FFFFFF"/>
                </a:highlight>
                <a:latin typeface="Courier New" panose="02070309020205020404" pitchFamily="49" charset="0"/>
                <a:ea typeface="Calibri" panose="020F0502020204030204" pitchFamily="34" charset="0"/>
              </a:rPr>
              <a:t>E</a:t>
            </a:r>
            <a:r>
              <a:rPr lang="en-CA" sz="800" dirty="0">
                <a:solidFill>
                  <a:srgbClr val="000000"/>
                </a:solidFill>
                <a:highlight>
                  <a:srgbClr val="FFFFFF"/>
                </a:highlight>
                <a:latin typeface="Courier New" panose="02070309020205020404" pitchFamily="49" charset="0"/>
                <a:ea typeface="Calibri" panose="020F0502020204030204" pitchFamily="34" charset="0"/>
              </a:rPr>
              <a:t>YSHLI</a:t>
            </a:r>
            <a:r>
              <a:rPr lang="en-CA" sz="800" dirty="0">
                <a:solidFill>
                  <a:srgbClr val="FFFFFF"/>
                </a:solidFill>
                <a:highlight>
                  <a:srgbClr val="808080"/>
                </a:highlight>
                <a:latin typeface="Courier New" panose="02070309020205020404" pitchFamily="49" charset="0"/>
                <a:ea typeface="Calibri" panose="020F0502020204030204" pitchFamily="34" charset="0"/>
              </a:rPr>
              <a:t>D</a:t>
            </a:r>
            <a:r>
              <a:rPr lang="en-CA" sz="800" dirty="0">
                <a:solidFill>
                  <a:srgbClr val="000000"/>
                </a:solidFill>
                <a:highlight>
                  <a:srgbClr val="FFFFFF"/>
                </a:highlight>
                <a:latin typeface="Courier New" panose="02070309020205020404" pitchFamily="49" charset="0"/>
                <a:ea typeface="Calibri" panose="020F0502020204030204" pitchFamily="34" charset="0"/>
              </a:rPr>
              <a:t>-------------------------</a:t>
            </a:r>
            <a:br>
              <a:rPr lang="en-CA" sz="800" dirty="0">
                <a:solidFill>
                  <a:srgbClr val="000000"/>
                </a:solidFill>
                <a:highlight>
                  <a:srgbClr val="FFFFFF"/>
                </a:highlight>
                <a:latin typeface="Courier New" panose="02070309020205020404" pitchFamily="49" charset="0"/>
                <a:ea typeface="Calibri" panose="020F0502020204030204" pitchFamily="34" charset="0"/>
              </a:rPr>
            </a:br>
            <a:br>
              <a:rPr lang="en-CA" sz="800" dirty="0">
                <a:solidFill>
                  <a:srgbClr val="000000"/>
                </a:solidFill>
                <a:highlight>
                  <a:srgbClr val="FFFFFF"/>
                </a:highlight>
                <a:latin typeface="Courier New" panose="02070309020205020404" pitchFamily="49" charset="0"/>
                <a:ea typeface="Calibri" panose="020F0502020204030204" pitchFamily="34" charset="0"/>
              </a:rPr>
            </a:br>
            <a:br>
              <a:rPr lang="en-CA" sz="800" dirty="0">
                <a:solidFill>
                  <a:srgbClr val="000000"/>
                </a:solidFill>
                <a:highlight>
                  <a:srgbClr val="FFFFFF"/>
                </a:highlight>
                <a:latin typeface="Courier New" panose="02070309020205020404" pitchFamily="49" charset="0"/>
                <a:ea typeface="Calibri" panose="020F0502020204030204" pitchFamily="34" charset="0"/>
              </a:rPr>
            </a:br>
            <a:r>
              <a:rPr lang="en-CA" sz="800" dirty="0">
                <a:solidFill>
                  <a:srgbClr val="000000"/>
                </a:solidFill>
                <a:highlight>
                  <a:srgbClr val="FFFFFF"/>
                </a:highlight>
                <a:latin typeface="Courier New" panose="02070309020205020404" pitchFamily="49" charset="0"/>
                <a:ea typeface="Calibri" panose="020F0502020204030204" pitchFamily="34" charset="0"/>
              </a:rPr>
              <a:t>tIbd1       123 -------</a:t>
            </a:r>
            <a:r>
              <a:rPr lang="en-CA" sz="800" b="1" i="1" dirty="0">
                <a:solidFill>
                  <a:schemeClr val="bg1"/>
                </a:solidFill>
                <a:highlight>
                  <a:srgbClr val="000000"/>
                </a:highlight>
                <a:latin typeface="Courier New" panose="02070309020205020404" pitchFamily="49" charset="0"/>
                <a:ea typeface="Calibri" panose="020F0502020204030204" pitchFamily="34" charset="0"/>
              </a:rPr>
              <a:t>P</a:t>
            </a:r>
            <a:r>
              <a:rPr lang="en-CA" sz="800" dirty="0">
                <a:solidFill>
                  <a:srgbClr val="000000"/>
                </a:solidFill>
                <a:highlight>
                  <a:srgbClr val="FFFFFF"/>
                </a:highlight>
                <a:latin typeface="Courier New" panose="02070309020205020404" pitchFamily="49" charset="0"/>
                <a:ea typeface="Calibri" panose="020F0502020204030204" pitchFamily="34" charset="0"/>
              </a:rPr>
              <a:t>S</a:t>
            </a:r>
            <a:r>
              <a:rPr lang="en-CA" sz="800" dirty="0">
                <a:solidFill>
                  <a:srgbClr val="FFFFFF"/>
                </a:solidFill>
                <a:highlight>
                  <a:srgbClr val="000000"/>
                </a:highlight>
                <a:latin typeface="Courier New" panose="02070309020205020404" pitchFamily="49" charset="0"/>
                <a:ea typeface="Calibri" panose="020F0502020204030204" pitchFamily="34" charset="0"/>
              </a:rPr>
              <a:t>I</a:t>
            </a:r>
            <a:r>
              <a:rPr lang="en-CA" sz="800" dirty="0">
                <a:solidFill>
                  <a:srgbClr val="000000"/>
                </a:solidFill>
                <a:highlight>
                  <a:srgbClr val="FFFFFF"/>
                </a:highlight>
                <a:latin typeface="Courier New" panose="02070309020205020404" pitchFamily="49" charset="0"/>
                <a:ea typeface="Calibri" panose="020F0502020204030204" pitchFamily="34" charset="0"/>
              </a:rPr>
              <a:t>QFMNAVVKKEKLSQMKINQD</a:t>
            </a:r>
            <a:r>
              <a:rPr lang="en-CA" sz="800" dirty="0">
                <a:solidFill>
                  <a:srgbClr val="FFFFFF"/>
                </a:solidFill>
                <a:highlight>
                  <a:srgbClr val="000000"/>
                </a:highlight>
                <a:latin typeface="Courier New" panose="02070309020205020404" pitchFamily="49" charset="0"/>
                <a:ea typeface="Calibri" panose="020F0502020204030204" pitchFamily="34" charset="0"/>
              </a:rPr>
              <a:t>E</a:t>
            </a:r>
            <a:r>
              <a:rPr lang="en-CA" sz="800" dirty="0">
                <a:solidFill>
                  <a:srgbClr val="000000"/>
                </a:solidFill>
                <a:highlight>
                  <a:srgbClr val="FFFFFF"/>
                </a:highlight>
                <a:latin typeface="Courier New" panose="02070309020205020404" pitchFamily="49" charset="0"/>
                <a:ea typeface="Calibri" panose="020F0502020204030204" pitchFamily="34" charset="0"/>
              </a:rPr>
              <a:t>NSSSQ-------NGDQPTPANNTTNGNKNNDANNGTSQNQNQIYQEEEA…270</a:t>
            </a:r>
            <a:br>
              <a:rPr lang="en-CA" sz="800" dirty="0">
                <a:solidFill>
                  <a:srgbClr val="000000"/>
                </a:solidFill>
                <a:highlight>
                  <a:srgbClr val="FFFFFF"/>
                </a:highlight>
                <a:latin typeface="Courier New" panose="02070309020205020404" pitchFamily="49" charset="0"/>
                <a:ea typeface="Calibri" panose="020F0502020204030204" pitchFamily="34" charset="0"/>
              </a:rPr>
            </a:br>
            <a:r>
              <a:rPr lang="en-CA" sz="800" dirty="0">
                <a:solidFill>
                  <a:srgbClr val="000000"/>
                </a:solidFill>
                <a:highlight>
                  <a:srgbClr val="FFFFFF"/>
                </a:highlight>
                <a:latin typeface="Courier New" panose="02070309020205020404" pitchFamily="49" charset="0"/>
                <a:ea typeface="Calibri" panose="020F0502020204030204" pitchFamily="34" charset="0"/>
              </a:rPr>
              <a:t>yBDF1       452 DETIITN</a:t>
            </a:r>
            <a:r>
              <a:rPr lang="en-CA" sz="800" dirty="0">
                <a:solidFill>
                  <a:srgbClr val="FFFFFF"/>
                </a:solidFill>
                <a:highlight>
                  <a:srgbClr val="000000"/>
                </a:highlight>
                <a:latin typeface="Courier New" panose="02070309020205020404" pitchFamily="49" charset="0"/>
                <a:ea typeface="Calibri" panose="020F0502020204030204" pitchFamily="34" charset="0"/>
              </a:rPr>
              <a:t>P</a:t>
            </a:r>
            <a:r>
              <a:rPr lang="en-CA" sz="800" dirty="0">
                <a:solidFill>
                  <a:srgbClr val="000000"/>
                </a:solidFill>
                <a:highlight>
                  <a:srgbClr val="FFFFFF"/>
                </a:highlight>
                <a:latin typeface="Courier New" panose="02070309020205020404" pitchFamily="49" charset="0"/>
                <a:ea typeface="Calibri" panose="020F0502020204030204" pitchFamily="34" charset="0"/>
              </a:rPr>
              <a:t>A</a:t>
            </a:r>
            <a:r>
              <a:rPr lang="en-CA" sz="800" dirty="0">
                <a:solidFill>
                  <a:srgbClr val="FFFFFF"/>
                </a:solidFill>
                <a:highlight>
                  <a:srgbClr val="000000"/>
                </a:highlight>
                <a:latin typeface="Courier New" panose="02070309020205020404" pitchFamily="49" charset="0"/>
                <a:ea typeface="Calibri" panose="020F0502020204030204" pitchFamily="34" charset="0"/>
              </a:rPr>
              <a:t>I</a:t>
            </a:r>
            <a:r>
              <a:rPr lang="en-CA" sz="800" dirty="0">
                <a:solidFill>
                  <a:srgbClr val="000000"/>
                </a:solidFill>
                <a:highlight>
                  <a:srgbClr val="FFFFFF"/>
                </a:highlight>
                <a:latin typeface="Courier New" panose="02070309020205020404" pitchFamily="49" charset="0"/>
                <a:ea typeface="Calibri" panose="020F0502020204030204" pitchFamily="34" charset="0"/>
              </a:rPr>
              <a:t>QYLEEQLARMKVELQQLKKQ</a:t>
            </a:r>
            <a:r>
              <a:rPr lang="en-CA" sz="800" dirty="0">
                <a:solidFill>
                  <a:srgbClr val="FFFFFF"/>
                </a:solidFill>
                <a:highlight>
                  <a:srgbClr val="000000"/>
                </a:highlight>
                <a:latin typeface="Courier New" panose="02070309020205020404" pitchFamily="49" charset="0"/>
                <a:ea typeface="Calibri" panose="020F0502020204030204" pitchFamily="34" charset="0"/>
              </a:rPr>
              <a:t>E</a:t>
            </a:r>
            <a:r>
              <a:rPr lang="en-CA" sz="800" dirty="0">
                <a:solidFill>
                  <a:srgbClr val="000000"/>
                </a:solidFill>
                <a:highlight>
                  <a:srgbClr val="FFFFFF"/>
                </a:highlight>
                <a:latin typeface="Courier New" panose="02070309020205020404" pitchFamily="49" charset="0"/>
                <a:ea typeface="Calibri" panose="020F0502020204030204" pitchFamily="34" charset="0"/>
              </a:rPr>
              <a:t>LEKIRKERRLARGSKKRGKRSKGRSGSKN-ASSKGRRDKK------NKL…686</a:t>
            </a:r>
            <a:br>
              <a:rPr lang="en-CA" sz="800" dirty="0">
                <a:solidFill>
                  <a:srgbClr val="000000"/>
                </a:solidFill>
                <a:highlight>
                  <a:srgbClr val="FFFFFF"/>
                </a:highlight>
                <a:latin typeface="Courier New" panose="02070309020205020404" pitchFamily="49" charset="0"/>
                <a:ea typeface="Calibri" panose="020F0502020204030204" pitchFamily="34" charset="0"/>
              </a:rPr>
            </a:br>
            <a:r>
              <a:rPr lang="en-CA" sz="800" dirty="0">
                <a:solidFill>
                  <a:srgbClr val="000000"/>
                </a:solidFill>
                <a:highlight>
                  <a:srgbClr val="FFFFFF"/>
                </a:highlight>
                <a:latin typeface="Courier New" panose="02070309020205020404" pitchFamily="49" charset="0"/>
                <a:ea typeface="Calibri" panose="020F0502020204030204" pitchFamily="34" charset="0"/>
              </a:rPr>
              <a:t>yBDF2       460 NENDITN</a:t>
            </a:r>
            <a:r>
              <a:rPr lang="en-CA" sz="800" dirty="0">
                <a:solidFill>
                  <a:srgbClr val="FFFFFF"/>
                </a:solidFill>
                <a:highlight>
                  <a:srgbClr val="000000"/>
                </a:highlight>
                <a:latin typeface="Courier New" panose="02070309020205020404" pitchFamily="49" charset="0"/>
                <a:ea typeface="Calibri" panose="020F0502020204030204" pitchFamily="34" charset="0"/>
              </a:rPr>
              <a:t>P</a:t>
            </a:r>
            <a:r>
              <a:rPr lang="en-CA" sz="800" dirty="0">
                <a:solidFill>
                  <a:srgbClr val="000000"/>
                </a:solidFill>
                <a:highlight>
                  <a:srgbClr val="FFFFFF"/>
                </a:highlight>
                <a:latin typeface="Courier New" panose="02070309020205020404" pitchFamily="49" charset="0"/>
                <a:ea typeface="Calibri" panose="020F0502020204030204" pitchFamily="34" charset="0"/>
              </a:rPr>
              <a:t>A</a:t>
            </a:r>
            <a:r>
              <a:rPr lang="en-CA" sz="800" dirty="0">
                <a:solidFill>
                  <a:srgbClr val="FFFFFF"/>
                </a:solidFill>
                <a:highlight>
                  <a:srgbClr val="000000"/>
                </a:highlight>
                <a:latin typeface="Courier New" panose="02070309020205020404" pitchFamily="49" charset="0"/>
                <a:ea typeface="Calibri" panose="020F0502020204030204" pitchFamily="34" charset="0"/>
              </a:rPr>
              <a:t>I</a:t>
            </a:r>
            <a:r>
              <a:rPr lang="en-CA" sz="800" dirty="0">
                <a:solidFill>
                  <a:srgbClr val="000000"/>
                </a:solidFill>
                <a:highlight>
                  <a:srgbClr val="FFFFFF"/>
                </a:highlight>
                <a:latin typeface="Courier New" panose="02070309020205020404" pitchFamily="49" charset="0"/>
                <a:ea typeface="Calibri" panose="020F0502020204030204" pitchFamily="34" charset="0"/>
              </a:rPr>
              <a:t>QYLEQKLKKMEVELQQLKRQ</a:t>
            </a:r>
            <a:r>
              <a:rPr lang="en-CA" sz="800" dirty="0">
                <a:solidFill>
                  <a:srgbClr val="FFFFFF"/>
                </a:solidFill>
                <a:highlight>
                  <a:srgbClr val="000000"/>
                </a:highlight>
                <a:latin typeface="Courier New" panose="02070309020205020404" pitchFamily="49" charset="0"/>
                <a:ea typeface="Calibri" panose="020F0502020204030204" pitchFamily="34" charset="0"/>
              </a:rPr>
              <a:t>E</a:t>
            </a:r>
            <a:r>
              <a:rPr lang="en-CA" sz="800" dirty="0">
                <a:solidFill>
                  <a:srgbClr val="000000"/>
                </a:solidFill>
                <a:highlight>
                  <a:srgbClr val="FFFFFF"/>
                </a:highlight>
                <a:latin typeface="Courier New" panose="02070309020205020404" pitchFamily="49" charset="0"/>
                <a:ea typeface="Calibri" panose="020F0502020204030204" pitchFamily="34" charset="0"/>
              </a:rPr>
              <a:t>LSKLSKERKRKHLGKTL----LRR-----------------------KA…638</a:t>
            </a:r>
            <a:br>
              <a:rPr lang="en-CA" sz="800" dirty="0">
                <a:solidFill>
                  <a:srgbClr val="000000"/>
                </a:solidFill>
                <a:highlight>
                  <a:srgbClr val="FFFFFF"/>
                </a:highlight>
                <a:latin typeface="Courier New" panose="02070309020205020404" pitchFamily="49" charset="0"/>
                <a:ea typeface="Calibri" panose="020F0502020204030204" pitchFamily="34" charset="0"/>
              </a:rPr>
            </a:br>
            <a:r>
              <a:rPr lang="en-CA" sz="800" dirty="0">
                <a:solidFill>
                  <a:srgbClr val="000000"/>
                </a:solidFill>
                <a:highlight>
                  <a:srgbClr val="FFFFFF"/>
                </a:highlight>
                <a:latin typeface="Courier New" panose="02070309020205020404" pitchFamily="49" charset="0"/>
                <a:ea typeface="Calibri" panose="020F0502020204030204" pitchFamily="34" charset="0"/>
              </a:rPr>
              <a:t>ySWI2/SNF2 1674 -RPLVLP</a:t>
            </a:r>
            <a:r>
              <a:rPr lang="en-CA" sz="800" dirty="0">
                <a:solidFill>
                  <a:srgbClr val="FFFFFF"/>
                </a:solidFill>
                <a:highlight>
                  <a:srgbClr val="000000"/>
                </a:highlight>
                <a:latin typeface="Courier New" panose="02070309020205020404" pitchFamily="49" charset="0"/>
                <a:ea typeface="Calibri" panose="020F0502020204030204" pitchFamily="34" charset="0"/>
              </a:rPr>
              <a:t>P</a:t>
            </a:r>
            <a:r>
              <a:rPr lang="en-CA" sz="800" dirty="0">
                <a:solidFill>
                  <a:srgbClr val="000000"/>
                </a:solidFill>
                <a:highlight>
                  <a:srgbClr val="FFFFFF"/>
                </a:highlight>
                <a:latin typeface="Courier New" panose="02070309020205020404" pitchFamily="49" charset="0"/>
                <a:ea typeface="Calibri" panose="020F0502020204030204" pitchFamily="34" charset="0"/>
              </a:rPr>
              <a:t>V</a:t>
            </a:r>
            <a:r>
              <a:rPr lang="en-CA" sz="800" dirty="0">
                <a:solidFill>
                  <a:srgbClr val="FFFFFF"/>
                </a:solidFill>
                <a:highlight>
                  <a:srgbClr val="808080"/>
                </a:highlight>
                <a:latin typeface="Courier New" panose="02070309020205020404" pitchFamily="49" charset="0"/>
                <a:ea typeface="Calibri" panose="020F0502020204030204" pitchFamily="34" charset="0"/>
              </a:rPr>
              <a:t>V</a:t>
            </a:r>
            <a:r>
              <a:rPr lang="en-CA" sz="800" dirty="0">
                <a:solidFill>
                  <a:srgbClr val="000000"/>
                </a:solidFill>
                <a:highlight>
                  <a:srgbClr val="FFFFFF"/>
                </a:highlight>
                <a:latin typeface="Courier New" panose="02070309020205020404" pitchFamily="49" charset="0"/>
                <a:ea typeface="Calibri" panose="020F0502020204030204" pitchFamily="34" charset="0"/>
              </a:rPr>
              <a:t>TSSV---A-------ESFTD</a:t>
            </a:r>
            <a:r>
              <a:rPr lang="en-CA" sz="800" dirty="0">
                <a:solidFill>
                  <a:srgbClr val="FFFFFF"/>
                </a:solidFill>
                <a:highlight>
                  <a:srgbClr val="000000"/>
                </a:highlight>
                <a:latin typeface="Courier New" panose="02070309020205020404" pitchFamily="49" charset="0"/>
                <a:ea typeface="Calibri" panose="020F0502020204030204" pitchFamily="34" charset="0"/>
              </a:rPr>
              <a:t>E</a:t>
            </a:r>
            <a:r>
              <a:rPr lang="en-CA" sz="800" dirty="0">
                <a:solidFill>
                  <a:srgbClr val="000000"/>
                </a:solidFill>
                <a:highlight>
                  <a:srgbClr val="FFFFFF"/>
                </a:highlight>
                <a:latin typeface="Courier New" panose="02070309020205020404" pitchFamily="49" charset="0"/>
                <a:ea typeface="Calibri" panose="020F0502020204030204" pitchFamily="34" charset="0"/>
              </a:rPr>
              <a:t>ADSSMTEASV---------------------------------------…1703</a:t>
            </a:r>
            <a:br>
              <a:rPr lang="en-CA" sz="800" dirty="0">
                <a:solidFill>
                  <a:srgbClr val="000000"/>
                </a:solidFill>
                <a:highlight>
                  <a:srgbClr val="FFFFFF"/>
                </a:highlight>
                <a:latin typeface="Courier New" panose="02070309020205020404" pitchFamily="49" charset="0"/>
                <a:ea typeface="Calibri" panose="020F0502020204030204" pitchFamily="34" charset="0"/>
              </a:rPr>
            </a:br>
            <a:r>
              <a:rPr lang="en-CA" sz="800" dirty="0">
                <a:solidFill>
                  <a:srgbClr val="000000"/>
                </a:solidFill>
                <a:highlight>
                  <a:srgbClr val="FFFFFF"/>
                </a:highlight>
                <a:latin typeface="Courier New" panose="02070309020205020404" pitchFamily="49" charset="0"/>
                <a:ea typeface="Calibri" panose="020F0502020204030204" pitchFamily="34" charset="0"/>
              </a:rPr>
              <a:t>tGcn5       407 -KPLPVRKS</a:t>
            </a:r>
            <a:r>
              <a:rPr lang="en-CA" sz="800" dirty="0">
                <a:solidFill>
                  <a:srgbClr val="FFFFFF"/>
                </a:solidFill>
                <a:highlight>
                  <a:srgbClr val="000000"/>
                </a:highlight>
                <a:latin typeface="Courier New" panose="02070309020205020404" pitchFamily="49" charset="0"/>
                <a:ea typeface="Calibri" panose="020F0502020204030204" pitchFamily="34" charset="0"/>
              </a:rPr>
              <a:t>I</a:t>
            </a:r>
            <a:r>
              <a:rPr lang="en-CA" sz="800" dirty="0">
                <a:solidFill>
                  <a:srgbClr val="000000"/>
                </a:solidFill>
                <a:highlight>
                  <a:srgbClr val="FFFFFF"/>
                </a:highlight>
                <a:latin typeface="Courier New" panose="02070309020205020404" pitchFamily="49" charset="0"/>
                <a:ea typeface="Calibri" panose="020F0502020204030204" pitchFamily="34" charset="0"/>
              </a:rPr>
              <a:t>K--------------KK-----------------------------------------------------…418</a:t>
            </a:r>
            <a:br>
              <a:rPr lang="en-CA" sz="800" dirty="0">
                <a:solidFill>
                  <a:srgbClr val="000000"/>
                </a:solidFill>
                <a:highlight>
                  <a:srgbClr val="FFFFFF"/>
                </a:highlight>
                <a:latin typeface="Courier New" panose="02070309020205020404" pitchFamily="49" charset="0"/>
                <a:ea typeface="Calibri" panose="020F0502020204030204" pitchFamily="34" charset="0"/>
              </a:rPr>
            </a:br>
            <a:r>
              <a:rPr lang="en-CA" sz="800" dirty="0">
                <a:solidFill>
                  <a:srgbClr val="000000"/>
                </a:solidFill>
                <a:highlight>
                  <a:srgbClr val="FFFFFF"/>
                </a:highlight>
                <a:latin typeface="Courier New" panose="02070309020205020404" pitchFamily="49" charset="0"/>
                <a:ea typeface="Calibri" panose="020F0502020204030204" pitchFamily="34" charset="0"/>
              </a:rPr>
              <a:t>yGcn5p          --------------------------------------------------------------------------------…439</a:t>
            </a:r>
            <a:endParaRPr lang="en-CA" dirty="0"/>
          </a:p>
        </p:txBody>
      </p:sp>
      <p:cxnSp>
        <p:nvCxnSpPr>
          <p:cNvPr id="4" name="Straight Connector 3">
            <a:extLst>
              <a:ext uri="{FF2B5EF4-FFF2-40B4-BE49-F238E27FC236}">
                <a16:creationId xmlns:a16="http://schemas.microsoft.com/office/drawing/2014/main" id="{AB6E2B81-8D56-4168-8FEA-F87B584660C7}"/>
              </a:ext>
            </a:extLst>
          </p:cNvPr>
          <p:cNvCxnSpPr>
            <a:cxnSpLocks/>
          </p:cNvCxnSpPr>
          <p:nvPr/>
        </p:nvCxnSpPr>
        <p:spPr>
          <a:xfrm>
            <a:off x="1359673" y="2980870"/>
            <a:ext cx="295806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CEA6DED7-5C15-4791-BEC9-97C668513994}"/>
              </a:ext>
            </a:extLst>
          </p:cNvPr>
          <p:cNvCxnSpPr>
            <a:cxnSpLocks/>
          </p:cNvCxnSpPr>
          <p:nvPr/>
        </p:nvCxnSpPr>
        <p:spPr>
          <a:xfrm>
            <a:off x="2083242" y="1866460"/>
            <a:ext cx="408697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FFA0FD0-F9C7-40DA-94D2-8E133C0C72EF}"/>
              </a:ext>
            </a:extLst>
          </p:cNvPr>
          <p:cNvSpPr txBox="1"/>
          <p:nvPr/>
        </p:nvSpPr>
        <p:spPr>
          <a:xfrm>
            <a:off x="4118786" y="1644605"/>
            <a:ext cx="779548" cy="261610"/>
          </a:xfrm>
          <a:prstGeom prst="rect">
            <a:avLst/>
          </a:prstGeom>
          <a:noFill/>
        </p:spPr>
        <p:txBody>
          <a:bodyPr wrap="square" rtlCol="0">
            <a:spAutoFit/>
          </a:bodyPr>
          <a:lstStyle/>
          <a:p>
            <a:pPr algn="ctr"/>
            <a:r>
              <a:rPr lang="en-CA" sz="1050" b="1" dirty="0">
                <a:latin typeface="Arial" panose="020B0604020202020204" pitchFamily="34" charset="0"/>
                <a:cs typeface="Arial" panose="020B0604020202020204" pitchFamily="34" charset="0"/>
              </a:rPr>
              <a:t>BRD</a:t>
            </a:r>
          </a:p>
        </p:txBody>
      </p:sp>
      <p:sp>
        <p:nvSpPr>
          <p:cNvPr id="10" name="TextBox 9">
            <a:extLst>
              <a:ext uri="{FF2B5EF4-FFF2-40B4-BE49-F238E27FC236}">
                <a16:creationId xmlns:a16="http://schemas.microsoft.com/office/drawing/2014/main" id="{13A58072-26EA-426C-8EE4-7D4D27163305}"/>
              </a:ext>
            </a:extLst>
          </p:cNvPr>
          <p:cNvSpPr txBox="1"/>
          <p:nvPr/>
        </p:nvSpPr>
        <p:spPr>
          <a:xfrm>
            <a:off x="1969995" y="2705408"/>
            <a:ext cx="779548" cy="261610"/>
          </a:xfrm>
          <a:prstGeom prst="rect">
            <a:avLst/>
          </a:prstGeom>
          <a:noFill/>
        </p:spPr>
        <p:txBody>
          <a:bodyPr wrap="square" rtlCol="0">
            <a:spAutoFit/>
          </a:bodyPr>
          <a:lstStyle/>
          <a:p>
            <a:pPr algn="ctr"/>
            <a:r>
              <a:rPr lang="en-CA" sz="1050" b="1" dirty="0">
                <a:latin typeface="Arial" panose="020B0604020202020204" pitchFamily="34" charset="0"/>
                <a:cs typeface="Arial" panose="020B0604020202020204" pitchFamily="34" charset="0"/>
              </a:rPr>
              <a:t>BRD</a:t>
            </a:r>
          </a:p>
        </p:txBody>
      </p:sp>
      <p:sp>
        <p:nvSpPr>
          <p:cNvPr id="11" name="Rectangle 10">
            <a:extLst>
              <a:ext uri="{FF2B5EF4-FFF2-40B4-BE49-F238E27FC236}">
                <a16:creationId xmlns:a16="http://schemas.microsoft.com/office/drawing/2014/main" id="{4AC370F8-FBC4-4982-BE16-C33F8568FFD1}"/>
              </a:ext>
            </a:extLst>
          </p:cNvPr>
          <p:cNvSpPr/>
          <p:nvPr/>
        </p:nvSpPr>
        <p:spPr>
          <a:xfrm>
            <a:off x="415864" y="6838509"/>
            <a:ext cx="6126703" cy="1569660"/>
          </a:xfrm>
          <a:prstGeom prst="rect">
            <a:avLst/>
          </a:prstGeom>
        </p:spPr>
        <p:txBody>
          <a:bodyPr wrap="square">
            <a:spAutoFit/>
          </a:bodyPr>
          <a:lstStyle/>
          <a:p>
            <a:r>
              <a:rPr lang="en-CA" sz="800" b="1" dirty="0">
                <a:latin typeface="Arial" panose="020B0604020202020204" pitchFamily="34" charset="0"/>
                <a:ea typeface="Calibri" panose="020F0502020204030204" pitchFamily="34" charset="0"/>
                <a:cs typeface="Arial" panose="020B0604020202020204" pitchFamily="34" charset="0"/>
              </a:rPr>
              <a:t>Ibd1: A. </a:t>
            </a:r>
            <a:r>
              <a:rPr lang="en-CA" sz="800" b="1" i="1" dirty="0">
                <a:latin typeface="Arial" panose="020B0604020202020204" pitchFamily="34" charset="0"/>
                <a:ea typeface="Calibri" panose="020F0502020204030204" pitchFamily="34" charset="0"/>
                <a:cs typeface="Arial" panose="020B0604020202020204" pitchFamily="34" charset="0"/>
              </a:rPr>
              <a:t>Tetrahymena</a:t>
            </a:r>
            <a:r>
              <a:rPr lang="en-CA" sz="800" b="1" dirty="0">
                <a:latin typeface="Arial" panose="020B0604020202020204" pitchFamily="34" charset="0"/>
                <a:ea typeface="Calibri" panose="020F0502020204030204" pitchFamily="34" charset="0"/>
                <a:cs typeface="Arial" panose="020B0604020202020204" pitchFamily="34" charset="0"/>
              </a:rPr>
              <a:t> TTHERM_00729230 (Ibd1) BRD shows homology to </a:t>
            </a:r>
            <a:r>
              <a:rPr lang="en-CA" sz="800" b="1" i="1" dirty="0">
                <a:latin typeface="Arial" panose="020B0604020202020204" pitchFamily="34" charset="0"/>
                <a:ea typeface="Calibri" panose="020F0502020204030204" pitchFamily="34" charset="0"/>
                <a:cs typeface="Arial" panose="020B0604020202020204" pitchFamily="34" charset="0"/>
              </a:rPr>
              <a:t>Tetrahymena</a:t>
            </a:r>
            <a:r>
              <a:rPr lang="en-CA" sz="800" b="1" dirty="0">
                <a:latin typeface="Arial" panose="020B0604020202020204" pitchFamily="34" charset="0"/>
                <a:ea typeface="Calibri" panose="020F0502020204030204" pitchFamily="34" charset="0"/>
                <a:cs typeface="Arial" panose="020B0604020202020204" pitchFamily="34" charset="0"/>
              </a:rPr>
              <a:t> (tIbd1 and tGcn5) and </a:t>
            </a:r>
            <a:r>
              <a:rPr lang="en-CA" sz="800" b="1" i="1" dirty="0">
                <a:latin typeface="Arial" panose="020B0604020202020204" pitchFamily="34" charset="0"/>
                <a:ea typeface="Calibri" panose="020F0502020204030204" pitchFamily="34" charset="0"/>
                <a:cs typeface="Arial" panose="020B0604020202020204" pitchFamily="34" charset="0"/>
              </a:rPr>
              <a:t>Saccharomyces</a:t>
            </a:r>
            <a:r>
              <a:rPr lang="en-CA" sz="800" b="1" dirty="0">
                <a:latin typeface="Arial" panose="020B0604020202020204" pitchFamily="34" charset="0"/>
                <a:ea typeface="Calibri" panose="020F0502020204030204" pitchFamily="34" charset="0"/>
                <a:cs typeface="Arial" panose="020B0604020202020204" pitchFamily="34" charset="0"/>
              </a:rPr>
              <a:t> (yBDF1, yBDF2 and ySWI2/SNF2) BRDs. </a:t>
            </a:r>
            <a:r>
              <a:rPr lang="en-CA" sz="800" dirty="0" err="1">
                <a:latin typeface="Arial" panose="020B0604020202020204" pitchFamily="34" charset="0"/>
                <a:ea typeface="Calibri" panose="020F0502020204030204" pitchFamily="34" charset="0"/>
                <a:cs typeface="Arial" panose="020B0604020202020204" pitchFamily="34" charset="0"/>
              </a:rPr>
              <a:t>Clustal</a:t>
            </a:r>
            <a:r>
              <a:rPr lang="en-CA" sz="800" dirty="0">
                <a:latin typeface="Arial" panose="020B0604020202020204" pitchFamily="34" charset="0"/>
                <a:ea typeface="Calibri" panose="020F0502020204030204" pitchFamily="34" charset="0"/>
                <a:cs typeface="Arial" panose="020B0604020202020204" pitchFamily="34" charset="0"/>
              </a:rPr>
              <a:t> Omega Multiple Sequence Alignment from EMBL-EBI, </a:t>
            </a:r>
            <a:r>
              <a:rPr lang="en-CA" sz="800" dirty="0" err="1">
                <a:latin typeface="Arial" panose="020B0604020202020204" pitchFamily="34" charset="0"/>
                <a:ea typeface="Calibri" panose="020F0502020204030204" pitchFamily="34" charset="0"/>
                <a:cs typeface="Arial" panose="020B0604020202020204" pitchFamily="34" charset="0"/>
              </a:rPr>
              <a:t>BoxShade</a:t>
            </a:r>
            <a:r>
              <a:rPr lang="en-CA" sz="800" dirty="0">
                <a:latin typeface="Arial" panose="020B0604020202020204" pitchFamily="34" charset="0"/>
                <a:ea typeface="Calibri" panose="020F0502020204030204" pitchFamily="34" charset="0"/>
                <a:cs typeface="Arial" panose="020B0604020202020204" pitchFamily="34" charset="0"/>
              </a:rPr>
              <a:t> from </a:t>
            </a:r>
            <a:r>
              <a:rPr lang="en-CA" sz="800" dirty="0" err="1">
                <a:latin typeface="Arial" panose="020B0604020202020204" pitchFamily="34" charset="0"/>
                <a:ea typeface="Calibri" panose="020F0502020204030204" pitchFamily="34" charset="0"/>
                <a:cs typeface="Arial" panose="020B0604020202020204" pitchFamily="34" charset="0"/>
              </a:rPr>
              <a:t>ExPASy</a:t>
            </a:r>
            <a:r>
              <a:rPr lang="en-CA" sz="800" dirty="0">
                <a:latin typeface="Arial" panose="020B0604020202020204" pitchFamily="34" charset="0"/>
                <a:ea typeface="Calibri" panose="020F0502020204030204" pitchFamily="34" charset="0"/>
                <a:cs typeface="Arial" panose="020B0604020202020204" pitchFamily="34" charset="0"/>
              </a:rPr>
              <a:t> and SMART from EMBL-HEIDELBERG were used for this figure. </a:t>
            </a:r>
            <a:r>
              <a:rPr lang="en-CA" sz="800" dirty="0">
                <a:latin typeface="Arial" panose="020B0604020202020204" pitchFamily="34" charset="0"/>
                <a:cs typeface="Arial" panose="020B0604020202020204" pitchFamily="34" charset="0"/>
              </a:rPr>
              <a:t>The start and end of the bromodomains are </a:t>
            </a:r>
            <a:r>
              <a:rPr lang="en-US" altLang="en-US" sz="800" dirty="0">
                <a:latin typeface="Arial" panose="020B0604020202020204" pitchFamily="34" charset="0"/>
                <a:cs typeface="Arial" panose="020B0604020202020204" pitchFamily="34" charset="0"/>
              </a:rPr>
              <a:t>as follows: </a:t>
            </a:r>
            <a:r>
              <a:rPr lang="en-CA" sz="800" dirty="0">
                <a:latin typeface="Arial" panose="020B0604020202020204" pitchFamily="34" charset="0"/>
                <a:cs typeface="Arial" panose="020B0604020202020204" pitchFamily="34" charset="0"/>
              </a:rPr>
              <a:t>tIbd1 BRD:17-123; yBDF1 BRD1:124-139;BRD2:314-423; YBDF2 BRD1:135-241;BRD2:319-428; ySWI2/SNF2 BRD:1547-1657; tGcn5 BRD:281-389; yGcn5p BRD:325-433 (SMART). Ab</a:t>
            </a:r>
            <a:r>
              <a:rPr lang="en-US" altLang="en-US" sz="800" dirty="0" err="1">
                <a:latin typeface="Arial" panose="020B0604020202020204" pitchFamily="34" charset="0"/>
                <a:cs typeface="Arial" panose="020B0604020202020204" pitchFamily="34" charset="0"/>
              </a:rPr>
              <a:t>solutely</a:t>
            </a:r>
            <a:r>
              <a:rPr lang="en-US" altLang="en-US" sz="800" dirty="0">
                <a:latin typeface="Arial" panose="020B0604020202020204" pitchFamily="34" charset="0"/>
                <a:cs typeface="Arial" panose="020B0604020202020204" pitchFamily="34" charset="0"/>
              </a:rPr>
              <a:t> conserved residues are represented by a black shade and conserved residues are represented by a grey shade (</a:t>
            </a:r>
            <a:r>
              <a:rPr lang="en-US" altLang="en-US" sz="800" dirty="0" err="1">
                <a:latin typeface="Arial" panose="020B0604020202020204" pitchFamily="34" charset="0"/>
                <a:cs typeface="Arial" panose="020B0604020202020204" pitchFamily="34" charset="0"/>
              </a:rPr>
              <a:t>BoxShade</a:t>
            </a:r>
            <a:r>
              <a:rPr lang="en-US" altLang="en-US" sz="800" dirty="0">
                <a:latin typeface="Arial" panose="020B0604020202020204" pitchFamily="34" charset="0"/>
                <a:cs typeface="Arial" panose="020B0604020202020204" pitchFamily="34" charset="0"/>
              </a:rPr>
              <a:t>). The last number of last line represents the last residue for the each given sequence.</a:t>
            </a:r>
            <a:r>
              <a:rPr lang="en-CA" altLang="en-US" sz="800" dirty="0">
                <a:latin typeface="Arial" panose="020B0604020202020204" pitchFamily="34" charset="0"/>
                <a:cs typeface="Arial" panose="020B0604020202020204" pitchFamily="34" charset="0"/>
              </a:rPr>
              <a:t> The black circle represents the highly conserved Asparagine (N) that makes contact with acetyl-lysine.</a:t>
            </a:r>
            <a:r>
              <a:rPr lang="en-US" altLang="en-US" sz="800" dirty="0">
                <a:latin typeface="Arial" panose="020B0604020202020204" pitchFamily="34" charset="0"/>
                <a:cs typeface="Arial" panose="020B0604020202020204" pitchFamily="34" charset="0"/>
              </a:rPr>
              <a:t> </a:t>
            </a:r>
            <a:r>
              <a:rPr lang="en-CA" sz="800" b="1" dirty="0">
                <a:latin typeface="Arial" panose="020B0604020202020204" pitchFamily="34" charset="0"/>
                <a:ea typeface="Calibri" panose="020F0502020204030204" pitchFamily="34" charset="0"/>
                <a:cs typeface="Arial" panose="020B0604020202020204" pitchFamily="34" charset="0"/>
              </a:rPr>
              <a:t>B. Ibd1 Cloning Strategy. </a:t>
            </a:r>
            <a:r>
              <a:rPr lang="en-CA" sz="800" dirty="0">
                <a:latin typeface="Arial" panose="020B0604020202020204" pitchFamily="34" charset="0"/>
                <a:ea typeface="Calibri" panose="020F0502020204030204" pitchFamily="34" charset="0"/>
                <a:cs typeface="Arial" panose="020B0604020202020204" pitchFamily="34" charset="0"/>
              </a:rPr>
              <a:t>The top panel represents the full gene in the MAC, the bottom panel represents the tagging cassette. The pointed lines represent where DNA replacement occurs. Arrows represent the used primers (Additional File 4). Black boxes are not coding sequences. White boxes are coding sequences. Bended arrow represents the starting codon and * represents the stop codons.</a:t>
            </a:r>
            <a:endParaRPr lang="en-US" altLang="en-US" sz="800" dirty="0">
              <a:latin typeface="Arial" panose="020B0604020202020204" pitchFamily="34" charset="0"/>
              <a:cs typeface="Arial" panose="020B0604020202020204" pitchFamily="34" charset="0"/>
            </a:endParaRPr>
          </a:p>
          <a:p>
            <a:endParaRPr lang="en-CA" sz="800" dirty="0">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317C83B3-05DF-40BF-A5E1-A995C8EBD0F1}"/>
              </a:ext>
            </a:extLst>
          </p:cNvPr>
          <p:cNvSpPr/>
          <p:nvPr/>
        </p:nvSpPr>
        <p:spPr>
          <a:xfrm>
            <a:off x="2139438" y="4432208"/>
            <a:ext cx="213520" cy="215444"/>
          </a:xfrm>
          <a:prstGeom prst="rect">
            <a:avLst/>
          </a:prstGeom>
        </p:spPr>
        <p:txBody>
          <a:bodyPr wrap="none">
            <a:spAutoFit/>
          </a:bodyPr>
          <a:lstStyle/>
          <a:p>
            <a:r>
              <a:rPr lang="en-US" altLang="en-US" sz="800" dirty="0">
                <a:latin typeface="Arial" panose="020B0604020202020204" pitchFamily="34" charset="0"/>
                <a:cs typeface="Arial" panose="020B0604020202020204" pitchFamily="34" charset="0"/>
              </a:rPr>
              <a:t> </a:t>
            </a:r>
            <a:endParaRPr lang="en-CA" sz="800" dirty="0">
              <a:latin typeface="Arial" panose="020B0604020202020204" pitchFamily="34" charset="0"/>
              <a:cs typeface="Arial" panose="020B0604020202020204" pitchFamily="34" charset="0"/>
            </a:endParaRPr>
          </a:p>
        </p:txBody>
      </p:sp>
      <p:sp>
        <p:nvSpPr>
          <p:cNvPr id="13" name="Text Box 688">
            <a:extLst>
              <a:ext uri="{FF2B5EF4-FFF2-40B4-BE49-F238E27FC236}">
                <a16:creationId xmlns:a16="http://schemas.microsoft.com/office/drawing/2014/main" id="{AF88246E-F904-4FBB-BCD1-18BF43B566A8}"/>
              </a:ext>
            </a:extLst>
          </p:cNvPr>
          <p:cNvSpPr txBox="1">
            <a:spLocks noChangeArrowheads="1"/>
          </p:cNvSpPr>
          <p:nvPr/>
        </p:nvSpPr>
        <p:spPr bwMode="auto">
          <a:xfrm>
            <a:off x="475154" y="5381226"/>
            <a:ext cx="514350"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700" i="1" dirty="0">
                <a:latin typeface="Arial" panose="020B0604020202020204" pitchFamily="34" charset="0"/>
                <a:cs typeface="Arial" panose="020B0604020202020204" pitchFamily="34" charset="0"/>
              </a:rPr>
              <a:t>tIbd1</a:t>
            </a:r>
          </a:p>
        </p:txBody>
      </p:sp>
      <p:sp>
        <p:nvSpPr>
          <p:cNvPr id="14" name="Text Box 689">
            <a:extLst>
              <a:ext uri="{FF2B5EF4-FFF2-40B4-BE49-F238E27FC236}">
                <a16:creationId xmlns:a16="http://schemas.microsoft.com/office/drawing/2014/main" id="{DFD48F2D-A563-499B-A7D0-A03A5D546D21}"/>
              </a:ext>
            </a:extLst>
          </p:cNvPr>
          <p:cNvSpPr txBox="1">
            <a:spLocks noChangeArrowheads="1"/>
          </p:cNvSpPr>
          <p:nvPr/>
        </p:nvSpPr>
        <p:spPr bwMode="auto">
          <a:xfrm>
            <a:off x="1436414" y="6200337"/>
            <a:ext cx="385042"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700" i="1" dirty="0">
                <a:latin typeface="Arial" panose="020B0604020202020204" pitchFamily="34" charset="0"/>
                <a:cs typeface="Arial" panose="020B0604020202020204" pitchFamily="34" charset="0"/>
              </a:rPr>
              <a:t>tIbd1</a:t>
            </a:r>
          </a:p>
        </p:txBody>
      </p:sp>
      <p:sp>
        <p:nvSpPr>
          <p:cNvPr id="15" name="Line 705">
            <a:extLst>
              <a:ext uri="{FF2B5EF4-FFF2-40B4-BE49-F238E27FC236}">
                <a16:creationId xmlns:a16="http://schemas.microsoft.com/office/drawing/2014/main" id="{B4B17E1D-A7F6-4D51-A227-711646850C7E}"/>
              </a:ext>
            </a:extLst>
          </p:cNvPr>
          <p:cNvSpPr>
            <a:spLocks noChangeShapeType="1"/>
          </p:cNvSpPr>
          <p:nvPr/>
        </p:nvSpPr>
        <p:spPr bwMode="auto">
          <a:xfrm flipV="1">
            <a:off x="999029" y="5155527"/>
            <a:ext cx="0" cy="1524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CA" sz="1600">
              <a:latin typeface="Arial" panose="020B0604020202020204" pitchFamily="34" charset="0"/>
              <a:cs typeface="Arial" panose="020B0604020202020204" pitchFamily="34" charset="0"/>
            </a:endParaRPr>
          </a:p>
        </p:txBody>
      </p:sp>
      <p:sp>
        <p:nvSpPr>
          <p:cNvPr id="16" name="Rectangle 707">
            <a:extLst>
              <a:ext uri="{FF2B5EF4-FFF2-40B4-BE49-F238E27FC236}">
                <a16:creationId xmlns:a16="http://schemas.microsoft.com/office/drawing/2014/main" id="{918B4FB4-5542-4856-9FA6-97D061008F92}"/>
              </a:ext>
            </a:extLst>
          </p:cNvPr>
          <p:cNvSpPr>
            <a:spLocks noChangeArrowheads="1"/>
          </p:cNvSpPr>
          <p:nvPr/>
        </p:nvSpPr>
        <p:spPr bwMode="auto">
          <a:xfrm>
            <a:off x="3993490" y="5307409"/>
            <a:ext cx="1271587" cy="362486"/>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sz="1600">
              <a:latin typeface="Arial" panose="020B0604020202020204" pitchFamily="34" charset="0"/>
              <a:cs typeface="Arial" panose="020B0604020202020204" pitchFamily="34" charset="0"/>
            </a:endParaRPr>
          </a:p>
        </p:txBody>
      </p:sp>
      <p:sp>
        <p:nvSpPr>
          <p:cNvPr id="17" name="Line 715">
            <a:extLst>
              <a:ext uri="{FF2B5EF4-FFF2-40B4-BE49-F238E27FC236}">
                <a16:creationId xmlns:a16="http://schemas.microsoft.com/office/drawing/2014/main" id="{61606CA8-7261-447C-94DF-617CADFE2779}"/>
              </a:ext>
            </a:extLst>
          </p:cNvPr>
          <p:cNvSpPr>
            <a:spLocks noChangeShapeType="1"/>
          </p:cNvSpPr>
          <p:nvPr/>
        </p:nvSpPr>
        <p:spPr bwMode="auto">
          <a:xfrm>
            <a:off x="2666335" y="5707894"/>
            <a:ext cx="228600" cy="1588"/>
          </a:xfrm>
          <a:prstGeom prst="line">
            <a:avLst/>
          </a:prstGeom>
          <a:noFill/>
          <a:ln w="12700">
            <a:solidFill>
              <a:schemeClr val="tx1"/>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CA" sz="1600">
              <a:latin typeface="Arial" panose="020B0604020202020204" pitchFamily="34" charset="0"/>
              <a:cs typeface="Arial" panose="020B0604020202020204" pitchFamily="34" charset="0"/>
            </a:endParaRPr>
          </a:p>
        </p:txBody>
      </p:sp>
      <p:sp>
        <p:nvSpPr>
          <p:cNvPr id="18" name="Line 718">
            <a:extLst>
              <a:ext uri="{FF2B5EF4-FFF2-40B4-BE49-F238E27FC236}">
                <a16:creationId xmlns:a16="http://schemas.microsoft.com/office/drawing/2014/main" id="{31F035AE-D7FD-4214-8460-3091F3EAE8EE}"/>
              </a:ext>
            </a:extLst>
          </p:cNvPr>
          <p:cNvSpPr>
            <a:spLocks noChangeShapeType="1"/>
          </p:cNvSpPr>
          <p:nvPr/>
        </p:nvSpPr>
        <p:spPr bwMode="auto">
          <a:xfrm flipV="1">
            <a:off x="3963946" y="5226583"/>
            <a:ext cx="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CA" sz="1600">
              <a:latin typeface="Arial" panose="020B0604020202020204" pitchFamily="34" charset="0"/>
              <a:cs typeface="Arial" panose="020B0604020202020204" pitchFamily="34" charset="0"/>
            </a:endParaRPr>
          </a:p>
        </p:txBody>
      </p:sp>
      <p:sp>
        <p:nvSpPr>
          <p:cNvPr id="19" name="Text Box 719">
            <a:extLst>
              <a:ext uri="{FF2B5EF4-FFF2-40B4-BE49-F238E27FC236}">
                <a16:creationId xmlns:a16="http://schemas.microsoft.com/office/drawing/2014/main" id="{8801585F-7E69-4329-8129-2F5DBFCE1C9D}"/>
              </a:ext>
            </a:extLst>
          </p:cNvPr>
          <p:cNvSpPr txBox="1">
            <a:spLocks noChangeArrowheads="1"/>
          </p:cNvSpPr>
          <p:nvPr/>
        </p:nvSpPr>
        <p:spPr bwMode="auto">
          <a:xfrm>
            <a:off x="3839553" y="5050082"/>
            <a:ext cx="229550"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900" dirty="0">
                <a:latin typeface="Arial" panose="020B0604020202020204" pitchFamily="34" charset="0"/>
                <a:cs typeface="Arial" panose="020B0604020202020204" pitchFamily="34" charset="0"/>
              </a:rPr>
              <a:t>*</a:t>
            </a:r>
          </a:p>
        </p:txBody>
      </p:sp>
      <p:sp>
        <p:nvSpPr>
          <p:cNvPr id="20" name="Line 720">
            <a:extLst>
              <a:ext uri="{FF2B5EF4-FFF2-40B4-BE49-F238E27FC236}">
                <a16:creationId xmlns:a16="http://schemas.microsoft.com/office/drawing/2014/main" id="{9DBF8988-D075-45DA-8BF7-B9D60096BE98}"/>
              </a:ext>
            </a:extLst>
          </p:cNvPr>
          <p:cNvSpPr>
            <a:spLocks noChangeShapeType="1"/>
          </p:cNvSpPr>
          <p:nvPr/>
        </p:nvSpPr>
        <p:spPr bwMode="auto">
          <a:xfrm rot="10658844">
            <a:off x="3707410" y="5710217"/>
            <a:ext cx="233363" cy="6350"/>
          </a:xfrm>
          <a:prstGeom prst="line">
            <a:avLst/>
          </a:prstGeom>
          <a:noFill/>
          <a:ln w="12700">
            <a:solidFill>
              <a:schemeClr val="tx1"/>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CA" sz="1600">
              <a:latin typeface="Arial" panose="020B0604020202020204" pitchFamily="34" charset="0"/>
              <a:cs typeface="Arial" panose="020B0604020202020204" pitchFamily="34" charset="0"/>
            </a:endParaRPr>
          </a:p>
        </p:txBody>
      </p:sp>
      <p:sp>
        <p:nvSpPr>
          <p:cNvPr id="21" name="Line 721">
            <a:extLst>
              <a:ext uri="{FF2B5EF4-FFF2-40B4-BE49-F238E27FC236}">
                <a16:creationId xmlns:a16="http://schemas.microsoft.com/office/drawing/2014/main" id="{0ED23F4F-8DFC-4080-8AD7-17E0A97F17AF}"/>
              </a:ext>
            </a:extLst>
          </p:cNvPr>
          <p:cNvSpPr>
            <a:spLocks noChangeShapeType="1"/>
          </p:cNvSpPr>
          <p:nvPr/>
        </p:nvSpPr>
        <p:spPr bwMode="auto">
          <a:xfrm>
            <a:off x="4015711" y="5710935"/>
            <a:ext cx="228600" cy="1587"/>
          </a:xfrm>
          <a:prstGeom prst="line">
            <a:avLst/>
          </a:prstGeom>
          <a:noFill/>
          <a:ln w="12700">
            <a:solidFill>
              <a:schemeClr val="tx1"/>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CA" sz="1600">
              <a:latin typeface="Arial" panose="020B0604020202020204" pitchFamily="34" charset="0"/>
              <a:cs typeface="Arial" panose="020B0604020202020204" pitchFamily="34" charset="0"/>
            </a:endParaRPr>
          </a:p>
        </p:txBody>
      </p:sp>
      <p:sp>
        <p:nvSpPr>
          <p:cNvPr id="22" name="Line 722">
            <a:extLst>
              <a:ext uri="{FF2B5EF4-FFF2-40B4-BE49-F238E27FC236}">
                <a16:creationId xmlns:a16="http://schemas.microsoft.com/office/drawing/2014/main" id="{0B64B15B-95B8-48A7-A406-C5650FCD572A}"/>
              </a:ext>
            </a:extLst>
          </p:cNvPr>
          <p:cNvSpPr>
            <a:spLocks noChangeShapeType="1"/>
          </p:cNvSpPr>
          <p:nvPr/>
        </p:nvSpPr>
        <p:spPr bwMode="auto">
          <a:xfrm rot="10658844">
            <a:off x="5014248" y="5704026"/>
            <a:ext cx="234950" cy="9525"/>
          </a:xfrm>
          <a:prstGeom prst="line">
            <a:avLst/>
          </a:prstGeom>
          <a:noFill/>
          <a:ln w="12700">
            <a:solidFill>
              <a:schemeClr val="tx1"/>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CA" sz="1600">
              <a:latin typeface="Arial" panose="020B0604020202020204" pitchFamily="34" charset="0"/>
              <a:cs typeface="Arial" panose="020B0604020202020204" pitchFamily="34" charset="0"/>
            </a:endParaRPr>
          </a:p>
        </p:txBody>
      </p:sp>
      <p:sp>
        <p:nvSpPr>
          <p:cNvPr id="23" name="Line 726">
            <a:extLst>
              <a:ext uri="{FF2B5EF4-FFF2-40B4-BE49-F238E27FC236}">
                <a16:creationId xmlns:a16="http://schemas.microsoft.com/office/drawing/2014/main" id="{42D2A4BB-CEFA-4E4E-BA8F-39FF8C7ADDB3}"/>
              </a:ext>
            </a:extLst>
          </p:cNvPr>
          <p:cNvSpPr>
            <a:spLocks noChangeShapeType="1"/>
          </p:cNvSpPr>
          <p:nvPr/>
        </p:nvSpPr>
        <p:spPr bwMode="auto">
          <a:xfrm>
            <a:off x="1898967" y="6035803"/>
            <a:ext cx="228600" cy="1587"/>
          </a:xfrm>
          <a:prstGeom prst="line">
            <a:avLst/>
          </a:prstGeom>
          <a:noFill/>
          <a:ln w="12700">
            <a:solidFill>
              <a:schemeClr val="tx1"/>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CA" sz="1600">
              <a:latin typeface="Arial" panose="020B0604020202020204" pitchFamily="34" charset="0"/>
              <a:cs typeface="Arial" panose="020B0604020202020204" pitchFamily="34" charset="0"/>
            </a:endParaRPr>
          </a:p>
        </p:txBody>
      </p:sp>
      <p:sp>
        <p:nvSpPr>
          <p:cNvPr id="24" name="Rectangle 732">
            <a:extLst>
              <a:ext uri="{FF2B5EF4-FFF2-40B4-BE49-F238E27FC236}">
                <a16:creationId xmlns:a16="http://schemas.microsoft.com/office/drawing/2014/main" id="{499C39DD-1F27-4E35-969E-F87A9169FB5B}"/>
              </a:ext>
            </a:extLst>
          </p:cNvPr>
          <p:cNvSpPr>
            <a:spLocks noChangeArrowheads="1"/>
          </p:cNvSpPr>
          <p:nvPr/>
        </p:nvSpPr>
        <p:spPr bwMode="auto">
          <a:xfrm>
            <a:off x="3628916" y="6122688"/>
            <a:ext cx="315913" cy="357346"/>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CA" sz="900" dirty="0">
                <a:solidFill>
                  <a:schemeClr val="bg1"/>
                </a:solidFill>
                <a:latin typeface="Arial" panose="020B0604020202020204" pitchFamily="34" charset="0"/>
                <a:cs typeface="Arial" panose="020B0604020202020204" pitchFamily="34" charset="0"/>
              </a:rPr>
              <a:t>UTR</a:t>
            </a:r>
          </a:p>
        </p:txBody>
      </p:sp>
      <p:sp>
        <p:nvSpPr>
          <p:cNvPr id="25" name="Line 734">
            <a:extLst>
              <a:ext uri="{FF2B5EF4-FFF2-40B4-BE49-F238E27FC236}">
                <a16:creationId xmlns:a16="http://schemas.microsoft.com/office/drawing/2014/main" id="{6D74DF31-B39B-4D1C-92FF-BC2103A9E4F3}"/>
              </a:ext>
            </a:extLst>
          </p:cNvPr>
          <p:cNvSpPr>
            <a:spLocks noChangeShapeType="1"/>
          </p:cNvSpPr>
          <p:nvPr/>
        </p:nvSpPr>
        <p:spPr bwMode="auto">
          <a:xfrm rot="10658844">
            <a:off x="2932162" y="6046915"/>
            <a:ext cx="233363" cy="6350"/>
          </a:xfrm>
          <a:prstGeom prst="line">
            <a:avLst/>
          </a:prstGeom>
          <a:noFill/>
          <a:ln w="12700">
            <a:solidFill>
              <a:schemeClr val="tx1"/>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CA" sz="1600">
              <a:latin typeface="Arial" panose="020B0604020202020204" pitchFamily="34" charset="0"/>
              <a:cs typeface="Arial" panose="020B0604020202020204" pitchFamily="34" charset="0"/>
            </a:endParaRPr>
          </a:p>
        </p:txBody>
      </p:sp>
      <p:sp>
        <p:nvSpPr>
          <p:cNvPr id="26" name="Line 737">
            <a:extLst>
              <a:ext uri="{FF2B5EF4-FFF2-40B4-BE49-F238E27FC236}">
                <a16:creationId xmlns:a16="http://schemas.microsoft.com/office/drawing/2014/main" id="{0003438B-5937-4719-BC6C-96820060746A}"/>
              </a:ext>
            </a:extLst>
          </p:cNvPr>
          <p:cNvSpPr>
            <a:spLocks noChangeShapeType="1"/>
          </p:cNvSpPr>
          <p:nvPr/>
        </p:nvSpPr>
        <p:spPr bwMode="auto">
          <a:xfrm>
            <a:off x="3952766" y="6275515"/>
            <a:ext cx="1004888" cy="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CA" sz="1600">
              <a:latin typeface="Arial" panose="020B0604020202020204" pitchFamily="34" charset="0"/>
              <a:cs typeface="Arial" panose="020B0604020202020204" pitchFamily="34" charset="0"/>
            </a:endParaRPr>
          </a:p>
        </p:txBody>
      </p:sp>
      <p:sp>
        <p:nvSpPr>
          <p:cNvPr id="27" name="Line 745">
            <a:extLst>
              <a:ext uri="{FF2B5EF4-FFF2-40B4-BE49-F238E27FC236}">
                <a16:creationId xmlns:a16="http://schemas.microsoft.com/office/drawing/2014/main" id="{182C1C3C-F095-4AF1-8171-925E074B2AED}"/>
              </a:ext>
            </a:extLst>
          </p:cNvPr>
          <p:cNvSpPr>
            <a:spLocks noChangeShapeType="1"/>
          </p:cNvSpPr>
          <p:nvPr/>
        </p:nvSpPr>
        <p:spPr bwMode="auto">
          <a:xfrm flipV="1">
            <a:off x="4965591" y="6072315"/>
            <a:ext cx="217488" cy="7938"/>
          </a:xfrm>
          <a:prstGeom prst="line">
            <a:avLst/>
          </a:prstGeom>
          <a:noFill/>
          <a:ln w="12700">
            <a:solidFill>
              <a:schemeClr val="tx1"/>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CA" sz="1600">
              <a:latin typeface="Arial" panose="020B0604020202020204" pitchFamily="34" charset="0"/>
              <a:cs typeface="Arial" panose="020B0604020202020204" pitchFamily="34" charset="0"/>
            </a:endParaRPr>
          </a:p>
        </p:txBody>
      </p:sp>
      <p:sp>
        <p:nvSpPr>
          <p:cNvPr id="28" name="Line 746">
            <a:extLst>
              <a:ext uri="{FF2B5EF4-FFF2-40B4-BE49-F238E27FC236}">
                <a16:creationId xmlns:a16="http://schemas.microsoft.com/office/drawing/2014/main" id="{02CCE0D0-B9C6-420E-80A0-881D85B0A24D}"/>
              </a:ext>
            </a:extLst>
          </p:cNvPr>
          <p:cNvSpPr>
            <a:spLocks noChangeShapeType="1"/>
          </p:cNvSpPr>
          <p:nvPr/>
        </p:nvSpPr>
        <p:spPr bwMode="auto">
          <a:xfrm rot="10658844">
            <a:off x="5994260" y="6078665"/>
            <a:ext cx="234950" cy="9525"/>
          </a:xfrm>
          <a:prstGeom prst="line">
            <a:avLst/>
          </a:prstGeom>
          <a:noFill/>
          <a:ln w="12700">
            <a:solidFill>
              <a:schemeClr val="tx1"/>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CA" sz="1600">
              <a:latin typeface="Arial" panose="020B0604020202020204" pitchFamily="34" charset="0"/>
              <a:cs typeface="Arial" panose="020B0604020202020204" pitchFamily="34" charset="0"/>
            </a:endParaRPr>
          </a:p>
        </p:txBody>
      </p:sp>
      <p:sp>
        <p:nvSpPr>
          <p:cNvPr id="29" name="Rectangle 747">
            <a:extLst>
              <a:ext uri="{FF2B5EF4-FFF2-40B4-BE49-F238E27FC236}">
                <a16:creationId xmlns:a16="http://schemas.microsoft.com/office/drawing/2014/main" id="{DB6F6C98-C714-4377-BA6A-A28AC87872CC}"/>
              </a:ext>
            </a:extLst>
          </p:cNvPr>
          <p:cNvSpPr>
            <a:spLocks noChangeArrowheads="1"/>
          </p:cNvSpPr>
          <p:nvPr/>
        </p:nvSpPr>
        <p:spPr bwMode="auto">
          <a:xfrm>
            <a:off x="4114691" y="5919915"/>
            <a:ext cx="51809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200" b="1" i="1">
                <a:latin typeface="Arial" panose="020B0604020202020204" pitchFamily="34" charset="0"/>
                <a:cs typeface="Arial" panose="020B0604020202020204" pitchFamily="34" charset="0"/>
              </a:rPr>
              <a:t>NEO</a:t>
            </a:r>
          </a:p>
        </p:txBody>
      </p:sp>
      <p:sp>
        <p:nvSpPr>
          <p:cNvPr id="30" name="Line 750">
            <a:extLst>
              <a:ext uri="{FF2B5EF4-FFF2-40B4-BE49-F238E27FC236}">
                <a16:creationId xmlns:a16="http://schemas.microsoft.com/office/drawing/2014/main" id="{B1EFF8CD-D985-4F2F-B2C0-149B6CA6444A}"/>
              </a:ext>
            </a:extLst>
          </p:cNvPr>
          <p:cNvSpPr>
            <a:spLocks noChangeShapeType="1"/>
          </p:cNvSpPr>
          <p:nvPr/>
        </p:nvSpPr>
        <p:spPr bwMode="auto">
          <a:xfrm flipH="1">
            <a:off x="1906706" y="5720959"/>
            <a:ext cx="759627" cy="296403"/>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CA" sz="1600">
              <a:latin typeface="Arial" panose="020B0604020202020204" pitchFamily="34" charset="0"/>
              <a:cs typeface="Arial" panose="020B0604020202020204" pitchFamily="34" charset="0"/>
            </a:endParaRPr>
          </a:p>
        </p:txBody>
      </p:sp>
      <p:sp>
        <p:nvSpPr>
          <p:cNvPr id="31" name="Line 751">
            <a:extLst>
              <a:ext uri="{FF2B5EF4-FFF2-40B4-BE49-F238E27FC236}">
                <a16:creationId xmlns:a16="http://schemas.microsoft.com/office/drawing/2014/main" id="{20438518-786F-4C6E-9AD7-CBE26A3DBB9E}"/>
              </a:ext>
            </a:extLst>
          </p:cNvPr>
          <p:cNvSpPr>
            <a:spLocks noChangeShapeType="1"/>
          </p:cNvSpPr>
          <p:nvPr/>
        </p:nvSpPr>
        <p:spPr bwMode="auto">
          <a:xfrm flipH="1">
            <a:off x="3165557" y="5738952"/>
            <a:ext cx="769706" cy="301020"/>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CA" sz="1600">
              <a:latin typeface="Arial" panose="020B0604020202020204" pitchFamily="34" charset="0"/>
              <a:cs typeface="Arial" panose="020B0604020202020204" pitchFamily="34" charset="0"/>
            </a:endParaRPr>
          </a:p>
        </p:txBody>
      </p:sp>
      <p:sp>
        <p:nvSpPr>
          <p:cNvPr id="32" name="Line 752">
            <a:extLst>
              <a:ext uri="{FF2B5EF4-FFF2-40B4-BE49-F238E27FC236}">
                <a16:creationId xmlns:a16="http://schemas.microsoft.com/office/drawing/2014/main" id="{54C6A140-2365-4F7D-8FFE-4B7C9C1CD034}"/>
              </a:ext>
            </a:extLst>
          </p:cNvPr>
          <p:cNvSpPr>
            <a:spLocks noChangeShapeType="1"/>
          </p:cNvSpPr>
          <p:nvPr/>
        </p:nvSpPr>
        <p:spPr bwMode="auto">
          <a:xfrm>
            <a:off x="4015712" y="5738951"/>
            <a:ext cx="949880" cy="343173"/>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CA" sz="1600">
              <a:latin typeface="Arial" panose="020B0604020202020204" pitchFamily="34" charset="0"/>
              <a:cs typeface="Arial" panose="020B0604020202020204" pitchFamily="34" charset="0"/>
            </a:endParaRPr>
          </a:p>
        </p:txBody>
      </p:sp>
      <p:sp>
        <p:nvSpPr>
          <p:cNvPr id="33" name="Line 753">
            <a:extLst>
              <a:ext uri="{FF2B5EF4-FFF2-40B4-BE49-F238E27FC236}">
                <a16:creationId xmlns:a16="http://schemas.microsoft.com/office/drawing/2014/main" id="{E236DD3B-E6D4-4B4C-865E-D51795A53DE9}"/>
              </a:ext>
            </a:extLst>
          </p:cNvPr>
          <p:cNvSpPr>
            <a:spLocks noChangeShapeType="1"/>
          </p:cNvSpPr>
          <p:nvPr/>
        </p:nvSpPr>
        <p:spPr bwMode="auto">
          <a:xfrm>
            <a:off x="5262890" y="5705430"/>
            <a:ext cx="963212" cy="352622"/>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CA" sz="1600">
              <a:latin typeface="Arial" panose="020B0604020202020204" pitchFamily="34" charset="0"/>
              <a:cs typeface="Arial" panose="020B0604020202020204" pitchFamily="34" charset="0"/>
            </a:endParaRPr>
          </a:p>
        </p:txBody>
      </p:sp>
      <p:sp>
        <p:nvSpPr>
          <p:cNvPr id="34" name="Rectangle 33">
            <a:extLst>
              <a:ext uri="{FF2B5EF4-FFF2-40B4-BE49-F238E27FC236}">
                <a16:creationId xmlns:a16="http://schemas.microsoft.com/office/drawing/2014/main" id="{CDF338DD-F818-4D58-B22A-713BAA8B22DF}"/>
              </a:ext>
            </a:extLst>
          </p:cNvPr>
          <p:cNvSpPr/>
          <p:nvPr/>
        </p:nvSpPr>
        <p:spPr>
          <a:xfrm>
            <a:off x="989505" y="5307140"/>
            <a:ext cx="2969108" cy="36248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600">
              <a:latin typeface="Arial" panose="020B0604020202020204" pitchFamily="34" charset="0"/>
              <a:cs typeface="Arial" panose="020B0604020202020204" pitchFamily="34" charset="0"/>
            </a:endParaRPr>
          </a:p>
        </p:txBody>
      </p:sp>
      <p:sp>
        <p:nvSpPr>
          <p:cNvPr id="35" name="Rectangle 34">
            <a:extLst>
              <a:ext uri="{FF2B5EF4-FFF2-40B4-BE49-F238E27FC236}">
                <a16:creationId xmlns:a16="http://schemas.microsoft.com/office/drawing/2014/main" id="{0A28C520-F65E-4EBC-B43B-93B4C8CE5937}"/>
              </a:ext>
            </a:extLst>
          </p:cNvPr>
          <p:cNvSpPr/>
          <p:nvPr/>
        </p:nvSpPr>
        <p:spPr>
          <a:xfrm>
            <a:off x="1889021" y="6118862"/>
            <a:ext cx="1284283" cy="36248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600">
              <a:latin typeface="Arial" panose="020B0604020202020204" pitchFamily="34" charset="0"/>
              <a:cs typeface="Arial" panose="020B0604020202020204" pitchFamily="34" charset="0"/>
            </a:endParaRPr>
          </a:p>
        </p:txBody>
      </p:sp>
      <p:cxnSp>
        <p:nvCxnSpPr>
          <p:cNvPr id="36" name="Straight Arrow Connector 35">
            <a:extLst>
              <a:ext uri="{FF2B5EF4-FFF2-40B4-BE49-F238E27FC236}">
                <a16:creationId xmlns:a16="http://schemas.microsoft.com/office/drawing/2014/main" id="{CF94CC23-61B6-4910-9937-B639B30DB1E1}"/>
              </a:ext>
            </a:extLst>
          </p:cNvPr>
          <p:cNvCxnSpPr/>
          <p:nvPr/>
        </p:nvCxnSpPr>
        <p:spPr>
          <a:xfrm>
            <a:off x="999029" y="5161337"/>
            <a:ext cx="250987" cy="380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2AEFD0CD-61B7-4418-B8C1-F5661C1329CC}"/>
              </a:ext>
            </a:extLst>
          </p:cNvPr>
          <p:cNvSpPr/>
          <p:nvPr/>
        </p:nvSpPr>
        <p:spPr>
          <a:xfrm>
            <a:off x="3191617" y="6118509"/>
            <a:ext cx="418250" cy="36248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900" dirty="0">
                <a:solidFill>
                  <a:schemeClr val="tx1"/>
                </a:solidFill>
                <a:latin typeface="Arial" panose="020B0604020202020204" pitchFamily="34" charset="0"/>
                <a:cs typeface="Arial" panose="020B0604020202020204" pitchFamily="34" charset="0"/>
              </a:rPr>
              <a:t>FZZ</a:t>
            </a:r>
          </a:p>
        </p:txBody>
      </p:sp>
      <p:sp>
        <p:nvSpPr>
          <p:cNvPr id="38" name="TextBox 37">
            <a:extLst>
              <a:ext uri="{FF2B5EF4-FFF2-40B4-BE49-F238E27FC236}">
                <a16:creationId xmlns:a16="http://schemas.microsoft.com/office/drawing/2014/main" id="{D3F80125-D04B-4263-8369-799C5BC2510A}"/>
              </a:ext>
            </a:extLst>
          </p:cNvPr>
          <p:cNvSpPr txBox="1"/>
          <p:nvPr/>
        </p:nvSpPr>
        <p:spPr>
          <a:xfrm>
            <a:off x="1809297" y="5826684"/>
            <a:ext cx="431365" cy="200055"/>
          </a:xfrm>
          <a:prstGeom prst="rect">
            <a:avLst/>
          </a:prstGeom>
          <a:noFill/>
        </p:spPr>
        <p:txBody>
          <a:bodyPr wrap="square" rtlCol="0">
            <a:spAutoFit/>
          </a:bodyPr>
          <a:lstStyle/>
          <a:p>
            <a:r>
              <a:rPr lang="en-CA" sz="700" i="1" dirty="0" err="1">
                <a:latin typeface="Arial" panose="020B0604020202020204" pitchFamily="34" charset="0"/>
                <a:cs typeface="Arial" panose="020B0604020202020204" pitchFamily="34" charset="0"/>
              </a:rPr>
              <a:t>KpnI</a:t>
            </a:r>
            <a:endParaRPr lang="en-CA" sz="700" i="1" dirty="0">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66AB4CCD-7CBF-4B5C-A7BE-23E6A7BCF958}"/>
              </a:ext>
            </a:extLst>
          </p:cNvPr>
          <p:cNvSpPr txBox="1"/>
          <p:nvPr/>
        </p:nvSpPr>
        <p:spPr>
          <a:xfrm>
            <a:off x="2861018" y="5826135"/>
            <a:ext cx="431365" cy="200055"/>
          </a:xfrm>
          <a:prstGeom prst="rect">
            <a:avLst/>
          </a:prstGeom>
          <a:noFill/>
        </p:spPr>
        <p:txBody>
          <a:bodyPr wrap="square" rtlCol="0">
            <a:spAutoFit/>
          </a:bodyPr>
          <a:lstStyle/>
          <a:p>
            <a:r>
              <a:rPr lang="en-CA" sz="700" i="1" dirty="0" err="1">
                <a:latin typeface="Arial" panose="020B0604020202020204" pitchFamily="34" charset="0"/>
                <a:cs typeface="Arial" panose="020B0604020202020204" pitchFamily="34" charset="0"/>
              </a:rPr>
              <a:t>XhoI</a:t>
            </a:r>
            <a:endParaRPr lang="en-CA" sz="700" i="1" dirty="0">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CB245070-2C2A-4262-BDA3-706EB2567BB6}"/>
              </a:ext>
            </a:extLst>
          </p:cNvPr>
          <p:cNvSpPr txBox="1"/>
          <p:nvPr/>
        </p:nvSpPr>
        <p:spPr>
          <a:xfrm>
            <a:off x="4889574" y="5859084"/>
            <a:ext cx="431365" cy="200055"/>
          </a:xfrm>
          <a:prstGeom prst="rect">
            <a:avLst/>
          </a:prstGeom>
          <a:noFill/>
        </p:spPr>
        <p:txBody>
          <a:bodyPr wrap="square" rtlCol="0">
            <a:spAutoFit/>
          </a:bodyPr>
          <a:lstStyle/>
          <a:p>
            <a:r>
              <a:rPr lang="en-CA" sz="700" i="1" dirty="0" err="1">
                <a:latin typeface="Arial" panose="020B0604020202020204" pitchFamily="34" charset="0"/>
                <a:cs typeface="Arial" panose="020B0604020202020204" pitchFamily="34" charset="0"/>
              </a:rPr>
              <a:t>NotI</a:t>
            </a:r>
            <a:endParaRPr lang="en-CA" sz="700" i="1" dirty="0">
              <a:latin typeface="Arial" panose="020B0604020202020204" pitchFamily="34" charset="0"/>
              <a:cs typeface="Arial" panose="020B0604020202020204" pitchFamily="34" charset="0"/>
            </a:endParaRPr>
          </a:p>
        </p:txBody>
      </p:sp>
      <p:sp>
        <p:nvSpPr>
          <p:cNvPr id="41" name="TextBox 40">
            <a:extLst>
              <a:ext uri="{FF2B5EF4-FFF2-40B4-BE49-F238E27FC236}">
                <a16:creationId xmlns:a16="http://schemas.microsoft.com/office/drawing/2014/main" id="{E7587A1F-6039-49AE-B548-0D5A7FD5541A}"/>
              </a:ext>
            </a:extLst>
          </p:cNvPr>
          <p:cNvSpPr txBox="1"/>
          <p:nvPr/>
        </p:nvSpPr>
        <p:spPr>
          <a:xfrm>
            <a:off x="5908750" y="5864809"/>
            <a:ext cx="431365" cy="200055"/>
          </a:xfrm>
          <a:prstGeom prst="rect">
            <a:avLst/>
          </a:prstGeom>
          <a:noFill/>
        </p:spPr>
        <p:txBody>
          <a:bodyPr wrap="square" rtlCol="0">
            <a:spAutoFit/>
          </a:bodyPr>
          <a:lstStyle/>
          <a:p>
            <a:r>
              <a:rPr lang="en-CA" sz="700" i="1" dirty="0" err="1">
                <a:latin typeface="Arial" panose="020B0604020202020204" pitchFamily="34" charset="0"/>
                <a:cs typeface="Arial" panose="020B0604020202020204" pitchFamily="34" charset="0"/>
              </a:rPr>
              <a:t>SacI</a:t>
            </a:r>
            <a:endParaRPr lang="en-CA" sz="700" i="1" dirty="0">
              <a:latin typeface="Arial" panose="020B0604020202020204" pitchFamily="34" charset="0"/>
              <a:cs typeface="Arial" panose="020B0604020202020204" pitchFamily="34" charset="0"/>
            </a:endParaRPr>
          </a:p>
        </p:txBody>
      </p:sp>
      <p:sp>
        <p:nvSpPr>
          <p:cNvPr id="42" name="Rectangle 707">
            <a:extLst>
              <a:ext uri="{FF2B5EF4-FFF2-40B4-BE49-F238E27FC236}">
                <a16:creationId xmlns:a16="http://schemas.microsoft.com/office/drawing/2014/main" id="{E576847B-A62D-4102-9AAB-DC229427F4E3}"/>
              </a:ext>
            </a:extLst>
          </p:cNvPr>
          <p:cNvSpPr>
            <a:spLocks noChangeArrowheads="1"/>
          </p:cNvSpPr>
          <p:nvPr/>
        </p:nvSpPr>
        <p:spPr bwMode="auto">
          <a:xfrm>
            <a:off x="4967972" y="6129425"/>
            <a:ext cx="1271587" cy="362486"/>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sz="1600">
              <a:latin typeface="Arial" panose="020B0604020202020204" pitchFamily="34" charset="0"/>
              <a:cs typeface="Arial" panose="020B0604020202020204" pitchFamily="34" charset="0"/>
            </a:endParaRPr>
          </a:p>
        </p:txBody>
      </p:sp>
      <p:sp>
        <p:nvSpPr>
          <p:cNvPr id="43" name="Rectangle 732">
            <a:extLst>
              <a:ext uri="{FF2B5EF4-FFF2-40B4-BE49-F238E27FC236}">
                <a16:creationId xmlns:a16="http://schemas.microsoft.com/office/drawing/2014/main" id="{3C552F09-E6B9-471A-BD6E-8E07F89D4931}"/>
              </a:ext>
            </a:extLst>
          </p:cNvPr>
          <p:cNvSpPr>
            <a:spLocks noChangeArrowheads="1"/>
          </p:cNvSpPr>
          <p:nvPr/>
        </p:nvSpPr>
        <p:spPr bwMode="auto">
          <a:xfrm>
            <a:off x="3707378" y="5306291"/>
            <a:ext cx="191119" cy="356428"/>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CA" sz="900" dirty="0">
              <a:solidFill>
                <a:schemeClr val="bg1"/>
              </a:solidFill>
              <a:latin typeface="Arial" panose="020B0604020202020204" pitchFamily="34" charset="0"/>
              <a:cs typeface="Arial" panose="020B0604020202020204" pitchFamily="34" charset="0"/>
            </a:endParaRPr>
          </a:p>
        </p:txBody>
      </p:sp>
      <p:sp>
        <p:nvSpPr>
          <p:cNvPr id="44" name="Rectangle 732">
            <a:extLst>
              <a:ext uri="{FF2B5EF4-FFF2-40B4-BE49-F238E27FC236}">
                <a16:creationId xmlns:a16="http://schemas.microsoft.com/office/drawing/2014/main" id="{FBD9C667-52A7-4BEA-A816-F6572CFB0CDA}"/>
              </a:ext>
            </a:extLst>
          </p:cNvPr>
          <p:cNvSpPr>
            <a:spLocks noChangeArrowheads="1"/>
          </p:cNvSpPr>
          <p:nvPr/>
        </p:nvSpPr>
        <p:spPr bwMode="auto">
          <a:xfrm>
            <a:off x="3298090" y="5313198"/>
            <a:ext cx="253952" cy="356428"/>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CA" sz="900" dirty="0">
              <a:solidFill>
                <a:schemeClr val="bg1"/>
              </a:solidFill>
              <a:latin typeface="Arial" panose="020B0604020202020204" pitchFamily="34" charset="0"/>
              <a:cs typeface="Arial" panose="020B0604020202020204" pitchFamily="34" charset="0"/>
            </a:endParaRPr>
          </a:p>
        </p:txBody>
      </p:sp>
      <p:sp>
        <p:nvSpPr>
          <p:cNvPr id="45" name="Rectangle 732">
            <a:extLst>
              <a:ext uri="{FF2B5EF4-FFF2-40B4-BE49-F238E27FC236}">
                <a16:creationId xmlns:a16="http://schemas.microsoft.com/office/drawing/2014/main" id="{35786980-AA3A-415D-B050-DDD2D5FD4B2C}"/>
              </a:ext>
            </a:extLst>
          </p:cNvPr>
          <p:cNvSpPr>
            <a:spLocks noChangeArrowheads="1"/>
          </p:cNvSpPr>
          <p:nvPr/>
        </p:nvSpPr>
        <p:spPr bwMode="auto">
          <a:xfrm>
            <a:off x="2200866" y="5317482"/>
            <a:ext cx="810476" cy="356428"/>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CA" sz="900" dirty="0">
              <a:solidFill>
                <a:schemeClr val="bg1"/>
              </a:solidFill>
              <a:latin typeface="Arial" panose="020B0604020202020204" pitchFamily="34" charset="0"/>
              <a:cs typeface="Arial" panose="020B0604020202020204" pitchFamily="34" charset="0"/>
            </a:endParaRPr>
          </a:p>
        </p:txBody>
      </p:sp>
      <p:sp>
        <p:nvSpPr>
          <p:cNvPr id="46" name="Rectangle 732">
            <a:extLst>
              <a:ext uri="{FF2B5EF4-FFF2-40B4-BE49-F238E27FC236}">
                <a16:creationId xmlns:a16="http://schemas.microsoft.com/office/drawing/2014/main" id="{55E14C8B-9FAE-4965-BA18-1C16EAE51C99}"/>
              </a:ext>
            </a:extLst>
          </p:cNvPr>
          <p:cNvSpPr>
            <a:spLocks noChangeArrowheads="1"/>
          </p:cNvSpPr>
          <p:nvPr/>
        </p:nvSpPr>
        <p:spPr bwMode="auto">
          <a:xfrm>
            <a:off x="1983453" y="5310082"/>
            <a:ext cx="104415" cy="356428"/>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CA" sz="900" dirty="0">
              <a:solidFill>
                <a:schemeClr val="bg1"/>
              </a:solidFill>
              <a:latin typeface="Arial" panose="020B0604020202020204" pitchFamily="34" charset="0"/>
              <a:cs typeface="Arial" panose="020B0604020202020204" pitchFamily="34" charset="0"/>
            </a:endParaRPr>
          </a:p>
        </p:txBody>
      </p:sp>
      <p:sp>
        <p:nvSpPr>
          <p:cNvPr id="47" name="Rectangle 732">
            <a:extLst>
              <a:ext uri="{FF2B5EF4-FFF2-40B4-BE49-F238E27FC236}">
                <a16:creationId xmlns:a16="http://schemas.microsoft.com/office/drawing/2014/main" id="{4CF1DCF8-BF39-49F5-BE5B-3134CC03B9F8}"/>
              </a:ext>
            </a:extLst>
          </p:cNvPr>
          <p:cNvSpPr>
            <a:spLocks noChangeArrowheads="1"/>
          </p:cNvSpPr>
          <p:nvPr/>
        </p:nvSpPr>
        <p:spPr bwMode="auto">
          <a:xfrm>
            <a:off x="1804088" y="5306291"/>
            <a:ext cx="104415" cy="356428"/>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CA" sz="900" dirty="0">
              <a:solidFill>
                <a:schemeClr val="bg1"/>
              </a:solidFill>
              <a:latin typeface="Arial" panose="020B0604020202020204" pitchFamily="34" charset="0"/>
              <a:cs typeface="Arial" panose="020B0604020202020204" pitchFamily="34" charset="0"/>
            </a:endParaRPr>
          </a:p>
        </p:txBody>
      </p:sp>
      <p:sp>
        <p:nvSpPr>
          <p:cNvPr id="48" name="Rectangle 732">
            <a:extLst>
              <a:ext uri="{FF2B5EF4-FFF2-40B4-BE49-F238E27FC236}">
                <a16:creationId xmlns:a16="http://schemas.microsoft.com/office/drawing/2014/main" id="{68EE5626-7742-46CB-A6E7-3276FB4AC2ED}"/>
              </a:ext>
            </a:extLst>
          </p:cNvPr>
          <p:cNvSpPr>
            <a:spLocks noChangeArrowheads="1"/>
          </p:cNvSpPr>
          <p:nvPr/>
        </p:nvSpPr>
        <p:spPr bwMode="auto">
          <a:xfrm>
            <a:off x="1107813" y="5310082"/>
            <a:ext cx="253952" cy="356428"/>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CA" sz="900" dirty="0">
              <a:solidFill>
                <a:schemeClr val="bg1"/>
              </a:solidFill>
              <a:latin typeface="Arial" panose="020B0604020202020204" pitchFamily="34" charset="0"/>
              <a:cs typeface="Arial" panose="020B0604020202020204" pitchFamily="34" charset="0"/>
            </a:endParaRPr>
          </a:p>
        </p:txBody>
      </p:sp>
      <p:sp>
        <p:nvSpPr>
          <p:cNvPr id="49" name="Rectangle 732">
            <a:extLst>
              <a:ext uri="{FF2B5EF4-FFF2-40B4-BE49-F238E27FC236}">
                <a16:creationId xmlns:a16="http://schemas.microsoft.com/office/drawing/2014/main" id="{3587F6E8-E28E-486F-A7C8-678726A3A29F}"/>
              </a:ext>
            </a:extLst>
          </p:cNvPr>
          <p:cNvSpPr>
            <a:spLocks noChangeArrowheads="1"/>
          </p:cNvSpPr>
          <p:nvPr/>
        </p:nvSpPr>
        <p:spPr bwMode="auto">
          <a:xfrm>
            <a:off x="2920356" y="6122952"/>
            <a:ext cx="191119" cy="356428"/>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CA" sz="900" dirty="0">
              <a:solidFill>
                <a:schemeClr val="bg1"/>
              </a:solidFill>
              <a:latin typeface="Arial" panose="020B0604020202020204" pitchFamily="34" charset="0"/>
              <a:cs typeface="Arial" panose="020B0604020202020204" pitchFamily="34" charset="0"/>
            </a:endParaRPr>
          </a:p>
        </p:txBody>
      </p:sp>
      <p:sp>
        <p:nvSpPr>
          <p:cNvPr id="50" name="Rectangle 732">
            <a:extLst>
              <a:ext uri="{FF2B5EF4-FFF2-40B4-BE49-F238E27FC236}">
                <a16:creationId xmlns:a16="http://schemas.microsoft.com/office/drawing/2014/main" id="{F96D46C6-8B77-4D31-9778-A3032366AD81}"/>
              </a:ext>
            </a:extLst>
          </p:cNvPr>
          <p:cNvSpPr>
            <a:spLocks noChangeArrowheads="1"/>
          </p:cNvSpPr>
          <p:nvPr/>
        </p:nvSpPr>
        <p:spPr bwMode="auto">
          <a:xfrm>
            <a:off x="2511068" y="6121150"/>
            <a:ext cx="253952" cy="356428"/>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CA" sz="900" dirty="0">
              <a:solidFill>
                <a:schemeClr val="bg1"/>
              </a:solidFill>
              <a:latin typeface="Arial" panose="020B0604020202020204" pitchFamily="34" charset="0"/>
              <a:cs typeface="Arial" panose="020B0604020202020204" pitchFamily="34" charset="0"/>
            </a:endParaRPr>
          </a:p>
        </p:txBody>
      </p:sp>
      <p:sp>
        <p:nvSpPr>
          <p:cNvPr id="51" name="Rectangle 732">
            <a:extLst>
              <a:ext uri="{FF2B5EF4-FFF2-40B4-BE49-F238E27FC236}">
                <a16:creationId xmlns:a16="http://schemas.microsoft.com/office/drawing/2014/main" id="{E405790B-F970-42F1-B671-6BC8522E36BE}"/>
              </a:ext>
            </a:extLst>
          </p:cNvPr>
          <p:cNvSpPr>
            <a:spLocks noChangeArrowheads="1"/>
          </p:cNvSpPr>
          <p:nvPr/>
        </p:nvSpPr>
        <p:spPr bwMode="auto">
          <a:xfrm>
            <a:off x="1889020" y="6125434"/>
            <a:ext cx="335299" cy="356428"/>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CA" sz="900" dirty="0">
              <a:solidFill>
                <a:schemeClr val="bg1"/>
              </a:solidFill>
              <a:latin typeface="Arial" panose="020B0604020202020204" pitchFamily="34" charset="0"/>
              <a:cs typeface="Arial" panose="020B0604020202020204" pitchFamily="34" charset="0"/>
            </a:endParaRPr>
          </a:p>
        </p:txBody>
      </p:sp>
      <p:sp>
        <p:nvSpPr>
          <p:cNvPr id="52" name="TextBox 51">
            <a:extLst>
              <a:ext uri="{FF2B5EF4-FFF2-40B4-BE49-F238E27FC236}">
                <a16:creationId xmlns:a16="http://schemas.microsoft.com/office/drawing/2014/main" id="{9693FC01-3531-4E38-9186-778205E84D8B}"/>
              </a:ext>
            </a:extLst>
          </p:cNvPr>
          <p:cNvSpPr txBox="1"/>
          <p:nvPr/>
        </p:nvSpPr>
        <p:spPr>
          <a:xfrm>
            <a:off x="284291" y="4987037"/>
            <a:ext cx="381726" cy="276999"/>
          </a:xfrm>
          <a:prstGeom prst="rect">
            <a:avLst/>
          </a:prstGeom>
          <a:noFill/>
        </p:spPr>
        <p:txBody>
          <a:bodyPr wrap="square" rtlCol="0">
            <a:spAutoFit/>
          </a:bodyPr>
          <a:lstStyle/>
          <a:p>
            <a:r>
              <a:rPr lang="en-CA" sz="1200" dirty="0">
                <a:latin typeface="Arial" panose="020B0604020202020204" pitchFamily="34" charset="0"/>
                <a:cs typeface="Arial" panose="020B0604020202020204" pitchFamily="34" charset="0"/>
              </a:rPr>
              <a:t>B</a:t>
            </a:r>
          </a:p>
        </p:txBody>
      </p:sp>
      <p:sp>
        <p:nvSpPr>
          <p:cNvPr id="53" name="Text Box 719">
            <a:extLst>
              <a:ext uri="{FF2B5EF4-FFF2-40B4-BE49-F238E27FC236}">
                <a16:creationId xmlns:a16="http://schemas.microsoft.com/office/drawing/2014/main" id="{B668768A-1F88-4D0C-85E0-4A03EEEA56C4}"/>
              </a:ext>
            </a:extLst>
          </p:cNvPr>
          <p:cNvSpPr txBox="1">
            <a:spLocks noChangeArrowheads="1"/>
          </p:cNvSpPr>
          <p:nvPr/>
        </p:nvSpPr>
        <p:spPr bwMode="auto">
          <a:xfrm>
            <a:off x="3493745" y="5854641"/>
            <a:ext cx="229550"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900" dirty="0">
                <a:latin typeface="Arial" panose="020B0604020202020204" pitchFamily="34" charset="0"/>
                <a:cs typeface="Arial" panose="020B0604020202020204" pitchFamily="34" charset="0"/>
              </a:rPr>
              <a:t>*</a:t>
            </a:r>
          </a:p>
        </p:txBody>
      </p:sp>
      <p:sp>
        <p:nvSpPr>
          <p:cNvPr id="54" name="Line 718">
            <a:extLst>
              <a:ext uri="{FF2B5EF4-FFF2-40B4-BE49-F238E27FC236}">
                <a16:creationId xmlns:a16="http://schemas.microsoft.com/office/drawing/2014/main" id="{97462A29-3793-48B2-BCA8-A521C5433A05}"/>
              </a:ext>
            </a:extLst>
          </p:cNvPr>
          <p:cNvSpPr>
            <a:spLocks noChangeShapeType="1"/>
          </p:cNvSpPr>
          <p:nvPr/>
        </p:nvSpPr>
        <p:spPr bwMode="auto">
          <a:xfrm flipV="1">
            <a:off x="3614620" y="6046488"/>
            <a:ext cx="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CA" sz="1600">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D7AD0249-28E9-42A4-AC04-F1A1F773DF5E}"/>
              </a:ext>
            </a:extLst>
          </p:cNvPr>
          <p:cNvSpPr txBox="1"/>
          <p:nvPr/>
        </p:nvSpPr>
        <p:spPr>
          <a:xfrm>
            <a:off x="350603" y="520164"/>
            <a:ext cx="381726" cy="276999"/>
          </a:xfrm>
          <a:prstGeom prst="rect">
            <a:avLst/>
          </a:prstGeom>
          <a:noFill/>
        </p:spPr>
        <p:txBody>
          <a:bodyPr wrap="square" rtlCol="0">
            <a:spAutoFit/>
          </a:bodyPr>
          <a:lstStyle/>
          <a:p>
            <a:r>
              <a:rPr lang="en-CA" sz="1200" dirty="0">
                <a:latin typeface="Arial" panose="020B0604020202020204" pitchFamily="34" charset="0"/>
                <a:cs typeface="Arial" panose="020B0604020202020204" pitchFamily="34" charset="0"/>
              </a:rPr>
              <a:t>A</a:t>
            </a:r>
          </a:p>
        </p:txBody>
      </p:sp>
      <p:sp>
        <p:nvSpPr>
          <p:cNvPr id="2" name="Oval 1">
            <a:extLst>
              <a:ext uri="{FF2B5EF4-FFF2-40B4-BE49-F238E27FC236}">
                <a16:creationId xmlns:a16="http://schemas.microsoft.com/office/drawing/2014/main" id="{06FA713A-BEDF-4A47-8A00-139BC8D0734B}"/>
              </a:ext>
            </a:extLst>
          </p:cNvPr>
          <p:cNvSpPr/>
          <p:nvPr/>
        </p:nvSpPr>
        <p:spPr>
          <a:xfrm>
            <a:off x="2684565" y="2812632"/>
            <a:ext cx="57150" cy="6608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6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815866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10922</TotalTime>
  <Words>245</Words>
  <Application>Microsoft Office PowerPoint</Application>
  <PresentationFormat>Custom</PresentationFormat>
  <Paragraphs>20</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Courier New</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Alejandro Saettone</dc:creator>
  <cp:lastModifiedBy>uBioDiscovery</cp:lastModifiedBy>
  <cp:revision>276</cp:revision>
  <dcterms:created xsi:type="dcterms:W3CDTF">2015-09-04T13:41:12Z</dcterms:created>
  <dcterms:modified xsi:type="dcterms:W3CDTF">2017-11-21T21:06:16Z</dcterms:modified>
</cp:coreProperties>
</file>