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6858000" cy="9906000" type="A4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327" autoAdjust="0"/>
    <p:restoredTop sz="99816" autoAdjust="0"/>
  </p:normalViewPr>
  <p:slideViewPr>
    <p:cSldViewPr snapToGrid="0" snapToObjects="1" showGuides="1">
      <p:cViewPr varScale="1">
        <p:scale>
          <a:sx n="59" d="100"/>
          <a:sy n="59" d="100"/>
        </p:scale>
        <p:origin x="-1152" y="-96"/>
      </p:cViewPr>
      <p:guideLst>
        <p:guide orient="horz" pos="3120"/>
        <p:guide pos="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lorian%20Carlier\Downloads\170711%20long&#233;vit&#233;%20kmt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abienne.malagnac:Science:Articles:Article%20KMT:Figures%20modifi&#233;es%20FC:Longevite_FM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Feuil1!$B$2</c:f>
              <c:strCache>
                <c:ptCount val="1"/>
                <c:pt idx="0">
                  <c:v>Mat-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solidFill>
                <a:prstClr val="black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(Feuil1!$H$2;Feuil1!$H$32)</c:f>
                <c:numCache>
                  <c:formatCode>General</c:formatCode>
                  <c:ptCount val="2"/>
                  <c:pt idx="0">
                    <c:v>1.25937437226736</c:v>
                  </c:pt>
                  <c:pt idx="1">
                    <c:v>1.169014644089299</c:v>
                  </c:pt>
                </c:numCache>
              </c:numRef>
            </c:plus>
            <c:minus>
              <c:numRef>
                <c:f>(Feuil1!$H$2;Feuil1!$H$32)</c:f>
                <c:numCache>
                  <c:formatCode>General</c:formatCode>
                  <c:ptCount val="2"/>
                  <c:pt idx="0">
                    <c:v>1.25937437226736</c:v>
                  </c:pt>
                  <c:pt idx="1">
                    <c:v>1.169014644089299</c:v>
                  </c:pt>
                </c:numCache>
              </c:numRef>
            </c:minus>
          </c:errBars>
          <c:cat>
            <c:strRef>
              <c:f>(Feuil1!$A$2;Feuil1!$A$32)</c:f>
              <c:strCache>
                <c:ptCount val="2"/>
                <c:pt idx="0">
                  <c:v>WT</c:v>
                </c:pt>
                <c:pt idx="1">
                  <c:v>ΔPaKmt6</c:v>
                </c:pt>
              </c:strCache>
            </c:strRef>
          </c:cat>
          <c:val>
            <c:numRef>
              <c:f>(Feuil1!$G$2;Feuil1!$G$32)</c:f>
              <c:numCache>
                <c:formatCode>General</c:formatCode>
                <c:ptCount val="2"/>
                <c:pt idx="0">
                  <c:v>12.12333333333333</c:v>
                </c:pt>
                <c:pt idx="1">
                  <c:v>8.413333333333332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56-4CC4-95E8-8ADCE86458EB}"/>
            </c:ext>
          </c:extLst>
        </c:ser>
        <c:ser>
          <c:idx val="1"/>
          <c:order val="1"/>
          <c:tx>
            <c:strRef>
              <c:f>Feuil1!$B$17</c:f>
              <c:strCache>
                <c:ptCount val="1"/>
                <c:pt idx="0">
                  <c:v>Mat+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(Feuil1!$H$17;Feuil1!$H$47)</c:f>
                <c:numCache>
                  <c:formatCode>General</c:formatCode>
                  <c:ptCount val="2"/>
                  <c:pt idx="0">
                    <c:v>0.642817459092615</c:v>
                  </c:pt>
                  <c:pt idx="1">
                    <c:v>1.5696526761706</c:v>
                  </c:pt>
                </c:numCache>
              </c:numRef>
            </c:plus>
            <c:minus>
              <c:numRef>
                <c:f>(Feuil1!$H$17;Feuil1!$H$47)</c:f>
                <c:numCache>
                  <c:formatCode>General</c:formatCode>
                  <c:ptCount val="2"/>
                  <c:pt idx="0">
                    <c:v>0.642817459092615</c:v>
                  </c:pt>
                  <c:pt idx="1">
                    <c:v>1.5696526761706</c:v>
                  </c:pt>
                </c:numCache>
              </c:numRef>
            </c:minus>
          </c:errBars>
          <c:cat>
            <c:strRef>
              <c:f>(Feuil1!$A$2;Feuil1!$A$32)</c:f>
              <c:strCache>
                <c:ptCount val="2"/>
                <c:pt idx="0">
                  <c:v>WT</c:v>
                </c:pt>
                <c:pt idx="1">
                  <c:v>ΔPaKmt6</c:v>
                </c:pt>
              </c:strCache>
            </c:strRef>
          </c:cat>
          <c:val>
            <c:numRef>
              <c:f>(Feuil1!$G$17;Feuil1!$G$47)</c:f>
              <c:numCache>
                <c:formatCode>General</c:formatCode>
                <c:ptCount val="2"/>
                <c:pt idx="0">
                  <c:v>9.4</c:v>
                </c:pt>
                <c:pt idx="1">
                  <c:v>8.133333333333333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56-4CC4-95E8-8ADCE8645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4233992"/>
        <c:axId val="-2083690328"/>
      </c:barChart>
      <c:catAx>
        <c:axId val="-2084233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 i="0"/>
            </a:pPr>
            <a:endParaRPr lang="fr-FR"/>
          </a:p>
        </c:txPr>
        <c:crossAx val="-2083690328"/>
        <c:crosses val="autoZero"/>
        <c:auto val="1"/>
        <c:lblAlgn val="ctr"/>
        <c:lblOffset val="100"/>
        <c:noMultiLvlLbl val="0"/>
      </c:catAx>
      <c:valAx>
        <c:axId val="-2083690328"/>
        <c:scaling>
          <c:orientation val="minMax"/>
          <c:max val="14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50" b="1"/>
                </a:pPr>
                <a:r>
                  <a:rPr lang="fr-FR" sz="1050" b="1" i="0" u="none" strike="noStrike" baseline="0" dirty="0" err="1" smtClean="0">
                    <a:effectLst/>
                  </a:rPr>
                  <a:t>Growth</a:t>
                </a:r>
                <a:r>
                  <a:rPr lang="fr-FR" sz="1050" b="1" i="0" u="none" strike="noStrike" baseline="0" dirty="0" smtClean="0">
                    <a:effectLst/>
                  </a:rPr>
                  <a:t> (cm)</a:t>
                </a:r>
                <a:endParaRPr lang="fr-FR" sz="1050" b="1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-20842339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1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Feuil1!$N$11</c:f>
              <c:strCache>
                <c:ptCount val="1"/>
                <c:pt idx="0">
                  <c:v>Mat-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1.0</c:v>
                </c:pt>
              </c:numLit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Feuil1!$O$10:$P$10</c:f>
              <c:strCache>
                <c:ptCount val="2"/>
                <c:pt idx="0">
                  <c:v>WT </c:v>
                </c:pt>
                <c:pt idx="1">
                  <c:v>ΔPaKmt1 </c:v>
                </c:pt>
              </c:strCache>
            </c:strRef>
          </c:cat>
          <c:val>
            <c:numRef>
              <c:f>Feuil1!$O$11:$P$11</c:f>
              <c:numCache>
                <c:formatCode>General</c:formatCode>
                <c:ptCount val="2"/>
                <c:pt idx="0">
                  <c:v>11.14</c:v>
                </c:pt>
                <c:pt idx="1">
                  <c:v>9.96666666666667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60-48F2-9E62-CAFB21EFFE46}"/>
            </c:ext>
          </c:extLst>
        </c:ser>
        <c:ser>
          <c:idx val="1"/>
          <c:order val="1"/>
          <c:tx>
            <c:strRef>
              <c:f>Feuil1!$N$12</c:f>
              <c:strCache>
                <c:ptCount val="1"/>
                <c:pt idx="0">
                  <c:v>Mat+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Feuil1!$R$5:$R$6</c:f>
                <c:numCache>
                  <c:formatCode>General</c:formatCode>
                  <c:ptCount val="2"/>
                  <c:pt idx="0">
                    <c:v>0.785097160242226</c:v>
                  </c:pt>
                  <c:pt idx="1">
                    <c:v>0.988062076322451</c:v>
                  </c:pt>
                </c:numCache>
              </c:numRef>
            </c:plus>
            <c:minus>
              <c:numRef>
                <c:f>Feuil1!$R$5:$R$6</c:f>
                <c:numCache>
                  <c:formatCode>General</c:formatCode>
                  <c:ptCount val="2"/>
                  <c:pt idx="0">
                    <c:v>0.785097160242226</c:v>
                  </c:pt>
                  <c:pt idx="1">
                    <c:v>0.988062076322451</c:v>
                  </c:pt>
                </c:numCache>
              </c:numRef>
            </c:minus>
          </c:errBars>
          <c:cat>
            <c:strRef>
              <c:f>Feuil1!$O$10:$P$10</c:f>
              <c:strCache>
                <c:ptCount val="2"/>
                <c:pt idx="0">
                  <c:v>WT </c:v>
                </c:pt>
                <c:pt idx="1">
                  <c:v>ΔPaKmt1 </c:v>
                </c:pt>
              </c:strCache>
            </c:strRef>
          </c:cat>
          <c:val>
            <c:numRef>
              <c:f>Feuil1!$O$12:$P$12</c:f>
              <c:numCache>
                <c:formatCode>General</c:formatCode>
                <c:ptCount val="2"/>
                <c:pt idx="0">
                  <c:v>8.79285714285712</c:v>
                </c:pt>
                <c:pt idx="1">
                  <c:v>8.580000000000001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A60-48F2-9E62-CAFB21EFFE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8854504"/>
        <c:axId val="-2132205016"/>
      </c:barChart>
      <c:catAx>
        <c:axId val="-2138854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-2132205016"/>
        <c:crosses val="autoZero"/>
        <c:auto val="1"/>
        <c:lblAlgn val="ctr"/>
        <c:lblOffset val="100"/>
        <c:noMultiLvlLbl val="0"/>
      </c:catAx>
      <c:valAx>
        <c:axId val="-21322050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FR" dirty="0" err="1" smtClean="0"/>
                  <a:t>Growth</a:t>
                </a:r>
                <a:r>
                  <a:rPr lang="fr-FR" dirty="0" smtClean="0"/>
                  <a:t> (cm)</a:t>
                </a:r>
                <a:endParaRPr lang="fr-FR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fr-FR"/>
          </a:p>
        </c:txPr>
        <c:crossAx val="-21388545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11067-9AAF-6D43-A3B1-0F4718B4DC6B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E4089-19E1-EB43-A0CE-3971293B85D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767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83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2750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114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135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273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94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003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577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71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4718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9290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5A6B3-0627-4846-A558-3A1307DA14CD}" type="datetimeFigureOut">
              <a:rPr lang="fr-FR" smtClean="0"/>
              <a:t>20/02/21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D4274-570C-D143-ABC6-F63D3868647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68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8804705"/>
              </p:ext>
            </p:extLst>
          </p:nvPr>
        </p:nvGraphicFramePr>
        <p:xfrm>
          <a:off x="1675377" y="3467100"/>
          <a:ext cx="3750086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00255"/>
              </p:ext>
            </p:extLst>
          </p:nvPr>
        </p:nvGraphicFramePr>
        <p:xfrm>
          <a:off x="1436076" y="398992"/>
          <a:ext cx="4127500" cy="2737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0" y="0"/>
            <a:ext cx="751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Fig. S12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8763261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11</Words>
  <Application>Microsoft Macintosh PowerPoint</Application>
  <PresentationFormat>Format A4 (210 x 297 mm)</PresentationFormat>
  <Paragraphs>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Fabienne</dc:creator>
  <cp:lastModifiedBy>Fabienne</cp:lastModifiedBy>
  <cp:revision>48</cp:revision>
  <dcterms:created xsi:type="dcterms:W3CDTF">2019-07-15T09:53:38Z</dcterms:created>
  <dcterms:modified xsi:type="dcterms:W3CDTF">2021-02-20T19:34:12Z</dcterms:modified>
</cp:coreProperties>
</file>