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906000" cy="6858000" type="A4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85" autoAdjust="0"/>
  </p:normalViewPr>
  <p:slideViewPr>
    <p:cSldViewPr snapToGrid="0" snapToObjects="1" showGuides="1">
      <p:cViewPr varScale="1">
        <p:scale>
          <a:sx n="76" d="100"/>
          <a:sy n="76" d="100"/>
        </p:scale>
        <p:origin x="-1288" y="-11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7BE7C-5D73-334A-B6E5-925586599F89}" type="datetimeFigureOut">
              <a:rPr lang="fr-FR" smtClean="0"/>
              <a:t>20/01/21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5E79-4B0F-5947-8CD6-EC4B549DAC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569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7BE7C-5D73-334A-B6E5-925586599F89}" type="datetimeFigureOut">
              <a:rPr lang="fr-FR" smtClean="0"/>
              <a:t>20/01/21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5E79-4B0F-5947-8CD6-EC4B549DAC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47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7BE7C-5D73-334A-B6E5-925586599F89}" type="datetimeFigureOut">
              <a:rPr lang="fr-FR" smtClean="0"/>
              <a:t>20/01/21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5E79-4B0F-5947-8CD6-EC4B549DAC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9038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7BE7C-5D73-334A-B6E5-925586599F89}" type="datetimeFigureOut">
              <a:rPr lang="fr-FR" smtClean="0"/>
              <a:t>20/01/21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5E79-4B0F-5947-8CD6-EC4B549DAC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3756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7BE7C-5D73-334A-B6E5-925586599F89}" type="datetimeFigureOut">
              <a:rPr lang="fr-FR" smtClean="0"/>
              <a:t>20/01/21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5E79-4B0F-5947-8CD6-EC4B549DAC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1033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7BE7C-5D73-334A-B6E5-925586599F89}" type="datetimeFigureOut">
              <a:rPr lang="fr-FR" smtClean="0"/>
              <a:t>20/01/21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5E79-4B0F-5947-8CD6-EC4B549DAC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5908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7BE7C-5D73-334A-B6E5-925586599F89}" type="datetimeFigureOut">
              <a:rPr lang="fr-FR" smtClean="0"/>
              <a:t>20/01/21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5E79-4B0F-5947-8CD6-EC4B549DAC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4456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7BE7C-5D73-334A-B6E5-925586599F89}" type="datetimeFigureOut">
              <a:rPr lang="fr-FR" smtClean="0"/>
              <a:t>20/01/21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5E79-4B0F-5947-8CD6-EC4B549DAC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8620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7BE7C-5D73-334A-B6E5-925586599F89}" type="datetimeFigureOut">
              <a:rPr lang="fr-FR" smtClean="0"/>
              <a:t>20/01/21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5E79-4B0F-5947-8CD6-EC4B549DAC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6688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7BE7C-5D73-334A-B6E5-925586599F89}" type="datetimeFigureOut">
              <a:rPr lang="fr-FR" smtClean="0"/>
              <a:t>20/01/21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5E79-4B0F-5947-8CD6-EC4B549DAC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8677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7BE7C-5D73-334A-B6E5-925586599F89}" type="datetimeFigureOut">
              <a:rPr lang="fr-FR" smtClean="0"/>
              <a:t>20/01/21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55E79-4B0F-5947-8CD6-EC4B549DAC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7765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7BE7C-5D73-334A-B6E5-925586599F89}" type="datetimeFigureOut">
              <a:rPr lang="fr-FR" smtClean="0"/>
              <a:t>20/01/21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55E79-4B0F-5947-8CD6-EC4B549DAC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9325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r 1"/>
          <p:cNvGrpSpPr/>
          <p:nvPr/>
        </p:nvGrpSpPr>
        <p:grpSpPr>
          <a:xfrm>
            <a:off x="339092" y="725362"/>
            <a:ext cx="9257292" cy="4133883"/>
            <a:chOff x="296208" y="355714"/>
            <a:chExt cx="9257292" cy="4133883"/>
          </a:xfrm>
        </p:grpSpPr>
        <p:cxnSp>
          <p:nvCxnSpPr>
            <p:cNvPr id="113" name="Connecteur droit 112"/>
            <p:cNvCxnSpPr/>
            <p:nvPr/>
          </p:nvCxnSpPr>
          <p:spPr>
            <a:xfrm>
              <a:off x="602010" y="645057"/>
              <a:ext cx="3982413" cy="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</p:cxnSp>
        <p:pic>
          <p:nvPicPr>
            <p:cNvPr id="210" name="Image 209">
              <a:extLst>
                <a:ext uri="{FF2B5EF4-FFF2-40B4-BE49-F238E27FC236}">
                  <a16:creationId xmlns:a16="http://schemas.microsoft.com/office/drawing/2014/main" xmlns="" id="{2BCEEE54-5711-4ED8-9354-E3CD750902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131" t="32905" r="4986" b="5176"/>
            <a:stretch/>
          </p:blipFill>
          <p:spPr>
            <a:xfrm>
              <a:off x="9180574" y="1767809"/>
              <a:ext cx="119085" cy="2243813"/>
            </a:xfrm>
            <a:prstGeom prst="rect">
              <a:avLst/>
            </a:prstGeom>
          </p:spPr>
        </p:pic>
        <p:sp>
          <p:nvSpPr>
            <p:cNvPr id="211" name="ZoneTexte 210"/>
            <p:cNvSpPr txBox="1"/>
            <p:nvPr/>
          </p:nvSpPr>
          <p:spPr>
            <a:xfrm>
              <a:off x="9212842" y="3454494"/>
              <a:ext cx="3406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>
                <a:defRPr/>
              </a:pPr>
              <a:r>
                <a:rPr lang="fr-FR" sz="1200" b="1" kern="0" dirty="0" smtClean="0">
                  <a:solidFill>
                    <a:sysClr val="windowText" lastClr="000000"/>
                  </a:solidFill>
                  <a:latin typeface="Calibri"/>
                </a:rPr>
                <a:t>10</a:t>
              </a:r>
              <a:endParaRPr lang="fr-FR" sz="1200" b="1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212" name="ZoneTexte 211"/>
            <p:cNvSpPr txBox="1"/>
            <p:nvPr/>
          </p:nvSpPr>
          <p:spPr>
            <a:xfrm>
              <a:off x="9212842" y="3067224"/>
              <a:ext cx="3406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>
                <a:defRPr/>
              </a:pPr>
              <a:r>
                <a:rPr lang="fr-FR" sz="1200" b="1" kern="0" dirty="0">
                  <a:solidFill>
                    <a:sysClr val="windowText" lastClr="000000"/>
                  </a:solidFill>
                  <a:latin typeface="Calibri"/>
                </a:rPr>
                <a:t>2</a:t>
              </a:r>
              <a:r>
                <a:rPr lang="fr-FR" sz="1200" b="1" kern="0" dirty="0" smtClean="0">
                  <a:solidFill>
                    <a:sysClr val="windowText" lastClr="000000"/>
                  </a:solidFill>
                  <a:latin typeface="Calibri"/>
                </a:rPr>
                <a:t>0</a:t>
              </a:r>
              <a:endParaRPr lang="fr-FR" sz="1200" b="1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213" name="ZoneTexte 212"/>
            <p:cNvSpPr txBox="1"/>
            <p:nvPr/>
          </p:nvSpPr>
          <p:spPr>
            <a:xfrm>
              <a:off x="9212842" y="2685649"/>
              <a:ext cx="3406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>
                <a:defRPr/>
              </a:pPr>
              <a:r>
                <a:rPr lang="fr-FR" sz="1200" b="1" kern="0" dirty="0" smtClean="0">
                  <a:solidFill>
                    <a:sysClr val="windowText" lastClr="000000"/>
                  </a:solidFill>
                  <a:latin typeface="Calibri"/>
                </a:rPr>
                <a:t>30</a:t>
              </a:r>
              <a:endParaRPr lang="fr-FR" sz="1200" b="1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214" name="ZoneTexte 213"/>
            <p:cNvSpPr txBox="1"/>
            <p:nvPr/>
          </p:nvSpPr>
          <p:spPr>
            <a:xfrm>
              <a:off x="9207147" y="2292684"/>
              <a:ext cx="3406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>
                <a:defRPr/>
              </a:pPr>
              <a:r>
                <a:rPr lang="fr-FR" sz="1200" b="1" kern="0" dirty="0">
                  <a:solidFill>
                    <a:sysClr val="windowText" lastClr="000000"/>
                  </a:solidFill>
                  <a:latin typeface="Calibri"/>
                </a:rPr>
                <a:t>4</a:t>
              </a:r>
              <a:r>
                <a:rPr lang="fr-FR" sz="1200" b="1" kern="0" dirty="0" smtClean="0">
                  <a:solidFill>
                    <a:sysClr val="windowText" lastClr="000000"/>
                  </a:solidFill>
                  <a:latin typeface="Calibri"/>
                </a:rPr>
                <a:t>0</a:t>
              </a:r>
              <a:endParaRPr lang="fr-FR" sz="1200" b="1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215" name="ZoneTexte 214"/>
            <p:cNvSpPr txBox="1"/>
            <p:nvPr/>
          </p:nvSpPr>
          <p:spPr>
            <a:xfrm>
              <a:off x="9207147" y="1899719"/>
              <a:ext cx="3406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>
                <a:defRPr/>
              </a:pPr>
              <a:r>
                <a:rPr lang="fr-FR" sz="1200" b="1" kern="0" dirty="0" smtClean="0">
                  <a:solidFill>
                    <a:sysClr val="windowText" lastClr="000000"/>
                  </a:solidFill>
                  <a:latin typeface="Calibri"/>
                </a:rPr>
                <a:t>50</a:t>
              </a:r>
              <a:endParaRPr lang="fr-FR" sz="1200" b="1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115" name="ZoneTexte 114"/>
            <p:cNvSpPr txBox="1"/>
            <p:nvPr/>
          </p:nvSpPr>
          <p:spPr>
            <a:xfrm rot="16200000">
              <a:off x="83467" y="2038544"/>
              <a:ext cx="74892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>
                <a:lnSpc>
                  <a:spcPct val="70000"/>
                </a:lnSpc>
                <a:defRPr/>
              </a:pPr>
              <a:r>
                <a:rPr lang="fr-FR" sz="1200" b="1" kern="0" dirty="0" smtClean="0">
                  <a:solidFill>
                    <a:sysClr val="windowText" lastClr="000000"/>
                  </a:solidFill>
                  <a:latin typeface="Calibri"/>
                </a:rPr>
                <a:t>Cluster 1</a:t>
              </a:r>
              <a:endParaRPr lang="fr-FR" sz="1200" b="1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116" name="ZoneTexte 115"/>
            <p:cNvSpPr txBox="1"/>
            <p:nvPr/>
          </p:nvSpPr>
          <p:spPr>
            <a:xfrm rot="16200000">
              <a:off x="92030" y="3422518"/>
              <a:ext cx="74892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>
                <a:lnSpc>
                  <a:spcPct val="70000"/>
                </a:lnSpc>
                <a:defRPr/>
              </a:pPr>
              <a:r>
                <a:rPr lang="fr-FR" sz="1200" b="1" kern="0" dirty="0" smtClean="0">
                  <a:solidFill>
                    <a:sysClr val="windowText" lastClr="000000"/>
                  </a:solidFill>
                  <a:latin typeface="Calibri"/>
                </a:rPr>
                <a:t>Cluster 3</a:t>
              </a:r>
              <a:endParaRPr lang="fr-FR" sz="1200" b="1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117" name="ZoneTexte 116"/>
            <p:cNvSpPr txBox="1"/>
            <p:nvPr/>
          </p:nvSpPr>
          <p:spPr>
            <a:xfrm rot="16200000">
              <a:off x="92030" y="2673019"/>
              <a:ext cx="74892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>
                <a:lnSpc>
                  <a:spcPct val="70000"/>
                </a:lnSpc>
                <a:defRPr/>
              </a:pPr>
              <a:r>
                <a:rPr lang="fr-FR" sz="1200" b="1" kern="0" dirty="0" smtClean="0">
                  <a:solidFill>
                    <a:sysClr val="windowText" lastClr="000000"/>
                  </a:solidFill>
                  <a:latin typeface="Calibri"/>
                </a:rPr>
                <a:t>Cluster 2</a:t>
              </a:r>
              <a:endParaRPr lang="fr-FR" sz="1200" b="1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209" name="ZoneTexte 208">
              <a:extLst>
                <a:ext uri="{FF2B5EF4-FFF2-40B4-BE49-F238E27FC236}">
                  <a16:creationId xmlns:a16="http://schemas.microsoft.com/office/drawing/2014/main" xmlns="" id="{8C3F96EC-C22A-44B3-B39B-6C4F79DBC674}"/>
                </a:ext>
              </a:extLst>
            </p:cNvPr>
            <p:cNvSpPr txBox="1"/>
            <p:nvPr/>
          </p:nvSpPr>
          <p:spPr>
            <a:xfrm>
              <a:off x="2318299" y="368028"/>
              <a:ext cx="5111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>
                <a:defRPr/>
              </a:pPr>
              <a:r>
                <a:rPr lang="fr-FR" sz="1400" b="1" kern="0" dirty="0" smtClean="0">
                  <a:solidFill>
                    <a:sysClr val="windowText" lastClr="000000"/>
                  </a:solidFill>
                  <a:latin typeface="Calibri"/>
                </a:rPr>
                <a:t>CDS</a:t>
              </a:r>
              <a:endParaRPr lang="fr-FR" sz="1400" b="1" i="1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grpSp>
          <p:nvGrpSpPr>
            <p:cNvPr id="125" name="Grouper 124"/>
            <p:cNvGrpSpPr/>
            <p:nvPr/>
          </p:nvGrpSpPr>
          <p:grpSpPr>
            <a:xfrm>
              <a:off x="5076325" y="3931647"/>
              <a:ext cx="752400" cy="435592"/>
              <a:chOff x="4718158" y="4117593"/>
              <a:chExt cx="752400" cy="435592"/>
            </a:xfrm>
          </p:grpSpPr>
          <p:sp>
            <p:nvSpPr>
              <p:cNvPr id="170" name="ZoneTexte 169"/>
              <p:cNvSpPr txBox="1"/>
              <p:nvPr/>
            </p:nvSpPr>
            <p:spPr>
              <a:xfrm rot="16200000">
                <a:off x="4623542" y="4218116"/>
                <a:ext cx="408523" cy="219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lnSpc>
                    <a:spcPct val="70000"/>
                  </a:lnSpc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-0.2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171" name="ZoneTexte 170"/>
              <p:cNvSpPr txBox="1"/>
              <p:nvPr/>
            </p:nvSpPr>
            <p:spPr>
              <a:xfrm rot="16200000">
                <a:off x="4950079" y="4137876"/>
                <a:ext cx="25616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0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172" name="ZoneTexte 171"/>
              <p:cNvSpPr txBox="1"/>
              <p:nvPr/>
            </p:nvSpPr>
            <p:spPr>
              <a:xfrm rot="16200000">
                <a:off x="5143117" y="4225743"/>
                <a:ext cx="435592" cy="219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lnSpc>
                    <a:spcPct val="70000"/>
                  </a:lnSpc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+0.2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</p:grpSp>
        <p:grpSp>
          <p:nvGrpSpPr>
            <p:cNvPr id="126" name="Grouper 125"/>
            <p:cNvGrpSpPr/>
            <p:nvPr/>
          </p:nvGrpSpPr>
          <p:grpSpPr>
            <a:xfrm>
              <a:off x="5749327" y="3931651"/>
              <a:ext cx="752400" cy="435592"/>
              <a:chOff x="4718158" y="4117593"/>
              <a:chExt cx="752400" cy="435592"/>
            </a:xfrm>
          </p:grpSpPr>
          <p:sp>
            <p:nvSpPr>
              <p:cNvPr id="167" name="ZoneTexte 166"/>
              <p:cNvSpPr txBox="1"/>
              <p:nvPr/>
            </p:nvSpPr>
            <p:spPr>
              <a:xfrm rot="16200000">
                <a:off x="4623542" y="4218116"/>
                <a:ext cx="408523" cy="219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lnSpc>
                    <a:spcPct val="70000"/>
                  </a:lnSpc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-0.2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168" name="ZoneTexte 167"/>
              <p:cNvSpPr txBox="1"/>
              <p:nvPr/>
            </p:nvSpPr>
            <p:spPr>
              <a:xfrm rot="16200000">
                <a:off x="4950079" y="4137876"/>
                <a:ext cx="25616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0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169" name="ZoneTexte 168"/>
              <p:cNvSpPr txBox="1"/>
              <p:nvPr/>
            </p:nvSpPr>
            <p:spPr>
              <a:xfrm rot="16200000">
                <a:off x="5143117" y="4225743"/>
                <a:ext cx="435592" cy="219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lnSpc>
                    <a:spcPct val="70000"/>
                  </a:lnSpc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+0.2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</p:grpSp>
        <p:grpSp>
          <p:nvGrpSpPr>
            <p:cNvPr id="127" name="Grouper 126"/>
            <p:cNvGrpSpPr/>
            <p:nvPr/>
          </p:nvGrpSpPr>
          <p:grpSpPr>
            <a:xfrm>
              <a:off x="6422331" y="3928034"/>
              <a:ext cx="752400" cy="435592"/>
              <a:chOff x="4718158" y="4117593"/>
              <a:chExt cx="752400" cy="435592"/>
            </a:xfrm>
          </p:grpSpPr>
          <p:sp>
            <p:nvSpPr>
              <p:cNvPr id="164" name="ZoneTexte 163"/>
              <p:cNvSpPr txBox="1"/>
              <p:nvPr/>
            </p:nvSpPr>
            <p:spPr>
              <a:xfrm rot="16200000">
                <a:off x="4623542" y="4218116"/>
                <a:ext cx="408523" cy="219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lnSpc>
                    <a:spcPct val="70000"/>
                  </a:lnSpc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-0.2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165" name="ZoneTexte 164"/>
              <p:cNvSpPr txBox="1"/>
              <p:nvPr/>
            </p:nvSpPr>
            <p:spPr>
              <a:xfrm rot="16200000">
                <a:off x="4950079" y="4137876"/>
                <a:ext cx="25616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0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166" name="ZoneTexte 165"/>
              <p:cNvSpPr txBox="1"/>
              <p:nvPr/>
            </p:nvSpPr>
            <p:spPr>
              <a:xfrm rot="16200000">
                <a:off x="5143117" y="4225743"/>
                <a:ext cx="435592" cy="219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lnSpc>
                    <a:spcPct val="70000"/>
                  </a:lnSpc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+0.2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</p:grpSp>
        <p:grpSp>
          <p:nvGrpSpPr>
            <p:cNvPr id="128" name="Grouper 127"/>
            <p:cNvGrpSpPr/>
            <p:nvPr/>
          </p:nvGrpSpPr>
          <p:grpSpPr>
            <a:xfrm>
              <a:off x="7091718" y="3931655"/>
              <a:ext cx="752400" cy="435592"/>
              <a:chOff x="4718158" y="4117593"/>
              <a:chExt cx="752400" cy="435592"/>
            </a:xfrm>
          </p:grpSpPr>
          <p:sp>
            <p:nvSpPr>
              <p:cNvPr id="161" name="ZoneTexte 160"/>
              <p:cNvSpPr txBox="1"/>
              <p:nvPr/>
            </p:nvSpPr>
            <p:spPr>
              <a:xfrm rot="16200000">
                <a:off x="4623542" y="4218116"/>
                <a:ext cx="408523" cy="219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lnSpc>
                    <a:spcPct val="70000"/>
                  </a:lnSpc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-0.2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162" name="ZoneTexte 161"/>
              <p:cNvSpPr txBox="1"/>
              <p:nvPr/>
            </p:nvSpPr>
            <p:spPr>
              <a:xfrm rot="16200000">
                <a:off x="4950079" y="4137876"/>
                <a:ext cx="25616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0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163" name="ZoneTexte 162"/>
              <p:cNvSpPr txBox="1"/>
              <p:nvPr/>
            </p:nvSpPr>
            <p:spPr>
              <a:xfrm rot="16200000">
                <a:off x="5143117" y="4225743"/>
                <a:ext cx="435592" cy="219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lnSpc>
                    <a:spcPct val="70000"/>
                  </a:lnSpc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+0.2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</p:grpSp>
        <p:grpSp>
          <p:nvGrpSpPr>
            <p:cNvPr id="129" name="Grouper 128"/>
            <p:cNvGrpSpPr/>
            <p:nvPr/>
          </p:nvGrpSpPr>
          <p:grpSpPr>
            <a:xfrm>
              <a:off x="7757485" y="3931657"/>
              <a:ext cx="752400" cy="435592"/>
              <a:chOff x="4718158" y="4117593"/>
              <a:chExt cx="752400" cy="435592"/>
            </a:xfrm>
          </p:grpSpPr>
          <p:sp>
            <p:nvSpPr>
              <p:cNvPr id="158" name="ZoneTexte 157"/>
              <p:cNvSpPr txBox="1"/>
              <p:nvPr/>
            </p:nvSpPr>
            <p:spPr>
              <a:xfrm rot="16200000">
                <a:off x="4623542" y="4218116"/>
                <a:ext cx="408523" cy="219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lnSpc>
                    <a:spcPct val="70000"/>
                  </a:lnSpc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-0.2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159" name="ZoneTexte 158"/>
              <p:cNvSpPr txBox="1"/>
              <p:nvPr/>
            </p:nvSpPr>
            <p:spPr>
              <a:xfrm rot="16200000">
                <a:off x="4950079" y="4137876"/>
                <a:ext cx="25616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0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160" name="ZoneTexte 159"/>
              <p:cNvSpPr txBox="1"/>
              <p:nvPr/>
            </p:nvSpPr>
            <p:spPr>
              <a:xfrm rot="16200000">
                <a:off x="5143117" y="4225743"/>
                <a:ext cx="435592" cy="219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lnSpc>
                    <a:spcPct val="70000"/>
                  </a:lnSpc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+0.2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</p:grpSp>
        <p:grpSp>
          <p:nvGrpSpPr>
            <p:cNvPr id="130" name="Grouper 129"/>
            <p:cNvGrpSpPr/>
            <p:nvPr/>
          </p:nvGrpSpPr>
          <p:grpSpPr>
            <a:xfrm>
              <a:off x="8426874" y="3931659"/>
              <a:ext cx="752400" cy="435592"/>
              <a:chOff x="4718158" y="4117593"/>
              <a:chExt cx="752400" cy="435592"/>
            </a:xfrm>
          </p:grpSpPr>
          <p:sp>
            <p:nvSpPr>
              <p:cNvPr id="155" name="ZoneTexte 154"/>
              <p:cNvSpPr txBox="1"/>
              <p:nvPr/>
            </p:nvSpPr>
            <p:spPr>
              <a:xfrm rot="16200000">
                <a:off x="4623542" y="4218116"/>
                <a:ext cx="408523" cy="219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lnSpc>
                    <a:spcPct val="70000"/>
                  </a:lnSpc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-0.2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156" name="ZoneTexte 155"/>
              <p:cNvSpPr txBox="1"/>
              <p:nvPr/>
            </p:nvSpPr>
            <p:spPr>
              <a:xfrm rot="16200000">
                <a:off x="4950079" y="4137876"/>
                <a:ext cx="25616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0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157" name="ZoneTexte 156"/>
              <p:cNvSpPr txBox="1"/>
              <p:nvPr/>
            </p:nvSpPr>
            <p:spPr>
              <a:xfrm rot="16200000">
                <a:off x="5143117" y="4225743"/>
                <a:ext cx="435592" cy="219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lnSpc>
                    <a:spcPct val="70000"/>
                  </a:lnSpc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+0.2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</p:grpSp>
        <p:sp>
          <p:nvSpPr>
            <p:cNvPr id="132" name="ZoneTexte 131"/>
            <p:cNvSpPr txBox="1"/>
            <p:nvPr/>
          </p:nvSpPr>
          <p:spPr>
            <a:xfrm>
              <a:off x="298012" y="1415001"/>
              <a:ext cx="3406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>
                <a:defRPr/>
              </a:pPr>
              <a:r>
                <a:rPr lang="fr-FR" sz="1200" b="1" kern="0" dirty="0">
                  <a:solidFill>
                    <a:sysClr val="windowText" lastClr="000000"/>
                  </a:solidFill>
                  <a:latin typeface="Calibri"/>
                </a:rPr>
                <a:t>2</a:t>
              </a:r>
              <a:r>
                <a:rPr lang="fr-FR" sz="1200" b="1" kern="0" dirty="0" smtClean="0">
                  <a:solidFill>
                    <a:sysClr val="windowText" lastClr="000000"/>
                  </a:solidFill>
                  <a:latin typeface="Calibri"/>
                </a:rPr>
                <a:t>0</a:t>
              </a:r>
              <a:endParaRPr lang="fr-FR" sz="1200" b="1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133" name="ZoneTexte 132"/>
            <p:cNvSpPr txBox="1"/>
            <p:nvPr/>
          </p:nvSpPr>
          <p:spPr>
            <a:xfrm>
              <a:off x="296208" y="1224716"/>
              <a:ext cx="3406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>
                <a:defRPr/>
              </a:pPr>
              <a:r>
                <a:rPr lang="fr-FR" sz="1200" b="1" kern="0" dirty="0" smtClean="0">
                  <a:solidFill>
                    <a:sysClr val="windowText" lastClr="000000"/>
                  </a:solidFill>
                  <a:latin typeface="Calibri"/>
                </a:rPr>
                <a:t>40</a:t>
              </a:r>
              <a:endParaRPr lang="fr-FR" sz="1200" b="1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134" name="ZoneTexte 133"/>
            <p:cNvSpPr txBox="1"/>
            <p:nvPr/>
          </p:nvSpPr>
          <p:spPr>
            <a:xfrm>
              <a:off x="298128" y="1024866"/>
              <a:ext cx="3406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>
                <a:defRPr/>
              </a:pPr>
              <a:r>
                <a:rPr lang="fr-FR" sz="1200" b="1" kern="0" dirty="0" smtClean="0">
                  <a:solidFill>
                    <a:sysClr val="windowText" lastClr="000000"/>
                  </a:solidFill>
                  <a:latin typeface="Calibri"/>
                </a:rPr>
                <a:t>60</a:t>
              </a:r>
              <a:endParaRPr lang="fr-FR" sz="1200" b="1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154" name="ZoneTexte 153">
              <a:extLst>
                <a:ext uri="{FF2B5EF4-FFF2-40B4-BE49-F238E27FC236}">
                  <a16:creationId xmlns:a16="http://schemas.microsoft.com/office/drawing/2014/main" xmlns="" id="{8C3F96EC-C22A-44B3-B39B-6C4F79DBC674}"/>
                </a:ext>
              </a:extLst>
            </p:cNvPr>
            <p:cNvSpPr txBox="1"/>
            <p:nvPr/>
          </p:nvSpPr>
          <p:spPr>
            <a:xfrm>
              <a:off x="6690576" y="355714"/>
              <a:ext cx="8187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>
                <a:defRPr/>
              </a:pPr>
              <a:r>
                <a:rPr lang="fr-FR" sz="1400" b="1" kern="0" dirty="0" smtClean="0">
                  <a:solidFill>
                    <a:sysClr val="windowText" lastClr="000000"/>
                  </a:solidFill>
                  <a:latin typeface="Calibri"/>
                </a:rPr>
                <a:t>Repeats</a:t>
              </a:r>
              <a:endParaRPr lang="fr-FR" sz="1400" b="1" i="1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137" name="ZoneTexte 136"/>
            <p:cNvSpPr txBox="1"/>
            <p:nvPr/>
          </p:nvSpPr>
          <p:spPr>
            <a:xfrm>
              <a:off x="4824310" y="1340674"/>
              <a:ext cx="3406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>
                <a:defRPr/>
              </a:pPr>
              <a:r>
                <a:rPr lang="fr-FR" sz="1200" b="1" kern="0" dirty="0">
                  <a:solidFill>
                    <a:sysClr val="windowText" lastClr="000000"/>
                  </a:solidFill>
                  <a:latin typeface="Calibri"/>
                </a:rPr>
                <a:t>2</a:t>
              </a:r>
              <a:r>
                <a:rPr lang="fr-FR" sz="1200" b="1" kern="0" dirty="0" smtClean="0">
                  <a:solidFill>
                    <a:sysClr val="windowText" lastClr="000000"/>
                  </a:solidFill>
                  <a:latin typeface="Calibri"/>
                </a:rPr>
                <a:t>0</a:t>
              </a:r>
              <a:endParaRPr lang="fr-FR" sz="1200" b="1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138" name="ZoneTexte 137"/>
            <p:cNvSpPr txBox="1"/>
            <p:nvPr/>
          </p:nvSpPr>
          <p:spPr>
            <a:xfrm>
              <a:off x="4824310" y="1119349"/>
              <a:ext cx="3406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>
                <a:defRPr/>
              </a:pPr>
              <a:r>
                <a:rPr lang="fr-FR" sz="1200" b="1" kern="0" dirty="0" smtClean="0">
                  <a:solidFill>
                    <a:sysClr val="windowText" lastClr="000000"/>
                  </a:solidFill>
                  <a:latin typeface="Calibri"/>
                </a:rPr>
                <a:t>40</a:t>
              </a:r>
              <a:endParaRPr lang="fr-FR" sz="1200" b="1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cxnSp>
          <p:nvCxnSpPr>
            <p:cNvPr id="141" name="Connecteur droit 140"/>
            <p:cNvCxnSpPr/>
            <p:nvPr/>
          </p:nvCxnSpPr>
          <p:spPr>
            <a:xfrm>
              <a:off x="5171436" y="645057"/>
              <a:ext cx="3982413" cy="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</p:cxnSp>
        <p:sp>
          <p:nvSpPr>
            <p:cNvPr id="197" name="ZoneTexte 196">
              <a:extLst>
                <a:ext uri="{FF2B5EF4-FFF2-40B4-BE49-F238E27FC236}">
                  <a16:creationId xmlns:a16="http://schemas.microsoft.com/office/drawing/2014/main" xmlns="" id="{F987A53B-9041-4287-BC7E-4055EC6E4642}"/>
                </a:ext>
              </a:extLst>
            </p:cNvPr>
            <p:cNvSpPr txBox="1"/>
            <p:nvPr/>
          </p:nvSpPr>
          <p:spPr>
            <a:xfrm>
              <a:off x="1020854" y="613666"/>
              <a:ext cx="40107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>
                <a:defRPr/>
              </a:pPr>
              <a:r>
                <a:rPr lang="fr-FR" sz="1200" b="1" kern="0" dirty="0">
                  <a:solidFill>
                    <a:sysClr val="windowText" lastClr="000000"/>
                  </a:solidFill>
                  <a:latin typeface="Calibri"/>
                </a:rPr>
                <a:t>WT</a:t>
              </a:r>
            </a:p>
          </p:txBody>
        </p:sp>
        <p:sp>
          <p:nvSpPr>
            <p:cNvPr id="198" name="ZoneTexte 197">
              <a:extLst>
                <a:ext uri="{FF2B5EF4-FFF2-40B4-BE49-F238E27FC236}">
                  <a16:creationId xmlns:a16="http://schemas.microsoft.com/office/drawing/2014/main" xmlns="" id="{8C3F96EC-C22A-44B3-B39B-6C4F79DBC674}"/>
                </a:ext>
              </a:extLst>
            </p:cNvPr>
            <p:cNvSpPr txBox="1"/>
            <p:nvPr/>
          </p:nvSpPr>
          <p:spPr>
            <a:xfrm>
              <a:off x="2842940" y="613666"/>
              <a:ext cx="7219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>
                <a:defRPr/>
              </a:pPr>
              <a:r>
                <a:rPr lang="el-GR" sz="1200" b="1" kern="0" dirty="0" smtClean="0">
                  <a:solidFill>
                    <a:sysClr val="windowText" lastClr="000000"/>
                  </a:solidFill>
                  <a:latin typeface="Calibri"/>
                </a:rPr>
                <a:t>Δ</a:t>
              </a:r>
              <a:r>
                <a:rPr lang="fr-FR" sz="1200" b="1" i="1" kern="0" dirty="0" smtClean="0">
                  <a:solidFill>
                    <a:sysClr val="windowText" lastClr="000000"/>
                  </a:solidFill>
                  <a:latin typeface="Calibri"/>
                </a:rPr>
                <a:t>PaHP1</a:t>
              </a:r>
              <a:endParaRPr lang="fr-FR" sz="1200" b="1" i="1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cxnSp>
          <p:nvCxnSpPr>
            <p:cNvPr id="200" name="Connecteur droit 199">
              <a:extLst>
                <a:ext uri="{FF2B5EF4-FFF2-40B4-BE49-F238E27FC236}">
                  <a16:creationId xmlns:a16="http://schemas.microsoft.com/office/drawing/2014/main" xmlns="" id="{230C2D36-42A7-4A91-9754-974DFA0295CB}"/>
                </a:ext>
              </a:extLst>
            </p:cNvPr>
            <p:cNvCxnSpPr>
              <a:cxnSpLocks/>
            </p:cNvCxnSpPr>
            <p:nvPr/>
          </p:nvCxnSpPr>
          <p:spPr>
            <a:xfrm>
              <a:off x="589865" y="894432"/>
              <a:ext cx="194711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01" name="ZoneTexte 200">
              <a:extLst>
                <a:ext uri="{FF2B5EF4-FFF2-40B4-BE49-F238E27FC236}">
                  <a16:creationId xmlns:a16="http://schemas.microsoft.com/office/drawing/2014/main" xmlns="" id="{439EEBA9-20C0-45E1-A01F-B1BDB697EAA4}"/>
                </a:ext>
              </a:extLst>
            </p:cNvPr>
            <p:cNvSpPr txBox="1"/>
            <p:nvPr/>
          </p:nvSpPr>
          <p:spPr>
            <a:xfrm>
              <a:off x="525703" y="869903"/>
              <a:ext cx="75105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>
                <a:defRPr/>
              </a:pPr>
              <a:r>
                <a:rPr lang="fr-FR" sz="1100" b="1" kern="0" dirty="0">
                  <a:solidFill>
                    <a:sysClr val="windowText" lastClr="000000"/>
                  </a:solidFill>
                  <a:latin typeface="Calibri"/>
                </a:rPr>
                <a:t>H3K4me3</a:t>
              </a:r>
            </a:p>
          </p:txBody>
        </p:sp>
        <p:sp>
          <p:nvSpPr>
            <p:cNvPr id="202" name="ZoneTexte 201">
              <a:extLst>
                <a:ext uri="{FF2B5EF4-FFF2-40B4-BE49-F238E27FC236}">
                  <a16:creationId xmlns:a16="http://schemas.microsoft.com/office/drawing/2014/main" xmlns="" id="{0AE593EE-E086-4B86-81FD-FD42EEDF7F85}"/>
                </a:ext>
              </a:extLst>
            </p:cNvPr>
            <p:cNvSpPr txBox="1"/>
            <p:nvPr/>
          </p:nvSpPr>
          <p:spPr>
            <a:xfrm>
              <a:off x="1835736" y="865996"/>
              <a:ext cx="82255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>
                <a:defRPr/>
              </a:pPr>
              <a:r>
                <a:rPr lang="fr-FR" sz="1100" b="1" kern="0" dirty="0">
                  <a:solidFill>
                    <a:sysClr val="windowText" lastClr="000000"/>
                  </a:solidFill>
                  <a:latin typeface="Calibri"/>
                </a:rPr>
                <a:t>H3K27me3</a:t>
              </a:r>
            </a:p>
          </p:txBody>
        </p:sp>
        <p:sp>
          <p:nvSpPr>
            <p:cNvPr id="203" name="ZoneTexte 202">
              <a:extLst>
                <a:ext uri="{FF2B5EF4-FFF2-40B4-BE49-F238E27FC236}">
                  <a16:creationId xmlns:a16="http://schemas.microsoft.com/office/drawing/2014/main" xmlns="" id="{439EEBA9-20C0-45E1-A01F-B1BDB697EAA4}"/>
                </a:ext>
              </a:extLst>
            </p:cNvPr>
            <p:cNvSpPr txBox="1"/>
            <p:nvPr/>
          </p:nvSpPr>
          <p:spPr>
            <a:xfrm>
              <a:off x="2535567" y="867764"/>
              <a:ext cx="75105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>
                <a:defRPr/>
              </a:pPr>
              <a:r>
                <a:rPr lang="fr-FR" sz="1100" b="1" kern="0" dirty="0">
                  <a:solidFill>
                    <a:sysClr val="windowText" lastClr="000000"/>
                  </a:solidFill>
                  <a:latin typeface="Calibri"/>
                </a:rPr>
                <a:t>H3K4me3</a:t>
              </a:r>
            </a:p>
          </p:txBody>
        </p:sp>
        <p:sp>
          <p:nvSpPr>
            <p:cNvPr id="204" name="ZoneTexte 203">
              <a:extLst>
                <a:ext uri="{FF2B5EF4-FFF2-40B4-BE49-F238E27FC236}">
                  <a16:creationId xmlns:a16="http://schemas.microsoft.com/office/drawing/2014/main" xmlns="" id="{0AE593EE-E086-4B86-81FD-FD42EEDF7F85}"/>
                </a:ext>
              </a:extLst>
            </p:cNvPr>
            <p:cNvSpPr txBox="1"/>
            <p:nvPr/>
          </p:nvSpPr>
          <p:spPr>
            <a:xfrm>
              <a:off x="3851683" y="868927"/>
              <a:ext cx="82255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>
                <a:defRPr/>
              </a:pPr>
              <a:r>
                <a:rPr lang="fr-FR" sz="1100" b="1" kern="0" dirty="0">
                  <a:solidFill>
                    <a:sysClr val="windowText" lastClr="000000"/>
                  </a:solidFill>
                  <a:latin typeface="Calibri"/>
                </a:rPr>
                <a:t>H3K27me3</a:t>
              </a:r>
            </a:p>
          </p:txBody>
        </p:sp>
        <p:cxnSp>
          <p:nvCxnSpPr>
            <p:cNvPr id="217" name="Connecteur droit 216">
              <a:extLst>
                <a:ext uri="{FF2B5EF4-FFF2-40B4-BE49-F238E27FC236}">
                  <a16:creationId xmlns:a16="http://schemas.microsoft.com/office/drawing/2014/main" xmlns="" id="{230C2D36-42A7-4A91-9754-974DFA0295CB}"/>
                </a:ext>
              </a:extLst>
            </p:cNvPr>
            <p:cNvCxnSpPr>
              <a:cxnSpLocks/>
            </p:cNvCxnSpPr>
            <p:nvPr/>
          </p:nvCxnSpPr>
          <p:spPr>
            <a:xfrm>
              <a:off x="2591293" y="898251"/>
              <a:ext cx="194711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18" name="ZoneTexte 217">
              <a:extLst>
                <a:ext uri="{FF2B5EF4-FFF2-40B4-BE49-F238E27FC236}">
                  <a16:creationId xmlns:a16="http://schemas.microsoft.com/office/drawing/2014/main" xmlns="" id="{0AE593EE-E086-4B86-81FD-FD42EEDF7F85}"/>
                </a:ext>
              </a:extLst>
            </p:cNvPr>
            <p:cNvSpPr txBox="1"/>
            <p:nvPr/>
          </p:nvSpPr>
          <p:spPr>
            <a:xfrm>
              <a:off x="1201476" y="869903"/>
              <a:ext cx="75105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>
                <a:defRPr/>
              </a:pPr>
              <a:r>
                <a:rPr lang="fr-FR" sz="1100" b="1" kern="0" dirty="0" smtClean="0">
                  <a:solidFill>
                    <a:sysClr val="windowText" lastClr="000000"/>
                  </a:solidFill>
                  <a:latin typeface="Calibri"/>
                </a:rPr>
                <a:t>H3K9me3</a:t>
              </a:r>
              <a:endParaRPr lang="fr-FR" sz="1100" b="1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219" name="ZoneTexte 218">
              <a:extLst>
                <a:ext uri="{FF2B5EF4-FFF2-40B4-BE49-F238E27FC236}">
                  <a16:creationId xmlns:a16="http://schemas.microsoft.com/office/drawing/2014/main" xmlns="" id="{0AE593EE-E086-4B86-81FD-FD42EEDF7F85}"/>
                </a:ext>
              </a:extLst>
            </p:cNvPr>
            <p:cNvSpPr txBox="1"/>
            <p:nvPr/>
          </p:nvSpPr>
          <p:spPr>
            <a:xfrm>
              <a:off x="3213415" y="869903"/>
              <a:ext cx="75105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>
                <a:defRPr/>
              </a:pPr>
              <a:r>
                <a:rPr lang="fr-FR" sz="1100" b="1" kern="0" dirty="0" smtClean="0">
                  <a:solidFill>
                    <a:sysClr val="windowText" lastClr="000000"/>
                  </a:solidFill>
                  <a:latin typeface="Calibri"/>
                </a:rPr>
                <a:t>H3K9me3</a:t>
              </a:r>
              <a:endParaRPr lang="fr-FR" sz="1100" b="1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grpSp>
          <p:nvGrpSpPr>
            <p:cNvPr id="221" name="Grouper 220"/>
            <p:cNvGrpSpPr/>
            <p:nvPr/>
          </p:nvGrpSpPr>
          <p:grpSpPr>
            <a:xfrm>
              <a:off x="5050945" y="621751"/>
              <a:ext cx="4148535" cy="517847"/>
              <a:chOff x="698887" y="2935993"/>
              <a:chExt cx="4148535" cy="517847"/>
            </a:xfrm>
          </p:grpSpPr>
          <p:sp>
            <p:nvSpPr>
              <p:cNvPr id="222" name="ZoneTexte 221">
                <a:extLst>
                  <a:ext uri="{FF2B5EF4-FFF2-40B4-BE49-F238E27FC236}">
                    <a16:creationId xmlns:a16="http://schemas.microsoft.com/office/drawing/2014/main" xmlns="" id="{F987A53B-9041-4287-BC7E-4055EC6E4642}"/>
                  </a:ext>
                </a:extLst>
              </p:cNvPr>
              <p:cNvSpPr txBox="1"/>
              <p:nvPr/>
            </p:nvSpPr>
            <p:spPr>
              <a:xfrm>
                <a:off x="1194038" y="2935993"/>
                <a:ext cx="40107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1200" b="1" kern="0" dirty="0">
                    <a:solidFill>
                      <a:sysClr val="windowText" lastClr="000000"/>
                    </a:solidFill>
                    <a:latin typeface="Calibri"/>
                  </a:rPr>
                  <a:t>WT</a:t>
                </a:r>
              </a:p>
            </p:txBody>
          </p:sp>
          <p:sp>
            <p:nvSpPr>
              <p:cNvPr id="223" name="ZoneTexte 222">
                <a:extLst>
                  <a:ext uri="{FF2B5EF4-FFF2-40B4-BE49-F238E27FC236}">
                    <a16:creationId xmlns:a16="http://schemas.microsoft.com/office/drawing/2014/main" xmlns="" id="{8C3F96EC-C22A-44B3-B39B-6C4F79DBC674}"/>
                  </a:ext>
                </a:extLst>
              </p:cNvPr>
              <p:cNvSpPr txBox="1"/>
              <p:nvPr/>
            </p:nvSpPr>
            <p:spPr>
              <a:xfrm>
                <a:off x="3016124" y="2935993"/>
                <a:ext cx="7219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el-GR" sz="12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Δ</a:t>
                </a:r>
                <a:r>
                  <a:rPr lang="fr-FR" sz="1200" b="1" i="1" kern="0" dirty="0" smtClean="0">
                    <a:solidFill>
                      <a:sysClr val="windowText" lastClr="000000"/>
                    </a:solidFill>
                    <a:latin typeface="Calibri"/>
                  </a:rPr>
                  <a:t>PaHP1</a:t>
                </a:r>
                <a:endParaRPr lang="fr-FR" sz="1200" b="1" i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cxnSp>
            <p:nvCxnSpPr>
              <p:cNvPr id="224" name="Connecteur droit 223">
                <a:extLst>
                  <a:ext uri="{FF2B5EF4-FFF2-40B4-BE49-F238E27FC236}">
                    <a16:creationId xmlns:a16="http://schemas.microsoft.com/office/drawing/2014/main" xmlns="" id="{230C2D36-42A7-4A91-9754-974DFA0295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3049" y="3216759"/>
                <a:ext cx="1947114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sp>
            <p:nvSpPr>
              <p:cNvPr id="225" name="ZoneTexte 224">
                <a:extLst>
                  <a:ext uri="{FF2B5EF4-FFF2-40B4-BE49-F238E27FC236}">
                    <a16:creationId xmlns:a16="http://schemas.microsoft.com/office/drawing/2014/main" xmlns="" id="{439EEBA9-20C0-45E1-A01F-B1BDB697EAA4}"/>
                  </a:ext>
                </a:extLst>
              </p:cNvPr>
              <p:cNvSpPr txBox="1"/>
              <p:nvPr/>
            </p:nvSpPr>
            <p:spPr>
              <a:xfrm>
                <a:off x="698887" y="3192230"/>
                <a:ext cx="75105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defRPr/>
                </a:pPr>
                <a:r>
                  <a:rPr lang="fr-FR" sz="1100" b="1" kern="0" dirty="0">
                    <a:solidFill>
                      <a:sysClr val="windowText" lastClr="000000"/>
                    </a:solidFill>
                    <a:latin typeface="Calibri"/>
                  </a:rPr>
                  <a:t>H3K4me3</a:t>
                </a:r>
              </a:p>
            </p:txBody>
          </p:sp>
          <p:sp>
            <p:nvSpPr>
              <p:cNvPr id="226" name="ZoneTexte 225">
                <a:extLst>
                  <a:ext uri="{FF2B5EF4-FFF2-40B4-BE49-F238E27FC236}">
                    <a16:creationId xmlns:a16="http://schemas.microsoft.com/office/drawing/2014/main" xmlns="" id="{0AE593EE-E086-4B86-81FD-FD42EEDF7F85}"/>
                  </a:ext>
                </a:extLst>
              </p:cNvPr>
              <p:cNvSpPr txBox="1"/>
              <p:nvPr/>
            </p:nvSpPr>
            <p:spPr>
              <a:xfrm>
                <a:off x="2008920" y="3188323"/>
                <a:ext cx="822555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defRPr/>
                </a:pPr>
                <a:r>
                  <a:rPr lang="fr-FR" sz="1100" b="1" kern="0" dirty="0">
                    <a:solidFill>
                      <a:sysClr val="windowText" lastClr="000000"/>
                    </a:solidFill>
                    <a:latin typeface="Calibri"/>
                  </a:rPr>
                  <a:t>H3K27me3</a:t>
                </a:r>
              </a:p>
            </p:txBody>
          </p:sp>
          <p:sp>
            <p:nvSpPr>
              <p:cNvPr id="227" name="ZoneTexte 226">
                <a:extLst>
                  <a:ext uri="{FF2B5EF4-FFF2-40B4-BE49-F238E27FC236}">
                    <a16:creationId xmlns:a16="http://schemas.microsoft.com/office/drawing/2014/main" xmlns="" id="{439EEBA9-20C0-45E1-A01F-B1BDB697EAA4}"/>
                  </a:ext>
                </a:extLst>
              </p:cNvPr>
              <p:cNvSpPr txBox="1"/>
              <p:nvPr/>
            </p:nvSpPr>
            <p:spPr>
              <a:xfrm>
                <a:off x="2708751" y="3190091"/>
                <a:ext cx="75105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defRPr/>
                </a:pPr>
                <a:r>
                  <a:rPr lang="fr-FR" sz="1100" b="1" kern="0" dirty="0">
                    <a:solidFill>
                      <a:sysClr val="windowText" lastClr="000000"/>
                    </a:solidFill>
                    <a:latin typeface="Calibri"/>
                  </a:rPr>
                  <a:t>H3K4me3</a:t>
                </a:r>
              </a:p>
            </p:txBody>
          </p:sp>
          <p:sp>
            <p:nvSpPr>
              <p:cNvPr id="228" name="ZoneTexte 227">
                <a:extLst>
                  <a:ext uri="{FF2B5EF4-FFF2-40B4-BE49-F238E27FC236}">
                    <a16:creationId xmlns:a16="http://schemas.microsoft.com/office/drawing/2014/main" xmlns="" id="{0AE593EE-E086-4B86-81FD-FD42EEDF7F85}"/>
                  </a:ext>
                </a:extLst>
              </p:cNvPr>
              <p:cNvSpPr txBox="1"/>
              <p:nvPr/>
            </p:nvSpPr>
            <p:spPr>
              <a:xfrm>
                <a:off x="4024867" y="3191254"/>
                <a:ext cx="822555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defRPr/>
                </a:pPr>
                <a:r>
                  <a:rPr lang="fr-FR" sz="1100" b="1" kern="0" dirty="0">
                    <a:solidFill>
                      <a:sysClr val="windowText" lastClr="000000"/>
                    </a:solidFill>
                    <a:latin typeface="Calibri"/>
                  </a:rPr>
                  <a:t>H3K27me3</a:t>
                </a:r>
              </a:p>
            </p:txBody>
          </p:sp>
          <p:cxnSp>
            <p:nvCxnSpPr>
              <p:cNvPr id="229" name="Connecteur droit 228">
                <a:extLst>
                  <a:ext uri="{FF2B5EF4-FFF2-40B4-BE49-F238E27FC236}">
                    <a16:creationId xmlns:a16="http://schemas.microsoft.com/office/drawing/2014/main" xmlns="" id="{230C2D36-42A7-4A91-9754-974DFA0295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64477" y="3220578"/>
                <a:ext cx="1947114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sp>
            <p:nvSpPr>
              <p:cNvPr id="230" name="ZoneTexte 229">
                <a:extLst>
                  <a:ext uri="{FF2B5EF4-FFF2-40B4-BE49-F238E27FC236}">
                    <a16:creationId xmlns:a16="http://schemas.microsoft.com/office/drawing/2014/main" xmlns="" id="{0AE593EE-E086-4B86-81FD-FD42EEDF7F85}"/>
                  </a:ext>
                </a:extLst>
              </p:cNvPr>
              <p:cNvSpPr txBox="1"/>
              <p:nvPr/>
            </p:nvSpPr>
            <p:spPr>
              <a:xfrm>
                <a:off x="1374660" y="3192230"/>
                <a:ext cx="75105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H3K9me3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231" name="ZoneTexte 230">
                <a:extLst>
                  <a:ext uri="{FF2B5EF4-FFF2-40B4-BE49-F238E27FC236}">
                    <a16:creationId xmlns:a16="http://schemas.microsoft.com/office/drawing/2014/main" xmlns="" id="{0AE593EE-E086-4B86-81FD-FD42EEDF7F85}"/>
                  </a:ext>
                </a:extLst>
              </p:cNvPr>
              <p:cNvSpPr txBox="1"/>
              <p:nvPr/>
            </p:nvSpPr>
            <p:spPr>
              <a:xfrm>
                <a:off x="3386599" y="3192230"/>
                <a:ext cx="75105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H3K9me3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</p:grpSp>
        <p:pic>
          <p:nvPicPr>
            <p:cNvPr id="232" name="Image 231">
              <a:extLst>
                <a:ext uri="{FF2B5EF4-FFF2-40B4-BE49-F238E27FC236}">
                  <a16:creationId xmlns="" xmlns:a16="http://schemas.microsoft.com/office/drawing/2014/main" id="{CBED59C2-8BB8-44C8-ABE2-C48CAD11D5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25" t="24727" r="5861" b="5849"/>
            <a:stretch/>
          </p:blipFill>
          <p:spPr>
            <a:xfrm>
              <a:off x="556757" y="1780717"/>
              <a:ext cx="4025430" cy="2249355"/>
            </a:xfrm>
            <a:prstGeom prst="rect">
              <a:avLst/>
            </a:prstGeom>
          </p:spPr>
        </p:pic>
        <p:pic>
          <p:nvPicPr>
            <p:cNvPr id="233" name="Image 232">
              <a:extLst>
                <a:ext uri="{FF2B5EF4-FFF2-40B4-BE49-F238E27FC236}">
                  <a16:creationId xmlns="" xmlns:a16="http://schemas.microsoft.com/office/drawing/2014/main" id="{CBED59C2-8BB8-44C8-ABE2-C48CAD11D5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62" t="3331" r="5580" b="77128"/>
            <a:stretch/>
          </p:blipFill>
          <p:spPr>
            <a:xfrm>
              <a:off x="544951" y="1107645"/>
              <a:ext cx="4039472" cy="630870"/>
            </a:xfrm>
            <a:prstGeom prst="rect">
              <a:avLst/>
            </a:prstGeom>
          </p:spPr>
        </p:pic>
        <p:pic>
          <p:nvPicPr>
            <p:cNvPr id="234" name="Image 233">
              <a:extLst>
                <a:ext uri="{FF2B5EF4-FFF2-40B4-BE49-F238E27FC236}">
                  <a16:creationId xmlns="" xmlns:a16="http://schemas.microsoft.com/office/drawing/2014/main" id="{E90E2783-6218-417D-B1BE-C06F495171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5" t="32978" r="5878" b="5006"/>
            <a:stretch/>
          </p:blipFill>
          <p:spPr>
            <a:xfrm>
              <a:off x="5097886" y="1779295"/>
              <a:ext cx="4026154" cy="2255058"/>
            </a:xfrm>
            <a:prstGeom prst="rect">
              <a:avLst/>
            </a:prstGeom>
          </p:spPr>
        </p:pic>
        <p:grpSp>
          <p:nvGrpSpPr>
            <p:cNvPr id="119" name="Grouper 118"/>
            <p:cNvGrpSpPr/>
            <p:nvPr/>
          </p:nvGrpSpPr>
          <p:grpSpPr>
            <a:xfrm>
              <a:off x="512308" y="3926442"/>
              <a:ext cx="750249" cy="559831"/>
              <a:chOff x="324039" y="4205488"/>
              <a:chExt cx="750249" cy="559831"/>
            </a:xfrm>
          </p:grpSpPr>
          <p:sp>
            <p:nvSpPr>
              <p:cNvPr id="193" name="ZoneTexte 192"/>
              <p:cNvSpPr txBox="1"/>
              <p:nvPr/>
            </p:nvSpPr>
            <p:spPr>
              <a:xfrm rot="16200000">
                <a:off x="284010" y="4253418"/>
                <a:ext cx="299350" cy="219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lnSpc>
                    <a:spcPct val="70000"/>
                  </a:lnSpc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-1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194" name="ZoneTexte 193"/>
              <p:cNvSpPr txBox="1"/>
              <p:nvPr/>
            </p:nvSpPr>
            <p:spPr>
              <a:xfrm rot="16200000">
                <a:off x="801433" y="4261045"/>
                <a:ext cx="326419" cy="219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lnSpc>
                    <a:spcPct val="70000"/>
                  </a:lnSpc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+1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195" name="ZoneTexte 194"/>
              <p:cNvSpPr txBox="1"/>
              <p:nvPr/>
            </p:nvSpPr>
            <p:spPr>
              <a:xfrm rot="16200000">
                <a:off x="543005" y="4320905"/>
                <a:ext cx="492443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STOP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196" name="ZoneTexte 195"/>
              <p:cNvSpPr txBox="1"/>
              <p:nvPr/>
            </p:nvSpPr>
            <p:spPr>
              <a:xfrm rot="16200000">
                <a:off x="292314" y="4356233"/>
                <a:ext cx="556563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START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</p:grpSp>
        <p:grpSp>
          <p:nvGrpSpPr>
            <p:cNvPr id="120" name="Grouper 119"/>
            <p:cNvGrpSpPr/>
            <p:nvPr/>
          </p:nvGrpSpPr>
          <p:grpSpPr>
            <a:xfrm>
              <a:off x="1200491" y="3929766"/>
              <a:ext cx="750249" cy="559831"/>
              <a:chOff x="324039" y="4205488"/>
              <a:chExt cx="750249" cy="559831"/>
            </a:xfrm>
          </p:grpSpPr>
          <p:sp>
            <p:nvSpPr>
              <p:cNvPr id="189" name="ZoneTexte 188"/>
              <p:cNvSpPr txBox="1"/>
              <p:nvPr/>
            </p:nvSpPr>
            <p:spPr>
              <a:xfrm rot="16200000">
                <a:off x="284010" y="4253418"/>
                <a:ext cx="299350" cy="219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lnSpc>
                    <a:spcPct val="70000"/>
                  </a:lnSpc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-1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190" name="ZoneTexte 189"/>
              <p:cNvSpPr txBox="1"/>
              <p:nvPr/>
            </p:nvSpPr>
            <p:spPr>
              <a:xfrm rot="16200000">
                <a:off x="801433" y="4261045"/>
                <a:ext cx="326419" cy="219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lnSpc>
                    <a:spcPct val="70000"/>
                  </a:lnSpc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+1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191" name="ZoneTexte 190"/>
              <p:cNvSpPr txBox="1"/>
              <p:nvPr/>
            </p:nvSpPr>
            <p:spPr>
              <a:xfrm rot="16200000">
                <a:off x="543005" y="4320905"/>
                <a:ext cx="492443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STOP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192" name="ZoneTexte 191"/>
              <p:cNvSpPr txBox="1"/>
              <p:nvPr/>
            </p:nvSpPr>
            <p:spPr>
              <a:xfrm rot="16200000">
                <a:off x="292314" y="4356233"/>
                <a:ext cx="556563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START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</p:grpSp>
        <p:grpSp>
          <p:nvGrpSpPr>
            <p:cNvPr id="121" name="Grouper 120"/>
            <p:cNvGrpSpPr/>
            <p:nvPr/>
          </p:nvGrpSpPr>
          <p:grpSpPr>
            <a:xfrm>
              <a:off x="1858764" y="3926442"/>
              <a:ext cx="750249" cy="559831"/>
              <a:chOff x="324039" y="4205488"/>
              <a:chExt cx="750249" cy="559831"/>
            </a:xfrm>
          </p:grpSpPr>
          <p:sp>
            <p:nvSpPr>
              <p:cNvPr id="185" name="ZoneTexte 184"/>
              <p:cNvSpPr txBox="1"/>
              <p:nvPr/>
            </p:nvSpPr>
            <p:spPr>
              <a:xfrm rot="16200000">
                <a:off x="284010" y="4253418"/>
                <a:ext cx="299350" cy="219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lnSpc>
                    <a:spcPct val="70000"/>
                  </a:lnSpc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-1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186" name="ZoneTexte 185"/>
              <p:cNvSpPr txBox="1"/>
              <p:nvPr/>
            </p:nvSpPr>
            <p:spPr>
              <a:xfrm rot="16200000">
                <a:off x="801433" y="4261045"/>
                <a:ext cx="326419" cy="219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lnSpc>
                    <a:spcPct val="70000"/>
                  </a:lnSpc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+1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187" name="ZoneTexte 186"/>
              <p:cNvSpPr txBox="1"/>
              <p:nvPr/>
            </p:nvSpPr>
            <p:spPr>
              <a:xfrm rot="16200000">
                <a:off x="543005" y="4320905"/>
                <a:ext cx="492443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STOP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188" name="ZoneTexte 187"/>
              <p:cNvSpPr txBox="1"/>
              <p:nvPr/>
            </p:nvSpPr>
            <p:spPr>
              <a:xfrm rot="16200000">
                <a:off x="292314" y="4356233"/>
                <a:ext cx="556563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START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</p:grpSp>
        <p:grpSp>
          <p:nvGrpSpPr>
            <p:cNvPr id="122" name="Grouper 121"/>
            <p:cNvGrpSpPr/>
            <p:nvPr/>
          </p:nvGrpSpPr>
          <p:grpSpPr>
            <a:xfrm>
              <a:off x="2536979" y="3929766"/>
              <a:ext cx="750249" cy="559831"/>
              <a:chOff x="324039" y="4205488"/>
              <a:chExt cx="750249" cy="559831"/>
            </a:xfrm>
          </p:grpSpPr>
          <p:sp>
            <p:nvSpPr>
              <p:cNvPr id="181" name="ZoneTexte 180"/>
              <p:cNvSpPr txBox="1"/>
              <p:nvPr/>
            </p:nvSpPr>
            <p:spPr>
              <a:xfrm rot="16200000">
                <a:off x="284010" y="4253418"/>
                <a:ext cx="299350" cy="219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lnSpc>
                    <a:spcPct val="70000"/>
                  </a:lnSpc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-1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182" name="ZoneTexte 181"/>
              <p:cNvSpPr txBox="1"/>
              <p:nvPr/>
            </p:nvSpPr>
            <p:spPr>
              <a:xfrm rot="16200000">
                <a:off x="801433" y="4261045"/>
                <a:ext cx="326419" cy="219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lnSpc>
                    <a:spcPct val="70000"/>
                  </a:lnSpc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+1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183" name="ZoneTexte 182"/>
              <p:cNvSpPr txBox="1"/>
              <p:nvPr/>
            </p:nvSpPr>
            <p:spPr>
              <a:xfrm rot="16200000">
                <a:off x="543005" y="4320905"/>
                <a:ext cx="492443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STOP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184" name="ZoneTexte 183"/>
              <p:cNvSpPr txBox="1"/>
              <p:nvPr/>
            </p:nvSpPr>
            <p:spPr>
              <a:xfrm rot="16200000">
                <a:off x="292314" y="4356233"/>
                <a:ext cx="556563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START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</p:grpSp>
        <p:grpSp>
          <p:nvGrpSpPr>
            <p:cNvPr id="123" name="Grouper 122"/>
            <p:cNvGrpSpPr/>
            <p:nvPr/>
          </p:nvGrpSpPr>
          <p:grpSpPr>
            <a:xfrm>
              <a:off x="3215196" y="3926441"/>
              <a:ext cx="750249" cy="559831"/>
              <a:chOff x="324039" y="4205488"/>
              <a:chExt cx="750249" cy="559831"/>
            </a:xfrm>
          </p:grpSpPr>
          <p:sp>
            <p:nvSpPr>
              <p:cNvPr id="177" name="ZoneTexte 176"/>
              <p:cNvSpPr txBox="1"/>
              <p:nvPr/>
            </p:nvSpPr>
            <p:spPr>
              <a:xfrm rot="16200000">
                <a:off x="284010" y="4253418"/>
                <a:ext cx="299350" cy="219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lnSpc>
                    <a:spcPct val="70000"/>
                  </a:lnSpc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-1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178" name="ZoneTexte 177"/>
              <p:cNvSpPr txBox="1"/>
              <p:nvPr/>
            </p:nvSpPr>
            <p:spPr>
              <a:xfrm rot="16200000">
                <a:off x="801433" y="4261045"/>
                <a:ext cx="326419" cy="219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lnSpc>
                    <a:spcPct val="70000"/>
                  </a:lnSpc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+1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179" name="ZoneTexte 178"/>
              <p:cNvSpPr txBox="1"/>
              <p:nvPr/>
            </p:nvSpPr>
            <p:spPr>
              <a:xfrm rot="16200000">
                <a:off x="543005" y="4320905"/>
                <a:ext cx="492443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STOP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180" name="ZoneTexte 179"/>
              <p:cNvSpPr txBox="1"/>
              <p:nvPr/>
            </p:nvSpPr>
            <p:spPr>
              <a:xfrm rot="16200000">
                <a:off x="292314" y="4356233"/>
                <a:ext cx="556563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START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</p:grpSp>
        <p:grpSp>
          <p:nvGrpSpPr>
            <p:cNvPr id="124" name="Grouper 123"/>
            <p:cNvGrpSpPr/>
            <p:nvPr/>
          </p:nvGrpSpPr>
          <p:grpSpPr>
            <a:xfrm>
              <a:off x="3886764" y="3929766"/>
              <a:ext cx="750249" cy="559831"/>
              <a:chOff x="324039" y="4205488"/>
              <a:chExt cx="750249" cy="559831"/>
            </a:xfrm>
          </p:grpSpPr>
          <p:sp>
            <p:nvSpPr>
              <p:cNvPr id="173" name="ZoneTexte 172"/>
              <p:cNvSpPr txBox="1"/>
              <p:nvPr/>
            </p:nvSpPr>
            <p:spPr>
              <a:xfrm rot="16200000">
                <a:off x="284010" y="4253418"/>
                <a:ext cx="299350" cy="219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lnSpc>
                    <a:spcPct val="70000"/>
                  </a:lnSpc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-1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174" name="ZoneTexte 173"/>
              <p:cNvSpPr txBox="1"/>
              <p:nvPr/>
            </p:nvSpPr>
            <p:spPr>
              <a:xfrm rot="16200000">
                <a:off x="801433" y="4261045"/>
                <a:ext cx="326419" cy="219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>
                  <a:lnSpc>
                    <a:spcPct val="70000"/>
                  </a:lnSpc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+1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175" name="ZoneTexte 174"/>
              <p:cNvSpPr txBox="1"/>
              <p:nvPr/>
            </p:nvSpPr>
            <p:spPr>
              <a:xfrm rot="16200000">
                <a:off x="543005" y="4320905"/>
                <a:ext cx="492443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STOP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176" name="ZoneTexte 175"/>
              <p:cNvSpPr txBox="1"/>
              <p:nvPr/>
            </p:nvSpPr>
            <p:spPr>
              <a:xfrm rot="16200000">
                <a:off x="292314" y="4356233"/>
                <a:ext cx="556563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fr-FR" sz="11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START</a:t>
                </a:r>
                <a:endParaRPr lang="fr-FR" sz="11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</p:grpSp>
        <p:pic>
          <p:nvPicPr>
            <p:cNvPr id="235" name="Image 234">
              <a:extLst>
                <a:ext uri="{FF2B5EF4-FFF2-40B4-BE49-F238E27FC236}">
                  <a16:creationId xmlns="" xmlns:a16="http://schemas.microsoft.com/office/drawing/2014/main" id="{E90E2783-6218-417D-B1BE-C06F495171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0" t="13826" r="5957" b="68596"/>
            <a:stretch/>
          </p:blipFill>
          <p:spPr>
            <a:xfrm>
              <a:off x="5081128" y="1105012"/>
              <a:ext cx="4043212" cy="640933"/>
            </a:xfrm>
            <a:prstGeom prst="rect">
              <a:avLst/>
            </a:prstGeom>
          </p:spPr>
        </p:pic>
        <p:sp>
          <p:nvSpPr>
            <p:cNvPr id="103" name="ZoneTexte 102"/>
            <p:cNvSpPr txBox="1"/>
            <p:nvPr/>
          </p:nvSpPr>
          <p:spPr>
            <a:xfrm rot="16200000">
              <a:off x="4603224" y="2263097"/>
              <a:ext cx="74892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>
                <a:lnSpc>
                  <a:spcPct val="70000"/>
                </a:lnSpc>
                <a:defRPr/>
              </a:pPr>
              <a:r>
                <a:rPr lang="fr-FR" sz="1200" b="1" kern="0" dirty="0" smtClean="0">
                  <a:solidFill>
                    <a:sysClr val="windowText" lastClr="000000"/>
                  </a:solidFill>
                  <a:latin typeface="Calibri"/>
                </a:rPr>
                <a:t>Cluster 1</a:t>
              </a:r>
              <a:endParaRPr lang="fr-FR" sz="1200" b="1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104" name="ZoneTexte 103"/>
            <p:cNvSpPr txBox="1"/>
            <p:nvPr/>
          </p:nvSpPr>
          <p:spPr>
            <a:xfrm rot="16200000">
              <a:off x="4660706" y="3012992"/>
              <a:ext cx="633507" cy="3600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>
                <a:lnSpc>
                  <a:spcPct val="70000"/>
                </a:lnSpc>
                <a:defRPr/>
              </a:pPr>
              <a:r>
                <a:rPr lang="fr-FR" sz="1200" b="1" kern="0" dirty="0" smtClean="0">
                  <a:solidFill>
                    <a:sysClr val="windowText" lastClr="000000"/>
                  </a:solidFill>
                  <a:latin typeface="Calibri"/>
                </a:rPr>
                <a:t>Cluster</a:t>
              </a:r>
            </a:p>
            <a:p>
              <a:pPr algn="ctr" defTabSz="914400">
                <a:lnSpc>
                  <a:spcPct val="70000"/>
                </a:lnSpc>
                <a:defRPr/>
              </a:pPr>
              <a:r>
                <a:rPr lang="fr-FR" sz="1200" b="1" kern="0" dirty="0" smtClean="0">
                  <a:solidFill>
                    <a:sysClr val="windowText" lastClr="000000"/>
                  </a:solidFill>
                  <a:latin typeface="Calibri"/>
                </a:rPr>
                <a:t> 2</a:t>
              </a:r>
              <a:endParaRPr lang="fr-FR" sz="1200" b="1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105" name="ZoneTexte 104"/>
            <p:cNvSpPr txBox="1"/>
            <p:nvPr/>
          </p:nvSpPr>
          <p:spPr>
            <a:xfrm rot="16200000">
              <a:off x="4659456" y="3566759"/>
              <a:ext cx="633507" cy="3600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>
                <a:lnSpc>
                  <a:spcPct val="70000"/>
                </a:lnSpc>
                <a:defRPr/>
              </a:pPr>
              <a:r>
                <a:rPr lang="fr-FR" sz="1200" b="1" kern="0" dirty="0" smtClean="0">
                  <a:solidFill>
                    <a:sysClr val="windowText" lastClr="000000"/>
                  </a:solidFill>
                  <a:latin typeface="Calibri"/>
                </a:rPr>
                <a:t>Cluster</a:t>
              </a:r>
            </a:p>
            <a:p>
              <a:pPr algn="ctr" defTabSz="914400">
                <a:lnSpc>
                  <a:spcPct val="70000"/>
                </a:lnSpc>
                <a:defRPr/>
              </a:pPr>
              <a:r>
                <a:rPr lang="fr-FR" sz="1200" b="1" kern="0" dirty="0" smtClean="0">
                  <a:solidFill>
                    <a:sysClr val="windowText" lastClr="000000"/>
                  </a:solidFill>
                  <a:latin typeface="Calibri"/>
                </a:rPr>
                <a:t> 3</a:t>
              </a:r>
              <a:endParaRPr lang="fr-FR" sz="1200" b="1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</p:grpSp>
      <p:sp>
        <p:nvSpPr>
          <p:cNvPr id="106" name="ZoneTexte 105"/>
          <p:cNvSpPr txBox="1"/>
          <p:nvPr/>
        </p:nvSpPr>
        <p:spPr>
          <a:xfrm>
            <a:off x="0" y="7716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defRPr/>
            </a:pPr>
            <a:r>
              <a:rPr lang="fr-FR" b="1" kern="0" dirty="0" smtClean="0">
                <a:solidFill>
                  <a:sysClr val="windowText" lastClr="000000"/>
                </a:solidFill>
                <a:latin typeface="Calibri"/>
              </a:rPr>
              <a:t>Fig. </a:t>
            </a:r>
            <a:r>
              <a:rPr lang="fr-FR" b="1" kern="0" smtClean="0">
                <a:solidFill>
                  <a:sysClr val="windowText" lastClr="000000"/>
                </a:solidFill>
                <a:latin typeface="Calibri"/>
              </a:rPr>
              <a:t>S16</a:t>
            </a:r>
            <a:endParaRPr lang="fr-FR" b="1" kern="0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07" name="ZoneTexte 106"/>
          <p:cNvSpPr txBox="1"/>
          <p:nvPr/>
        </p:nvSpPr>
        <p:spPr>
          <a:xfrm rot="16200000">
            <a:off x="-255456" y="1577447"/>
            <a:ext cx="1005579" cy="36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fr-FR" sz="1200" b="1" dirty="0" smtClean="0"/>
              <a:t>Modification</a:t>
            </a:r>
          </a:p>
          <a:p>
            <a:pPr algn="ctr">
              <a:lnSpc>
                <a:spcPct val="70000"/>
              </a:lnSpc>
            </a:pPr>
            <a:r>
              <a:rPr lang="fr-FR" sz="1200" b="1" dirty="0" smtClean="0"/>
              <a:t> levels</a:t>
            </a:r>
            <a:endParaRPr 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3139810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114</Words>
  <Application>Microsoft Macintosh PowerPoint</Application>
  <PresentationFormat>Format A4 (210 x 297 mm)</PresentationFormat>
  <Paragraphs>81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Fabienne</dc:creator>
  <cp:lastModifiedBy>Fabienne</cp:lastModifiedBy>
  <cp:revision>10</cp:revision>
  <dcterms:created xsi:type="dcterms:W3CDTF">2021-01-15T14:18:59Z</dcterms:created>
  <dcterms:modified xsi:type="dcterms:W3CDTF">2021-01-20T10:23:43Z</dcterms:modified>
</cp:coreProperties>
</file>