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3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</p:sldIdLst>
  <p:sldSz cx="9906000" cy="6858000" type="A4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8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02" autoAdjust="0"/>
    <p:restoredTop sz="99501" autoAdjust="0"/>
  </p:normalViewPr>
  <p:slideViewPr>
    <p:cSldViewPr snapToGrid="0">
      <p:cViewPr varScale="1">
        <p:scale>
          <a:sx n="87" d="100"/>
          <a:sy n="87" d="100"/>
        </p:scale>
        <p:origin x="1236" y="90"/>
      </p:cViewPr>
      <p:guideLst>
        <p:guide orient="horz" pos="4319"/>
        <p:guide pos="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95360" y="1600200"/>
            <a:ext cx="89150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89150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4350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63400" y="1600200"/>
            <a:ext cx="4350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95360" y="274680"/>
            <a:ext cx="89150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63400" y="1600200"/>
            <a:ext cx="4350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95360" y="396432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4350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6340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63400" y="396432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6340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95360" y="3964320"/>
            <a:ext cx="89150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89150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95360" y="3964320"/>
            <a:ext cx="89150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63400" y="160020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95360" y="396432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63400" y="3964320"/>
            <a:ext cx="4350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09640" y="160020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523560" y="160020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95360" y="396432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09640" y="396432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523560" y="3964320"/>
            <a:ext cx="287028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59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3836-A2CA-43E6-8287-ED0C6E752A40}" type="datetimeFigureOut">
              <a:rPr lang="fr-FR" smtClean="0"/>
              <a:t>21/04/2021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5786-D7AE-44A9-8815-D6F0C21132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6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4400" b="0" strike="noStrike" spc="-1">
                <a:solidFill>
                  <a:srgbClr val="000000"/>
                </a:solidFill>
                <a:latin typeface="Calibri"/>
              </a:rPr>
              <a:t>Cliquez et modifiez le titre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95360" y="1600200"/>
            <a:ext cx="89150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strike="noStrike" spc="-1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9536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12C232AB-624C-4A7C-BDAC-19543517AE59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21/04/2021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384720" y="6356520"/>
            <a:ext cx="3136680" cy="364680"/>
          </a:xfrm>
          <a:prstGeom prst="rect">
            <a:avLst/>
          </a:prstGeom>
        </p:spPr>
        <p:txBody>
          <a:bodyPr anchor="ctr"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09920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FF39D32-39F4-46B7-8C23-01E0E618725D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_result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7" r="26240"/>
          <a:stretch/>
        </p:blipFill>
        <p:spPr>
          <a:xfrm>
            <a:off x="593438" y="1354974"/>
            <a:ext cx="5857238" cy="55030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853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/>
                <a:cs typeface="Calibri"/>
              </a:rPr>
              <a:t>Fig. </a:t>
            </a:r>
            <a:r>
              <a:rPr lang="fr-FR" sz="1600" b="1" dirty="0" smtClean="0">
                <a:latin typeface="Calibri"/>
                <a:cs typeface="Calibri"/>
              </a:rPr>
              <a:t>S3A</a:t>
            </a:r>
            <a:endParaRPr lang="fr-FR" sz="1600" dirty="0">
              <a:latin typeface="Calibri"/>
              <a:cs typeface="Calibri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341186" y="5731224"/>
            <a:ext cx="1498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WT-2e_K27me3</a:t>
            </a:r>
            <a:endParaRPr lang="fr-FR" sz="1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341186" y="5130922"/>
            <a:ext cx="1508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WT-3d_K27me3</a:t>
            </a:r>
            <a:endParaRPr lang="fr-FR" sz="1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341186" y="4537154"/>
            <a:ext cx="1399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WT-2e_K9me3</a:t>
            </a:r>
            <a:endParaRPr lang="fr-FR" sz="1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341186" y="3943386"/>
            <a:ext cx="1409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WT-3d_K9me3</a:t>
            </a:r>
            <a:endParaRPr lang="fr-FR" sz="1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341186" y="3311222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/>
              <a:t>mock</a:t>
            </a:r>
            <a:endParaRPr lang="fr-FR" sz="1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341186" y="2714400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input</a:t>
            </a:r>
            <a:endParaRPr lang="fr-FR" sz="1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341186" y="2117578"/>
            <a:ext cx="1399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WT-2e_K4me3</a:t>
            </a:r>
            <a:endParaRPr lang="fr-FR" sz="1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341186" y="1540945"/>
            <a:ext cx="1409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WT-3d_K4me3</a:t>
            </a:r>
            <a:endParaRPr lang="fr-FR" sz="1400" b="1" dirty="0"/>
          </a:p>
        </p:txBody>
      </p:sp>
      <p:sp>
        <p:nvSpPr>
          <p:cNvPr id="12" name="ZoneTexte 11"/>
          <p:cNvSpPr txBox="1"/>
          <p:nvPr/>
        </p:nvSpPr>
        <p:spPr>
          <a:xfrm rot="19004611">
            <a:off x="1604398" y="714892"/>
            <a:ext cx="1498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WT-2e_K27me3</a:t>
            </a:r>
            <a:endParaRPr lang="fr-FR" sz="1400" b="1" dirty="0"/>
          </a:p>
        </p:txBody>
      </p:sp>
      <p:sp>
        <p:nvSpPr>
          <p:cNvPr id="13" name="ZoneTexte 12"/>
          <p:cNvSpPr txBox="1"/>
          <p:nvPr/>
        </p:nvSpPr>
        <p:spPr>
          <a:xfrm rot="19004611">
            <a:off x="2244217" y="711596"/>
            <a:ext cx="1508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WT-3d_K27me3</a:t>
            </a:r>
            <a:endParaRPr lang="fr-FR" sz="1400" b="1" dirty="0"/>
          </a:p>
        </p:txBody>
      </p:sp>
      <p:sp>
        <p:nvSpPr>
          <p:cNvPr id="14" name="ZoneTexte 13"/>
          <p:cNvSpPr txBox="1"/>
          <p:nvPr/>
        </p:nvSpPr>
        <p:spPr>
          <a:xfrm rot="19004611">
            <a:off x="2805688" y="748945"/>
            <a:ext cx="1399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WT-2e_K9me3</a:t>
            </a:r>
            <a:endParaRPr lang="fr-FR" sz="1400" b="1" dirty="0"/>
          </a:p>
        </p:txBody>
      </p:sp>
      <p:sp>
        <p:nvSpPr>
          <p:cNvPr id="15" name="ZoneTexte 14"/>
          <p:cNvSpPr txBox="1"/>
          <p:nvPr/>
        </p:nvSpPr>
        <p:spPr>
          <a:xfrm rot="19004611">
            <a:off x="3384589" y="745650"/>
            <a:ext cx="1409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WT-3d_K9me3</a:t>
            </a:r>
            <a:endParaRPr lang="fr-FR" sz="1400" b="1" dirty="0"/>
          </a:p>
        </p:txBody>
      </p:sp>
      <p:sp>
        <p:nvSpPr>
          <p:cNvPr id="16" name="ZoneTexte 15"/>
          <p:cNvSpPr txBox="1"/>
          <p:nvPr/>
        </p:nvSpPr>
        <p:spPr>
          <a:xfrm rot="19004611">
            <a:off x="4162076" y="953812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/>
              <a:t>mock</a:t>
            </a:r>
            <a:endParaRPr lang="fr-FR" sz="1400" b="1" dirty="0"/>
          </a:p>
        </p:txBody>
      </p:sp>
      <p:sp>
        <p:nvSpPr>
          <p:cNvPr id="17" name="ZoneTexte 16"/>
          <p:cNvSpPr txBox="1"/>
          <p:nvPr/>
        </p:nvSpPr>
        <p:spPr>
          <a:xfrm rot="19004611">
            <a:off x="4761269" y="964797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input</a:t>
            </a:r>
            <a:endParaRPr lang="fr-FR" sz="1400" b="1" dirty="0"/>
          </a:p>
        </p:txBody>
      </p:sp>
      <p:sp>
        <p:nvSpPr>
          <p:cNvPr id="18" name="ZoneTexte 17"/>
          <p:cNvSpPr txBox="1"/>
          <p:nvPr/>
        </p:nvSpPr>
        <p:spPr>
          <a:xfrm rot="19004611">
            <a:off x="5196297" y="748945"/>
            <a:ext cx="1399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WT-2e_K4me3</a:t>
            </a:r>
            <a:endParaRPr lang="fr-FR" sz="1400" b="1" dirty="0"/>
          </a:p>
        </p:txBody>
      </p:sp>
      <p:sp>
        <p:nvSpPr>
          <p:cNvPr id="19" name="ZoneTexte 18"/>
          <p:cNvSpPr txBox="1"/>
          <p:nvPr/>
        </p:nvSpPr>
        <p:spPr>
          <a:xfrm rot="19004611">
            <a:off x="5797173" y="745650"/>
            <a:ext cx="1409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WT-3d_K4me3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28793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/>
          <p:cNvPicPr/>
          <p:nvPr/>
        </p:nvPicPr>
        <p:blipFill rotWithShape="1">
          <a:blip r:embed="rId2"/>
          <a:srcRect t="6567" b="8186"/>
          <a:stretch/>
        </p:blipFill>
        <p:spPr>
          <a:xfrm>
            <a:off x="134231" y="1023023"/>
            <a:ext cx="9562729" cy="4568326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8437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latin typeface="Calibri"/>
                <a:cs typeface="Calibri"/>
              </a:rPr>
              <a:t>Fig. </a:t>
            </a:r>
            <a:r>
              <a:rPr lang="fr-FR" sz="1600" b="1" dirty="0" smtClean="0">
                <a:latin typeface="Calibri"/>
                <a:cs typeface="Calibri"/>
              </a:rPr>
              <a:t>S3B</a:t>
            </a:r>
            <a:endParaRPr lang="fr-FR" sz="1600" dirty="0">
              <a:latin typeface="Calibri"/>
              <a:cs typeface="Calibri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375481" y="5548316"/>
            <a:ext cx="476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WT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420494" y="5548316"/>
            <a:ext cx="894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∆</a:t>
            </a:r>
            <a:r>
              <a:rPr kumimoji="0" lang="fr-FR" sz="1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PaKmt1</a:t>
            </a: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667102" y="5548316"/>
            <a:ext cx="894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∆</a:t>
            </a:r>
            <a:r>
              <a:rPr kumimoji="0" lang="fr-FR" sz="1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PaKmt6</a:t>
            </a: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000515" y="5548316"/>
            <a:ext cx="809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∆</a:t>
            </a:r>
            <a:r>
              <a:rPr kumimoji="0" lang="fr-FR" sz="1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PaHP1</a:t>
            </a: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2945564" y="5573710"/>
            <a:ext cx="20372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723163" y="5573710"/>
            <a:ext cx="20372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5256155" y="5564890"/>
            <a:ext cx="20372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7513833" y="5564890"/>
            <a:ext cx="20372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8793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024188" y="60792"/>
            <a:ext cx="38664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/>
              <a:t>WT</a:t>
            </a:r>
            <a:endParaRPr lang="fr-FR" sz="1013" i="1" dirty="0"/>
          </a:p>
        </p:txBody>
      </p:sp>
      <p:sp>
        <p:nvSpPr>
          <p:cNvPr id="12" name="Rectangle 11"/>
          <p:cNvSpPr/>
          <p:nvPr/>
        </p:nvSpPr>
        <p:spPr>
          <a:xfrm>
            <a:off x="3050975" y="375047"/>
            <a:ext cx="112514" cy="9298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3" name="Rectangle 12"/>
          <p:cNvSpPr/>
          <p:nvPr/>
        </p:nvSpPr>
        <p:spPr>
          <a:xfrm>
            <a:off x="3050975" y="481553"/>
            <a:ext cx="112514" cy="929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Rectangle 13"/>
          <p:cNvSpPr/>
          <p:nvPr/>
        </p:nvSpPr>
        <p:spPr>
          <a:xfrm>
            <a:off x="3050975" y="588059"/>
            <a:ext cx="112514" cy="92985"/>
          </a:xfrm>
          <a:prstGeom prst="rect">
            <a:avLst/>
          </a:prstGeom>
          <a:solidFill>
            <a:srgbClr val="000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5" name="ZoneTexte 14"/>
          <p:cNvSpPr txBox="1"/>
          <p:nvPr/>
        </p:nvSpPr>
        <p:spPr>
          <a:xfrm>
            <a:off x="3116492" y="336502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H3K4me3</a:t>
            </a:r>
            <a:endParaRPr lang="fr-FR" sz="675" dirty="0"/>
          </a:p>
        </p:txBody>
      </p:sp>
      <p:sp>
        <p:nvSpPr>
          <p:cNvPr id="16" name="ZoneTexte 15"/>
          <p:cNvSpPr txBox="1"/>
          <p:nvPr/>
        </p:nvSpPr>
        <p:spPr>
          <a:xfrm>
            <a:off x="3116492" y="443008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H3K9me3</a:t>
            </a:r>
            <a:endParaRPr lang="fr-FR" sz="675" dirty="0"/>
          </a:p>
        </p:txBody>
      </p:sp>
      <p:sp>
        <p:nvSpPr>
          <p:cNvPr id="17" name="ZoneTexte 16"/>
          <p:cNvSpPr txBox="1"/>
          <p:nvPr/>
        </p:nvSpPr>
        <p:spPr>
          <a:xfrm>
            <a:off x="3116492" y="553334"/>
            <a:ext cx="61747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H3K27me3</a:t>
            </a:r>
            <a:endParaRPr lang="fr-FR" sz="675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60791"/>
            <a:ext cx="3199580" cy="798547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1019686"/>
            <a:ext cx="3199580" cy="8707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2006715"/>
            <a:ext cx="3199580" cy="87075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2993745"/>
            <a:ext cx="3199580" cy="87075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3980774"/>
            <a:ext cx="3199580" cy="87075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4967804"/>
            <a:ext cx="3199580" cy="87075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233" y="5954833"/>
            <a:ext cx="3199580" cy="87075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0" y="0"/>
            <a:ext cx="853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/>
                <a:cs typeface="Calibri"/>
              </a:rPr>
              <a:t>Fig. </a:t>
            </a:r>
            <a:r>
              <a:rPr lang="fr-FR" sz="1600" b="1" dirty="0" smtClean="0">
                <a:latin typeface="Calibri"/>
                <a:cs typeface="Calibri"/>
              </a:rPr>
              <a:t>S3C</a:t>
            </a:r>
            <a:endParaRPr lang="fr-FR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13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024188" y="60792"/>
            <a:ext cx="73449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13" dirty="0"/>
              <a:t>Δ</a:t>
            </a:r>
            <a:r>
              <a:rPr lang="fr-FR" sz="1013" i="1" dirty="0"/>
              <a:t>PaKmt1</a:t>
            </a:r>
            <a:endParaRPr lang="fr-FR" sz="1013" i="1" dirty="0"/>
          </a:p>
        </p:txBody>
      </p:sp>
      <p:sp>
        <p:nvSpPr>
          <p:cNvPr id="12" name="Rectangle 11"/>
          <p:cNvSpPr/>
          <p:nvPr/>
        </p:nvSpPr>
        <p:spPr>
          <a:xfrm>
            <a:off x="3050975" y="375047"/>
            <a:ext cx="112514" cy="9298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3" name="Rectangle 12"/>
          <p:cNvSpPr/>
          <p:nvPr/>
        </p:nvSpPr>
        <p:spPr>
          <a:xfrm>
            <a:off x="3050975" y="481553"/>
            <a:ext cx="112514" cy="929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Rectangle 13"/>
          <p:cNvSpPr/>
          <p:nvPr/>
        </p:nvSpPr>
        <p:spPr>
          <a:xfrm>
            <a:off x="3050975" y="588059"/>
            <a:ext cx="112514" cy="92985"/>
          </a:xfrm>
          <a:prstGeom prst="rect">
            <a:avLst/>
          </a:prstGeom>
          <a:solidFill>
            <a:srgbClr val="000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5" name="ZoneTexte 14"/>
          <p:cNvSpPr txBox="1"/>
          <p:nvPr/>
        </p:nvSpPr>
        <p:spPr>
          <a:xfrm>
            <a:off x="3120312" y="340322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H3K4me3</a:t>
            </a:r>
            <a:endParaRPr lang="fr-FR" sz="675" dirty="0"/>
          </a:p>
        </p:txBody>
      </p:sp>
      <p:sp>
        <p:nvSpPr>
          <p:cNvPr id="16" name="ZoneTexte 15"/>
          <p:cNvSpPr txBox="1"/>
          <p:nvPr/>
        </p:nvSpPr>
        <p:spPr>
          <a:xfrm>
            <a:off x="3120312" y="446828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H3K9me3</a:t>
            </a:r>
            <a:endParaRPr lang="fr-FR" sz="675" dirty="0"/>
          </a:p>
        </p:txBody>
      </p:sp>
      <p:sp>
        <p:nvSpPr>
          <p:cNvPr id="17" name="ZoneTexte 16"/>
          <p:cNvSpPr txBox="1"/>
          <p:nvPr/>
        </p:nvSpPr>
        <p:spPr>
          <a:xfrm>
            <a:off x="3120312" y="553334"/>
            <a:ext cx="61747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H3K27me3</a:t>
            </a:r>
            <a:endParaRPr lang="fr-FR" sz="675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32657"/>
            <a:ext cx="3199580" cy="8707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1024419"/>
            <a:ext cx="3199580" cy="8707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2016182"/>
            <a:ext cx="3199580" cy="8707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3007945"/>
            <a:ext cx="3199580" cy="8707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3999708"/>
            <a:ext cx="3199580" cy="8707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4991471"/>
            <a:ext cx="3199580" cy="870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0" y="5983234"/>
            <a:ext cx="3199580" cy="87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4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024188" y="60792"/>
            <a:ext cx="73449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13" dirty="0"/>
              <a:t>Δ</a:t>
            </a:r>
            <a:r>
              <a:rPr lang="fr-FR" sz="1013" i="1" dirty="0"/>
              <a:t>PaKmt6</a:t>
            </a:r>
            <a:endParaRPr lang="fr-FR" sz="1013" i="1" dirty="0"/>
          </a:p>
        </p:txBody>
      </p:sp>
      <p:sp>
        <p:nvSpPr>
          <p:cNvPr id="12" name="Rectangle 11"/>
          <p:cNvSpPr/>
          <p:nvPr/>
        </p:nvSpPr>
        <p:spPr>
          <a:xfrm>
            <a:off x="3050975" y="375047"/>
            <a:ext cx="112514" cy="9298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3" name="Rectangle 12"/>
          <p:cNvSpPr/>
          <p:nvPr/>
        </p:nvSpPr>
        <p:spPr>
          <a:xfrm>
            <a:off x="3050975" y="481553"/>
            <a:ext cx="112514" cy="929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Rectangle 13"/>
          <p:cNvSpPr/>
          <p:nvPr/>
        </p:nvSpPr>
        <p:spPr>
          <a:xfrm>
            <a:off x="3050975" y="588059"/>
            <a:ext cx="112514" cy="92985"/>
          </a:xfrm>
          <a:prstGeom prst="rect">
            <a:avLst/>
          </a:prstGeom>
          <a:solidFill>
            <a:srgbClr val="000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5" name="ZoneTexte 14"/>
          <p:cNvSpPr txBox="1"/>
          <p:nvPr/>
        </p:nvSpPr>
        <p:spPr>
          <a:xfrm>
            <a:off x="3124133" y="332682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H3K4me3</a:t>
            </a:r>
            <a:endParaRPr lang="fr-FR" sz="675" dirty="0"/>
          </a:p>
        </p:txBody>
      </p:sp>
      <p:sp>
        <p:nvSpPr>
          <p:cNvPr id="16" name="ZoneTexte 15"/>
          <p:cNvSpPr txBox="1"/>
          <p:nvPr/>
        </p:nvSpPr>
        <p:spPr>
          <a:xfrm>
            <a:off x="3124133" y="439188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H3K9me3</a:t>
            </a:r>
            <a:endParaRPr lang="fr-FR" sz="675" dirty="0"/>
          </a:p>
        </p:txBody>
      </p:sp>
      <p:sp>
        <p:nvSpPr>
          <p:cNvPr id="17" name="ZoneTexte 16"/>
          <p:cNvSpPr txBox="1"/>
          <p:nvPr/>
        </p:nvSpPr>
        <p:spPr>
          <a:xfrm>
            <a:off x="3124133" y="545694"/>
            <a:ext cx="61747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H3K27me3</a:t>
            </a:r>
            <a:endParaRPr lang="fr-FR" sz="675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0"/>
            <a:ext cx="3199580" cy="8707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995833"/>
            <a:ext cx="3199580" cy="8707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1991666"/>
            <a:ext cx="3199580" cy="8707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2987499"/>
            <a:ext cx="3199580" cy="8707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3983333"/>
            <a:ext cx="3199580" cy="8707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4979166"/>
            <a:ext cx="3199580" cy="870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3" y="5975000"/>
            <a:ext cx="3199580" cy="87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1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32657"/>
            <a:ext cx="3199582" cy="8707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1022776"/>
            <a:ext cx="3199582" cy="8707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2012896"/>
            <a:ext cx="3199582" cy="8707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3003016"/>
            <a:ext cx="3199582" cy="870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3993136"/>
            <a:ext cx="3199582" cy="8707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4983256"/>
            <a:ext cx="3199582" cy="87075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02" y="5973376"/>
            <a:ext cx="3199582" cy="87075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024188" y="60792"/>
            <a:ext cx="68320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13" dirty="0"/>
              <a:t>Δ</a:t>
            </a:r>
            <a:r>
              <a:rPr lang="fr-FR" sz="1013" i="1" dirty="0"/>
              <a:t>PaHP1</a:t>
            </a:r>
            <a:endParaRPr lang="fr-FR" sz="1013" i="1" dirty="0"/>
          </a:p>
        </p:txBody>
      </p:sp>
      <p:sp>
        <p:nvSpPr>
          <p:cNvPr id="12" name="Rectangle 11"/>
          <p:cNvSpPr/>
          <p:nvPr/>
        </p:nvSpPr>
        <p:spPr>
          <a:xfrm>
            <a:off x="3050975" y="375047"/>
            <a:ext cx="112514" cy="9298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3" name="Rectangle 12"/>
          <p:cNvSpPr/>
          <p:nvPr/>
        </p:nvSpPr>
        <p:spPr>
          <a:xfrm>
            <a:off x="3050975" y="481553"/>
            <a:ext cx="112514" cy="929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4" name="Rectangle 13"/>
          <p:cNvSpPr/>
          <p:nvPr/>
        </p:nvSpPr>
        <p:spPr>
          <a:xfrm>
            <a:off x="3050975" y="588059"/>
            <a:ext cx="112514" cy="92985"/>
          </a:xfrm>
          <a:prstGeom prst="rect">
            <a:avLst/>
          </a:prstGeom>
          <a:solidFill>
            <a:srgbClr val="0000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5" name="ZoneTexte 14"/>
          <p:cNvSpPr txBox="1"/>
          <p:nvPr/>
        </p:nvSpPr>
        <p:spPr>
          <a:xfrm>
            <a:off x="3124133" y="336502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H3K4me3</a:t>
            </a:r>
            <a:endParaRPr lang="fr-FR" sz="675" dirty="0"/>
          </a:p>
        </p:txBody>
      </p:sp>
      <p:sp>
        <p:nvSpPr>
          <p:cNvPr id="16" name="ZoneTexte 15"/>
          <p:cNvSpPr txBox="1"/>
          <p:nvPr/>
        </p:nvSpPr>
        <p:spPr>
          <a:xfrm>
            <a:off x="3124133" y="443008"/>
            <a:ext cx="56938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H3K9me3</a:t>
            </a:r>
            <a:endParaRPr lang="fr-FR" sz="675" dirty="0"/>
          </a:p>
        </p:txBody>
      </p:sp>
      <p:sp>
        <p:nvSpPr>
          <p:cNvPr id="17" name="ZoneTexte 16"/>
          <p:cNvSpPr txBox="1"/>
          <p:nvPr/>
        </p:nvSpPr>
        <p:spPr>
          <a:xfrm>
            <a:off x="3124133" y="549514"/>
            <a:ext cx="617477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75" dirty="0"/>
              <a:t>H3K27me3</a:t>
            </a:r>
            <a:endParaRPr lang="fr-FR" sz="675" dirty="0"/>
          </a:p>
        </p:txBody>
      </p:sp>
      <p:sp>
        <p:nvSpPr>
          <p:cNvPr id="2" name="Flèche vers la droite 1"/>
          <p:cNvSpPr/>
          <p:nvPr/>
        </p:nvSpPr>
        <p:spPr>
          <a:xfrm>
            <a:off x="3374516" y="2622896"/>
            <a:ext cx="255901" cy="149270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9" name="ZoneTexte 18"/>
          <p:cNvSpPr txBox="1"/>
          <p:nvPr/>
        </p:nvSpPr>
        <p:spPr>
          <a:xfrm>
            <a:off x="3081005" y="2608778"/>
            <a:ext cx="40588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>
              <a:defRPr/>
            </a:pPr>
            <a:r>
              <a:rPr lang="fr-FR" sz="675" b="1" kern="0" dirty="0" err="1">
                <a:solidFill>
                  <a:sysClr val="windowText" lastClr="000000"/>
                </a:solidFill>
              </a:rPr>
              <a:t>r</a:t>
            </a:r>
            <a:r>
              <a:rPr lang="fr-FR" sz="675" b="1" kern="0" dirty="0" err="1">
                <a:solidFill>
                  <a:sysClr val="windowText" lastClr="000000"/>
                </a:solidFill>
              </a:rPr>
              <a:t>DNA</a:t>
            </a:r>
            <a:endParaRPr lang="fr-FR" sz="675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24188" y="542925"/>
            <a:ext cx="805029" cy="334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88" dirty="0"/>
              <a:t>Up = input</a:t>
            </a:r>
          </a:p>
          <a:p>
            <a:r>
              <a:rPr lang="fr-FR" sz="788" dirty="0"/>
              <a:t>Down = </a:t>
            </a:r>
            <a:r>
              <a:rPr lang="fr-FR" sz="788" dirty="0" err="1"/>
              <a:t>mock</a:t>
            </a:r>
            <a:endParaRPr lang="fr-FR" sz="788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0"/>
            <a:ext cx="3199580" cy="8707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987478"/>
            <a:ext cx="3199580" cy="8707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1974957"/>
            <a:ext cx="3199580" cy="8707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2962435"/>
            <a:ext cx="3199580" cy="8707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3949913"/>
            <a:ext cx="3199580" cy="87075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4937392"/>
            <a:ext cx="3199580" cy="8707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61" y="5924869"/>
            <a:ext cx="3199580" cy="870750"/>
          </a:xfrm>
          <a:prstGeom prst="rect">
            <a:avLst/>
          </a:prstGeom>
        </p:spPr>
      </p:pic>
      <p:sp>
        <p:nvSpPr>
          <p:cNvPr id="10" name="Flèche vers la droite 9"/>
          <p:cNvSpPr/>
          <p:nvPr/>
        </p:nvSpPr>
        <p:spPr>
          <a:xfrm>
            <a:off x="3389798" y="2580876"/>
            <a:ext cx="255901" cy="149270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13"/>
          </a:p>
        </p:txBody>
      </p:sp>
      <p:sp>
        <p:nvSpPr>
          <p:cNvPr id="11" name="ZoneTexte 10"/>
          <p:cNvSpPr txBox="1"/>
          <p:nvPr/>
        </p:nvSpPr>
        <p:spPr>
          <a:xfrm>
            <a:off x="3096287" y="2566759"/>
            <a:ext cx="40588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>
              <a:defRPr/>
            </a:pPr>
            <a:r>
              <a:rPr lang="fr-FR" sz="675" b="1" kern="0" dirty="0" err="1">
                <a:solidFill>
                  <a:sysClr val="windowText" lastClr="000000"/>
                </a:solidFill>
              </a:rPr>
              <a:t>r</a:t>
            </a:r>
            <a:r>
              <a:rPr lang="fr-FR" sz="675" b="1" kern="0" dirty="0" err="1">
                <a:solidFill>
                  <a:sysClr val="windowText" lastClr="000000"/>
                </a:solidFill>
              </a:rPr>
              <a:t>DNA</a:t>
            </a:r>
            <a:endParaRPr lang="fr-FR" sz="675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6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WT</a:t>
            </a:r>
          </a:p>
          <a:p>
            <a:r>
              <a:rPr lang="fr-FR" sz="1463" dirty="0"/>
              <a:t>H3K4me3</a:t>
            </a:r>
            <a:endParaRPr lang="fr-FR" sz="1463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64256"/>
            <a:ext cx="2481768" cy="17550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44" y="1664256"/>
            <a:ext cx="2481768" cy="175500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88" y="1662804"/>
            <a:ext cx="2481768" cy="17550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31" y="1662804"/>
            <a:ext cx="2481769" cy="1755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9" y="4032039"/>
            <a:ext cx="2481768" cy="175500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0"/>
            <a:ext cx="853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/>
                <a:cs typeface="Calibri"/>
              </a:rPr>
              <a:t>Fig. </a:t>
            </a:r>
            <a:r>
              <a:rPr lang="fr-FR" sz="1600" b="1" dirty="0" smtClean="0">
                <a:latin typeface="Calibri"/>
                <a:cs typeface="Calibri"/>
              </a:rPr>
              <a:t>S3D</a:t>
            </a:r>
            <a:endParaRPr lang="fr-FR"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444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WT</a:t>
            </a:r>
          </a:p>
          <a:p>
            <a:r>
              <a:rPr lang="fr-FR" sz="1463" dirty="0"/>
              <a:t>H3K9me3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" y="1651532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195" y="1651532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609" y="1651532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07" y="1651532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40" y="4028573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28573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28573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2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122423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WT</a:t>
            </a:r>
          </a:p>
          <a:p>
            <a:r>
              <a:rPr lang="fr-FR" sz="1463" dirty="0"/>
              <a:t>H3K27me3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9839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498" y="1669839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96" y="1669839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493" y="1669839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99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2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PaKmt1</a:t>
            </a:r>
          </a:p>
          <a:p>
            <a:r>
              <a:rPr lang="fr-FR" sz="1463" dirty="0"/>
              <a:t>H3K4me3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453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44" y="1665453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87" y="1665453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30" y="1665453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23302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11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PaKmt1</a:t>
            </a:r>
          </a:p>
          <a:p>
            <a:r>
              <a:rPr lang="fr-FR" sz="1463" dirty="0"/>
              <a:t>H3K9me3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" y="1669839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73" y="1669839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32" y="1669839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92" y="1669839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0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122423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PaKmt1</a:t>
            </a:r>
          </a:p>
          <a:p>
            <a:r>
              <a:rPr lang="fr-FR" sz="1463" dirty="0"/>
              <a:t>H3K27me3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" y="1669839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79" y="1669839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812" y="1669839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744" y="1669839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7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50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PaKmt6</a:t>
            </a:r>
          </a:p>
          <a:p>
            <a:r>
              <a:rPr lang="fr-FR" sz="1463" dirty="0"/>
              <a:t>H3K4me3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8102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75" y="1678102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950" y="1678102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425" y="1678102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7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24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PaKmt6</a:t>
            </a:r>
          </a:p>
          <a:p>
            <a:r>
              <a:rPr lang="fr-FR" sz="1463" dirty="0"/>
              <a:t>H3K9me3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690234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43" y="1690234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87" y="1690234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32" y="1690234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9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56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122423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PaKmt6</a:t>
            </a:r>
          </a:p>
          <a:p>
            <a:r>
              <a:rPr lang="fr-FR" sz="1463" dirty="0"/>
              <a:t>H3K27me3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" y="1685302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427" y="1685302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869" y="1685302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309" y="1685302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  <p:sp>
        <p:nvSpPr>
          <p:cNvPr id="19" name="Flèche vers la droite 18"/>
          <p:cNvSpPr/>
          <p:nvPr/>
        </p:nvSpPr>
        <p:spPr>
          <a:xfrm rot="5400000">
            <a:off x="5044180" y="1478267"/>
            <a:ext cx="369635" cy="215612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p:sp>
        <p:nvSpPr>
          <p:cNvPr id="20" name="ZoneTexte 19"/>
          <p:cNvSpPr txBox="1"/>
          <p:nvPr/>
        </p:nvSpPr>
        <p:spPr>
          <a:xfrm>
            <a:off x="5017447" y="1151194"/>
            <a:ext cx="50206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75" b="1" dirty="0" err="1"/>
              <a:t>r</a:t>
            </a:r>
            <a:r>
              <a:rPr lang="fr-FR" sz="975" b="1" dirty="0" err="1"/>
              <a:t>DNA</a:t>
            </a:r>
            <a:endParaRPr lang="fr-FR" sz="975" b="1" dirty="0"/>
          </a:p>
        </p:txBody>
      </p:sp>
    </p:spTree>
    <p:extLst>
      <p:ext uri="{BB962C8B-B14F-4D97-AF65-F5344CB8AC3E}">
        <p14:creationId xmlns:p14="http://schemas.microsoft.com/office/powerpoint/2010/main" val="3897341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PaHP1</a:t>
            </a:r>
          </a:p>
          <a:p>
            <a:r>
              <a:rPr lang="fr-FR" sz="1463" dirty="0"/>
              <a:t>H3K4me3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686443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43" y="1686443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87" y="1686443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32" y="1686443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53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018227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PaHP1</a:t>
            </a:r>
          </a:p>
          <a:p>
            <a:r>
              <a:rPr lang="fr-FR" sz="1463" dirty="0"/>
              <a:t>H3K9me3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669839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56" y="1669839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14" y="1669839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371" y="1669839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  <p:sp>
        <p:nvSpPr>
          <p:cNvPr id="19" name="Flèche vers la droite 18"/>
          <p:cNvSpPr/>
          <p:nvPr/>
        </p:nvSpPr>
        <p:spPr>
          <a:xfrm rot="5400000">
            <a:off x="5044180" y="1478267"/>
            <a:ext cx="369635" cy="215612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p:sp>
        <p:nvSpPr>
          <p:cNvPr id="21" name="ZoneTexte 20"/>
          <p:cNvSpPr txBox="1"/>
          <p:nvPr/>
        </p:nvSpPr>
        <p:spPr>
          <a:xfrm>
            <a:off x="5017447" y="1151194"/>
            <a:ext cx="50206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75" b="1" dirty="0" err="1"/>
              <a:t>r</a:t>
            </a:r>
            <a:r>
              <a:rPr lang="fr-FR" sz="975" b="1" dirty="0" err="1"/>
              <a:t>DNA</a:t>
            </a:r>
            <a:endParaRPr lang="fr-FR" sz="975" b="1" dirty="0"/>
          </a:p>
        </p:txBody>
      </p:sp>
    </p:spTree>
    <p:extLst>
      <p:ext uri="{BB962C8B-B14F-4D97-AF65-F5344CB8AC3E}">
        <p14:creationId xmlns:p14="http://schemas.microsoft.com/office/powerpoint/2010/main" val="683860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1"/>
            <a:ext cx="1122423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63" dirty="0"/>
              <a:t>Δ</a:t>
            </a:r>
            <a:r>
              <a:rPr lang="fr-FR" sz="1463" i="1" dirty="0"/>
              <a:t>PaHP1</a:t>
            </a:r>
          </a:p>
          <a:p>
            <a:r>
              <a:rPr lang="fr-FR" sz="1463" dirty="0"/>
              <a:t>H3K27me3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662804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914" y="1662804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29" y="1662804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744" y="1662804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13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29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6" y="764512"/>
            <a:ext cx="603050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Input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3" y="1662804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645" y="1662804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804" y="1662804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963" y="1662804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2039"/>
            <a:ext cx="2481768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1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986126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Chr1</a:t>
            </a:r>
            <a:endParaRPr lang="fr-FR" sz="1463" dirty="0"/>
          </a:p>
        </p:txBody>
      </p:sp>
      <p:sp>
        <p:nvSpPr>
          <p:cNvPr id="12" name="ZoneTexte 11"/>
          <p:cNvSpPr txBox="1"/>
          <p:nvPr/>
        </p:nvSpPr>
        <p:spPr>
          <a:xfrm>
            <a:off x="3464383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Chr2</a:t>
            </a:r>
            <a:endParaRPr lang="fr-FR" sz="1463" dirty="0"/>
          </a:p>
        </p:txBody>
      </p:sp>
      <p:sp>
        <p:nvSpPr>
          <p:cNvPr id="13" name="ZoneTexte 12"/>
          <p:cNvSpPr txBox="1"/>
          <p:nvPr/>
        </p:nvSpPr>
        <p:spPr>
          <a:xfrm>
            <a:off x="5932102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Chr3</a:t>
            </a:r>
            <a:endParaRPr lang="fr-FR" sz="1463" dirty="0"/>
          </a:p>
        </p:txBody>
      </p:sp>
      <p:sp>
        <p:nvSpPr>
          <p:cNvPr id="14" name="ZoneTexte 13"/>
          <p:cNvSpPr txBox="1"/>
          <p:nvPr/>
        </p:nvSpPr>
        <p:spPr>
          <a:xfrm>
            <a:off x="8413870" y="1362722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Chr4</a:t>
            </a:r>
            <a:endParaRPr lang="fr-FR" sz="1463" dirty="0"/>
          </a:p>
        </p:txBody>
      </p:sp>
      <p:sp>
        <p:nvSpPr>
          <p:cNvPr id="15" name="ZoneTexte 14"/>
          <p:cNvSpPr txBox="1"/>
          <p:nvPr/>
        </p:nvSpPr>
        <p:spPr>
          <a:xfrm>
            <a:off x="205546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Chr5</a:t>
            </a:r>
            <a:endParaRPr lang="fr-FR" sz="1463" dirty="0"/>
          </a:p>
        </p:txBody>
      </p:sp>
      <p:sp>
        <p:nvSpPr>
          <p:cNvPr id="16" name="ZoneTexte 15"/>
          <p:cNvSpPr txBox="1"/>
          <p:nvPr/>
        </p:nvSpPr>
        <p:spPr>
          <a:xfrm>
            <a:off x="4741605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Chr6</a:t>
            </a:r>
            <a:endParaRPr lang="fr-FR" sz="1463" dirty="0"/>
          </a:p>
        </p:txBody>
      </p:sp>
      <p:sp>
        <p:nvSpPr>
          <p:cNvPr id="17" name="ZoneTexte 16"/>
          <p:cNvSpPr txBox="1"/>
          <p:nvPr/>
        </p:nvSpPr>
        <p:spPr>
          <a:xfrm>
            <a:off x="7427744" y="3731958"/>
            <a:ext cx="59182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/>
              <a:t>Chr7</a:t>
            </a:r>
            <a:endParaRPr lang="fr-FR" sz="1463" dirty="0"/>
          </a:p>
        </p:txBody>
      </p:sp>
      <p:sp>
        <p:nvSpPr>
          <p:cNvPr id="18" name="ZoneTexte 17"/>
          <p:cNvSpPr txBox="1"/>
          <p:nvPr/>
        </p:nvSpPr>
        <p:spPr>
          <a:xfrm>
            <a:off x="60787" y="764512"/>
            <a:ext cx="633507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 err="1"/>
              <a:t>Mock</a:t>
            </a:r>
            <a:endParaRPr lang="fr-FR" sz="1463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2804"/>
            <a:ext cx="2481768" cy="1755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914" y="1662804"/>
            <a:ext cx="2481768" cy="1755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29" y="1662804"/>
            <a:ext cx="2481768" cy="1755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744" y="1662804"/>
            <a:ext cx="2481768" cy="1755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38" y="4032039"/>
            <a:ext cx="2481768" cy="1755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478" y="4032039"/>
            <a:ext cx="2481768" cy="1755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16" y="4030055"/>
            <a:ext cx="2481768" cy="1755000"/>
          </a:xfrm>
          <a:prstGeom prst="rect">
            <a:avLst/>
          </a:prstGeom>
        </p:spPr>
      </p:pic>
      <p:sp>
        <p:nvSpPr>
          <p:cNvPr id="19" name="Flèche vers la droite 18"/>
          <p:cNvSpPr/>
          <p:nvPr/>
        </p:nvSpPr>
        <p:spPr>
          <a:xfrm rot="5400000">
            <a:off x="5044180" y="1478267"/>
            <a:ext cx="369635" cy="215612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p:sp>
        <p:nvSpPr>
          <p:cNvPr id="20" name="ZoneTexte 19"/>
          <p:cNvSpPr txBox="1"/>
          <p:nvPr/>
        </p:nvSpPr>
        <p:spPr>
          <a:xfrm>
            <a:off x="5017447" y="1151194"/>
            <a:ext cx="50206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75" b="1" dirty="0" err="1"/>
              <a:t>r</a:t>
            </a:r>
            <a:r>
              <a:rPr lang="fr-FR" sz="975" b="1" dirty="0" err="1"/>
              <a:t>DNA</a:t>
            </a:r>
            <a:endParaRPr lang="fr-FR" sz="975" b="1" dirty="0"/>
          </a:p>
        </p:txBody>
      </p:sp>
    </p:spTree>
    <p:extLst>
      <p:ext uri="{BB962C8B-B14F-4D97-AF65-F5344CB8AC3E}">
        <p14:creationId xmlns:p14="http://schemas.microsoft.com/office/powerpoint/2010/main" val="3726305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198</Words>
  <Application>Microsoft Office PowerPoint</Application>
  <PresentationFormat>A4 Paper (210x297 mm)</PresentationFormat>
  <Paragraphs>171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DejaVu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Fabienne</dc:creator>
  <dc:description/>
  <cp:lastModifiedBy>Jini Mol J.</cp:lastModifiedBy>
  <cp:revision>90</cp:revision>
  <dcterms:created xsi:type="dcterms:W3CDTF">2020-07-06T12:52:58Z</dcterms:created>
  <dcterms:modified xsi:type="dcterms:W3CDTF">2021-04-21T08:13:42Z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Format A4 (210 x 297 mm)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