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6" autoAdjust="0"/>
    <p:restoredTop sz="94660"/>
  </p:normalViewPr>
  <p:slideViewPr>
    <p:cSldViewPr snapToObjects="1">
      <p:cViewPr>
        <p:scale>
          <a:sx n="82" d="100"/>
          <a:sy n="82" d="100"/>
        </p:scale>
        <p:origin x="-1092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3" d="100"/>
        <a:sy n="163" d="100"/>
      </p:scale>
      <p:origin x="0" y="508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E92B7-9E8F-44A1-8465-2DDECB8DD0A4}" type="datetimeFigureOut">
              <a:rPr lang="en-SG" smtClean="0"/>
              <a:pPr/>
              <a:t>15/2/2017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C9953-6725-4401-AB55-FA313F1E17B6}" type="slidenum">
              <a:rPr lang="en-SG" smtClean="0"/>
              <a:pPr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xmlns="" val="2969435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20511-3730-DF46-BA68-87E535B39F8D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213C09-6F12-FB49-A1BA-F5A4F14FAC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4508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3272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8596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2655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171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9315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8809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871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290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846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969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289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1CA6-5175-7C44-BAE7-1230E04415FA}" type="datetimeFigureOut">
              <a:rPr lang="en-US" smtClean="0"/>
              <a:pPr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0A15E-7348-6C4C-A2B1-9006D03C82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811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16200000">
            <a:off x="-1077359" y="1596312"/>
            <a:ext cx="9001000" cy="6741368"/>
            <a:chOff x="35496" y="72008"/>
            <a:chExt cx="9001000" cy="6741368"/>
          </a:xfrm>
        </p:grpSpPr>
        <p:sp>
          <p:nvSpPr>
            <p:cNvPr id="2" name="Rectangle 1"/>
            <p:cNvSpPr/>
            <p:nvPr/>
          </p:nvSpPr>
          <p:spPr>
            <a:xfrm>
              <a:off x="35496" y="72008"/>
              <a:ext cx="9001000" cy="67413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07504" y="4005064"/>
              <a:ext cx="43924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u="sng" cap="small" dirty="0" smtClean="0"/>
                <a:t>Genetic Association cohorts</a:t>
              </a:r>
              <a:endParaRPr lang="en-SG" sz="2400" b="1" u="sng" cap="small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7504" y="260648"/>
              <a:ext cx="43924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u="sng" cap="small" dirty="0" smtClean="0"/>
                <a:t>Functional Association cohorts</a:t>
              </a:r>
              <a:endParaRPr lang="en-SG" sz="2400" b="1" u="sng" cap="small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11560" y="980728"/>
              <a:ext cx="2880320" cy="1224136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b="1" u="sng" dirty="0" smtClean="0">
                  <a:solidFill>
                    <a:schemeClr val="tx1"/>
                  </a:solidFill>
                </a:rPr>
                <a:t>Blood eQTL cohort</a:t>
              </a:r>
            </a:p>
            <a:p>
              <a:pPr lvl="0" algn="ctr"/>
              <a:r>
                <a:rPr lang="en-US" sz="1400" b="1" dirty="0" smtClean="0">
                  <a:solidFill>
                    <a:schemeClr val="tx1"/>
                  </a:solidFill>
                </a:rPr>
                <a:t>(Whole genome mRNA expression)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N =202 </a:t>
              </a:r>
            </a:p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(</a:t>
              </a:r>
              <a:r>
                <a:rPr lang="en-US" sz="1200" b="1" i="1" dirty="0" smtClean="0">
                  <a:solidFill>
                    <a:schemeClr val="tx1"/>
                  </a:solidFill>
                </a:rPr>
                <a:t>Singapore Chinese healthy donors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)</a:t>
              </a:r>
              <a:endParaRPr lang="en-SG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11560" y="2564904"/>
              <a:ext cx="2880320" cy="1224136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u="sng" dirty="0" smtClean="0">
                  <a:solidFill>
                    <a:schemeClr val="tx1"/>
                  </a:solidFill>
                </a:rPr>
                <a:t>Flow cytometry analysis</a:t>
              </a: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(VSTM1 protein quantification)</a:t>
              </a:r>
            </a:p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N = 44</a:t>
              </a:r>
            </a:p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(</a:t>
              </a:r>
              <a:r>
                <a:rPr lang="en-US" sz="1200" b="1" i="1" dirty="0" smtClean="0">
                  <a:solidFill>
                    <a:schemeClr val="tx1"/>
                  </a:solidFill>
                </a:rPr>
                <a:t>Singapore Chinese healthy donors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)</a:t>
              </a:r>
              <a:endParaRPr lang="en-SG" sz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067944" y="980728"/>
              <a:ext cx="3888432" cy="1224136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u="sng" dirty="0" smtClean="0">
                  <a:solidFill>
                    <a:schemeClr val="tx1"/>
                  </a:solidFill>
                </a:rPr>
                <a:t>Monocytes &amp; B cell eQTL </a:t>
              </a:r>
              <a:r>
                <a:rPr lang="en-US" b="1" u="sng" dirty="0" smtClean="0">
                  <a:solidFill>
                    <a:schemeClr val="tx1"/>
                  </a:solidFill>
                </a:rPr>
                <a:t>cohort</a:t>
              </a:r>
              <a:r>
                <a:rPr lang="en-US" sz="1100" i="1" dirty="0" smtClean="0">
                  <a:solidFill>
                    <a:prstClr val="black"/>
                  </a:solidFill>
                </a:rPr>
                <a:t> (Ref </a:t>
              </a:r>
              <a:r>
                <a:rPr lang="en-US" sz="1100" i="1" dirty="0" smtClean="0">
                  <a:solidFill>
                    <a:prstClr val="black"/>
                  </a:solidFill>
                </a:rPr>
                <a:t>18)</a:t>
              </a:r>
              <a:endParaRPr lang="en-US" b="1" u="sng" dirty="0" smtClean="0">
                <a:solidFill>
                  <a:schemeClr val="tx1"/>
                </a:solidFill>
              </a:endParaRPr>
            </a:p>
            <a:p>
              <a:pPr lvl="0" algn="ctr"/>
              <a:r>
                <a:rPr lang="en-US" sz="1400" b="1" dirty="0" smtClean="0">
                  <a:solidFill>
                    <a:schemeClr val="tx1"/>
                  </a:solidFill>
                </a:rPr>
                <a:t>(Whole genome mRNA expression)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N =15 </a:t>
              </a:r>
            </a:p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(</a:t>
              </a:r>
              <a:r>
                <a:rPr lang="en-US" sz="1200" b="1" i="1" dirty="0" smtClean="0">
                  <a:solidFill>
                    <a:schemeClr val="tx1"/>
                  </a:solidFill>
                </a:rPr>
                <a:t>Singapore Chinese healthy donors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)</a:t>
              </a:r>
              <a:endParaRPr lang="en-SG" sz="1200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067944" y="2564904"/>
              <a:ext cx="3888432" cy="1224136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u="sng" dirty="0" smtClean="0">
                  <a:solidFill>
                    <a:schemeClr val="tx1"/>
                  </a:solidFill>
                </a:rPr>
                <a:t>Monocytes &amp; B cell eQTL cohort </a:t>
              </a:r>
              <a:r>
                <a:rPr lang="en-US" sz="1100" i="1" dirty="0" smtClean="0">
                  <a:solidFill>
                    <a:prstClr val="black"/>
                  </a:solidFill>
                </a:rPr>
                <a:t>(Ref </a:t>
              </a:r>
              <a:r>
                <a:rPr lang="en-US" sz="1100" i="1" dirty="0" smtClean="0">
                  <a:solidFill>
                    <a:prstClr val="black"/>
                  </a:solidFill>
                </a:rPr>
                <a:t>19)</a:t>
              </a:r>
              <a:endParaRPr lang="en-US" b="1" u="sng" dirty="0" smtClean="0">
                <a:solidFill>
                  <a:schemeClr val="tx1"/>
                </a:solidFill>
              </a:endParaRPr>
            </a:p>
            <a:p>
              <a:pPr lvl="0" algn="ctr"/>
              <a:r>
                <a:rPr lang="en-US" sz="1400" b="1" dirty="0" smtClean="0">
                  <a:solidFill>
                    <a:schemeClr val="tx1"/>
                  </a:solidFill>
                </a:rPr>
                <a:t>(Whole genome mRNA expression)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N =279 </a:t>
              </a:r>
            </a:p>
            <a:p>
              <a:pPr algn="ctr"/>
              <a:r>
                <a:rPr lang="en-US" sz="1200" b="1" dirty="0" smtClean="0">
                  <a:solidFill>
                    <a:schemeClr val="tx1"/>
                  </a:solidFill>
                </a:rPr>
                <a:t>(</a:t>
              </a:r>
              <a:r>
                <a:rPr lang="en-US" sz="1200" b="1" i="1" dirty="0" smtClean="0">
                  <a:solidFill>
                    <a:schemeClr val="tx1"/>
                  </a:solidFill>
                </a:rPr>
                <a:t>Caucasian healthy donors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)</a:t>
              </a:r>
              <a:endParaRPr lang="en-SG" sz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07504" y="4725144"/>
              <a:ext cx="2088232" cy="1944216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u="sng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b="1" u="sng" dirty="0" smtClean="0">
                  <a:solidFill>
                    <a:schemeClr val="tx1"/>
                  </a:solidFill>
                </a:rPr>
                <a:t>Singapore Chinese population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Cases – 324 </a:t>
              </a:r>
              <a:r>
                <a:rPr lang="en-US" sz="1100" i="1" dirty="0" smtClean="0">
                  <a:solidFill>
                    <a:schemeClr val="tx1"/>
                  </a:solidFill>
                </a:rPr>
                <a:t>(Ref </a:t>
              </a:r>
              <a:r>
                <a:rPr lang="en-US" sz="1100" i="1" dirty="0" smtClean="0">
                  <a:solidFill>
                    <a:schemeClr val="tx1"/>
                  </a:solidFill>
                </a:rPr>
                <a:t>20)</a:t>
              </a:r>
              <a:endParaRPr lang="en-US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Controls – 486 </a:t>
              </a:r>
              <a:r>
                <a:rPr lang="en-US" sz="1100" i="1" dirty="0" smtClean="0">
                  <a:solidFill>
                    <a:schemeClr val="tx1"/>
                  </a:solidFill>
                </a:rPr>
                <a:t>(Ref </a:t>
              </a:r>
              <a:r>
                <a:rPr lang="en-US" sz="1100" i="1" dirty="0" smtClean="0">
                  <a:solidFill>
                    <a:schemeClr val="tx1"/>
                  </a:solidFill>
                </a:rPr>
                <a:t>30)</a:t>
              </a:r>
              <a:endParaRPr lang="en-US" sz="1400" i="1" dirty="0" smtClean="0">
                <a:solidFill>
                  <a:schemeClr val="tx1"/>
                </a:solidFill>
              </a:endParaRPr>
            </a:p>
            <a:p>
              <a:pPr algn="ctr"/>
              <a:endParaRPr lang="en-US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u="sng" dirty="0" smtClean="0">
                  <a:solidFill>
                    <a:schemeClr val="tx1"/>
                  </a:solidFill>
                </a:rPr>
                <a:t>Total N = 810</a:t>
              </a:r>
            </a:p>
            <a:p>
              <a:pPr algn="ctr"/>
              <a:endParaRPr lang="en-US" sz="1400" b="1" dirty="0" smtClean="0">
                <a:solidFill>
                  <a:schemeClr val="tx1"/>
                </a:solidFill>
              </a:endParaRPr>
            </a:p>
            <a:p>
              <a:pPr algn="ctr"/>
              <a:endParaRPr lang="en-SG" sz="14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83768" y="4725144"/>
              <a:ext cx="2016224" cy="1944216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u="sng" dirty="0" smtClean="0">
                  <a:solidFill>
                    <a:schemeClr val="tx1"/>
                  </a:solidFill>
                </a:rPr>
                <a:t>Chinese Han population </a:t>
              </a:r>
              <a:r>
                <a:rPr lang="en-US" sz="1100" i="1" dirty="0" smtClean="0">
                  <a:solidFill>
                    <a:prstClr val="black"/>
                  </a:solidFill>
                </a:rPr>
                <a:t>(Ref </a:t>
              </a:r>
              <a:r>
                <a:rPr lang="en-US" sz="1100" i="1" dirty="0" smtClean="0">
                  <a:solidFill>
                    <a:prstClr val="black"/>
                  </a:solidFill>
                </a:rPr>
                <a:t>21)</a:t>
              </a:r>
              <a:endParaRPr lang="en-US" b="1" u="sng" dirty="0" smtClean="0">
                <a:solidFill>
                  <a:schemeClr val="tx1"/>
                </a:solidFill>
              </a:endParaRPr>
            </a:p>
            <a:p>
              <a:pPr algn="ctr"/>
              <a:endParaRPr lang="en-US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Cases – 1012</a:t>
              </a: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Controls – 1362</a:t>
              </a:r>
            </a:p>
            <a:p>
              <a:pPr algn="ctr"/>
              <a:endParaRPr lang="en-US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u="sng" dirty="0" smtClean="0">
                  <a:solidFill>
                    <a:schemeClr val="tx1"/>
                  </a:solidFill>
                </a:rPr>
                <a:t>Total N = 2374</a:t>
              </a:r>
            </a:p>
            <a:p>
              <a:pPr algn="ctr"/>
              <a:endParaRPr lang="en-SG" sz="14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88024" y="4725144"/>
              <a:ext cx="1944216" cy="1944216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u="sng" dirty="0" smtClean="0">
                  <a:solidFill>
                    <a:schemeClr val="tx1"/>
                  </a:solidFill>
                </a:rPr>
                <a:t>Caucasian population </a:t>
              </a:r>
              <a:r>
                <a:rPr lang="en-US" sz="1100" i="1" dirty="0" smtClean="0">
                  <a:solidFill>
                    <a:prstClr val="black"/>
                  </a:solidFill>
                </a:rPr>
                <a:t>(Ref </a:t>
              </a:r>
              <a:r>
                <a:rPr lang="en-US" sz="1100" i="1" dirty="0" smtClean="0">
                  <a:solidFill>
                    <a:prstClr val="black"/>
                  </a:solidFill>
                </a:rPr>
                <a:t>22)</a:t>
              </a:r>
              <a:endParaRPr lang="en-US" b="1" u="sng" dirty="0" smtClean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Cases – 1200</a:t>
              </a: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Controls – 2270</a:t>
              </a:r>
            </a:p>
            <a:p>
              <a:pPr algn="ctr"/>
              <a:endParaRPr lang="en-US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u="sng" dirty="0" smtClean="0">
                  <a:solidFill>
                    <a:schemeClr val="tx1"/>
                  </a:solidFill>
                </a:rPr>
                <a:t>Total N = 3470</a:t>
              </a:r>
            </a:p>
            <a:p>
              <a:pPr algn="ctr"/>
              <a:endParaRPr lang="en-SG" sz="14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092280" y="4725144"/>
              <a:ext cx="1872208" cy="1944216"/>
            </a:xfrm>
            <a:prstGeom prst="rect">
              <a:avLst/>
            </a:prstGeom>
            <a:solidFill>
              <a:schemeClr val="tx1">
                <a:alpha val="26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u="sng" dirty="0" smtClean="0">
                  <a:solidFill>
                    <a:schemeClr val="tx1"/>
                  </a:solidFill>
                </a:rPr>
                <a:t>Combined</a:t>
              </a:r>
            </a:p>
            <a:p>
              <a:pPr algn="ctr"/>
              <a:r>
                <a:rPr lang="en-US" b="1" u="sng" dirty="0" smtClean="0">
                  <a:solidFill>
                    <a:schemeClr val="tx1"/>
                  </a:solidFill>
                </a:rPr>
                <a:t>population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Cases – 2536</a:t>
              </a:r>
            </a:p>
            <a:p>
              <a:pPr algn="ctr"/>
              <a:r>
                <a:rPr lang="en-US" sz="1400" b="1" dirty="0" smtClean="0">
                  <a:solidFill>
                    <a:schemeClr val="tx1"/>
                  </a:solidFill>
                </a:rPr>
                <a:t>Controls – 4118</a:t>
              </a:r>
            </a:p>
            <a:p>
              <a:pPr algn="ctr"/>
              <a:endParaRPr lang="en-US" sz="14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1400" b="1" u="sng" dirty="0" smtClean="0">
                  <a:solidFill>
                    <a:schemeClr val="tx1"/>
                  </a:solidFill>
                </a:rPr>
                <a:t>Total N = 6654</a:t>
              </a:r>
            </a:p>
            <a:p>
              <a:pPr algn="ctr"/>
              <a:endParaRPr lang="en-SG" sz="1400" dirty="0">
                <a:solidFill>
                  <a:schemeClr val="tx1"/>
                </a:solidFill>
              </a:endParaRPr>
            </a:p>
          </p:txBody>
        </p:sp>
        <p:sp>
          <p:nvSpPr>
            <p:cNvPr id="13" name="Cross 12"/>
            <p:cNvSpPr/>
            <p:nvPr/>
          </p:nvSpPr>
          <p:spPr>
            <a:xfrm>
              <a:off x="2267744" y="5517232"/>
              <a:ext cx="144016" cy="144016"/>
            </a:xfrm>
            <a:prstGeom prst="plus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4" name="Cross 13"/>
            <p:cNvSpPr/>
            <p:nvPr/>
          </p:nvSpPr>
          <p:spPr>
            <a:xfrm>
              <a:off x="4572000" y="5517232"/>
              <a:ext cx="144016" cy="144016"/>
            </a:xfrm>
            <a:prstGeom prst="plus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5" name="Equal 14"/>
            <p:cNvSpPr/>
            <p:nvPr/>
          </p:nvSpPr>
          <p:spPr>
            <a:xfrm>
              <a:off x="6804248" y="5517232"/>
              <a:ext cx="216024" cy="144016"/>
            </a:xfrm>
            <a:prstGeom prst="mathEqual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432468" y="42806"/>
            <a:ext cx="1771605" cy="338538"/>
          </a:xfrm>
          <a:prstGeom prst="rect">
            <a:avLst/>
          </a:prstGeom>
          <a:noFill/>
        </p:spPr>
        <p:txBody>
          <a:bodyPr wrap="none" lIns="91423" tIns="45712" rIns="91423" bIns="45712" rtlCol="0">
            <a:spAutoFit/>
          </a:bodyPr>
          <a:lstStyle/>
          <a:p>
            <a:r>
              <a:rPr lang="en-US" sz="1600" b="1" dirty="0" smtClean="0">
                <a:latin typeface="Arial"/>
                <a:cs typeface="Arial"/>
              </a:rPr>
              <a:t>Additional File </a:t>
            </a:r>
            <a:r>
              <a:rPr lang="en-US" sz="1600" b="1" dirty="0" smtClean="0">
                <a:latin typeface="Arial"/>
                <a:cs typeface="Arial"/>
              </a:rPr>
              <a:t>1</a:t>
            </a:r>
            <a:endParaRPr lang="en-US" sz="16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566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2142</TotalTime>
  <Words>159</Words>
  <Application>Microsoft Office PowerPoint</Application>
  <PresentationFormat>A4 Paper (210x297 mm)</PresentationFormat>
  <Paragraphs>45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Theme</vt:lpstr>
      <vt:lpstr>Slide 1</vt:lpstr>
    </vt:vector>
  </TitlesOfParts>
  <Company>BMSI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Kia Puan</dc:creator>
  <cp:lastModifiedBy>andiappanak</cp:lastModifiedBy>
  <cp:revision>144</cp:revision>
  <cp:lastPrinted>2015-10-02T06:11:20Z</cp:lastPrinted>
  <dcterms:created xsi:type="dcterms:W3CDTF">2015-09-29T06:35:48Z</dcterms:created>
  <dcterms:modified xsi:type="dcterms:W3CDTF">2017-02-15T08:00:05Z</dcterms:modified>
</cp:coreProperties>
</file>