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77" r:id="rId2"/>
    <p:sldId id="283" r:id="rId3"/>
    <p:sldId id="278" r:id="rId4"/>
    <p:sldId id="279" r:id="rId5"/>
    <p:sldId id="281" r:id="rId6"/>
    <p:sldId id="284" r:id="rId7"/>
    <p:sldId id="282" r:id="rId8"/>
    <p:sldId id="285" r:id="rId9"/>
    <p:sldId id="28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208B20"/>
    <a:srgbClr val="BFBFBF"/>
    <a:srgbClr val="FF2500"/>
    <a:srgbClr val="A034F1"/>
    <a:srgbClr val="FFA500"/>
    <a:srgbClr val="FFC0CB"/>
    <a:srgbClr val="000000"/>
    <a:srgbClr val="AAAAAA"/>
    <a:srgbClr val="1A5E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9"/>
    <p:restoredTop sz="94604"/>
  </p:normalViewPr>
  <p:slideViewPr>
    <p:cSldViewPr snapToGrid="0" snapToObjects="1">
      <p:cViewPr>
        <p:scale>
          <a:sx n="130" d="100"/>
          <a:sy n="130" d="100"/>
        </p:scale>
        <p:origin x="152"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 Id="rId2" Type="http://schemas.openxmlformats.org/officeDocument/2006/relationships/image" Target="../media/image12.emf"/><Relationship Id="rId3"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5A9704-3DD8-2541-9547-D0F159B0EC41}" type="datetimeFigureOut">
              <a:rPr lang="en-US" smtClean="0"/>
              <a:t>12/12/19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258BB-0F65-3644-8721-DB36D2BA5A1D}" type="slidenum">
              <a:rPr lang="en-US" smtClean="0"/>
              <a:t>‹#›</a:t>
            </a:fld>
            <a:endParaRPr lang="en-US"/>
          </a:p>
        </p:txBody>
      </p:sp>
    </p:spTree>
    <p:extLst>
      <p:ext uri="{BB962C8B-B14F-4D97-AF65-F5344CB8AC3E}">
        <p14:creationId xmlns:p14="http://schemas.microsoft.com/office/powerpoint/2010/main" val="107166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2F23D2-2F39-7A40-A0E8-3FB5BB03CB83}"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924806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2F23D2-2F39-7A40-A0E8-3FB5BB03CB83}"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491463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2F23D2-2F39-7A40-A0E8-3FB5BB03CB83}"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605950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2F23D2-2F39-7A40-A0E8-3FB5BB03CB83}"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87723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2F23D2-2F39-7A40-A0E8-3FB5BB03CB83}"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206139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2F23D2-2F39-7A40-A0E8-3FB5BB03CB83}"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53282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2F23D2-2F39-7A40-A0E8-3FB5BB03CB83}" type="datetimeFigureOut">
              <a:rPr lang="en-US" smtClean="0"/>
              <a:t>12/12/19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229808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2F23D2-2F39-7A40-A0E8-3FB5BB03CB83}" type="datetimeFigureOut">
              <a:rPr lang="en-US" smtClean="0"/>
              <a:t>12/12/19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209458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F23D2-2F39-7A40-A0E8-3FB5BB03CB83}" type="datetimeFigureOut">
              <a:rPr lang="en-US" smtClean="0"/>
              <a:t>12/12/19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440105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2F23D2-2F39-7A40-A0E8-3FB5BB03CB83}"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1718050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2F23D2-2F39-7A40-A0E8-3FB5BB03CB83}"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4B8DF4-C39C-2F43-A604-28323F52C6AE}" type="slidenum">
              <a:rPr lang="en-US" smtClean="0"/>
              <a:t>‹#›</a:t>
            </a:fld>
            <a:endParaRPr lang="en-US"/>
          </a:p>
        </p:txBody>
      </p:sp>
    </p:spTree>
    <p:extLst>
      <p:ext uri="{BB962C8B-B14F-4D97-AF65-F5344CB8AC3E}">
        <p14:creationId xmlns:p14="http://schemas.microsoft.com/office/powerpoint/2010/main" val="2070812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F23D2-2F39-7A40-A0E8-3FB5BB03CB83}" type="datetimeFigureOut">
              <a:rPr lang="en-US" smtClean="0"/>
              <a:t>12/12/19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B8DF4-C39C-2F43-A604-28323F52C6AE}" type="slidenum">
              <a:rPr lang="en-US" smtClean="0"/>
              <a:t>‹#›</a:t>
            </a:fld>
            <a:endParaRPr lang="en-US"/>
          </a:p>
        </p:txBody>
      </p:sp>
    </p:spTree>
    <p:extLst>
      <p:ext uri="{BB962C8B-B14F-4D97-AF65-F5344CB8AC3E}">
        <p14:creationId xmlns:p14="http://schemas.microsoft.com/office/powerpoint/2010/main" val="1774185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emf"/><Relationship Id="rId3"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emf"/><Relationship Id="rId3" Type="http://schemas.openxmlformats.org/officeDocument/2006/relationships/image" Target="../media/image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emf"/></Relationships>
</file>

<file path=ppt/slides/_rels/slide7.xml.rels><?xml version="1.0" encoding="UTF-8" standalone="yes"?>
<Relationships xmlns="http://schemas.openxmlformats.org/package/2006/relationships"><Relationship Id="rId11" Type="http://schemas.openxmlformats.org/officeDocument/2006/relationships/image" Target="../media/image16.jpeg"/><Relationship Id="rId12" Type="http://schemas.openxmlformats.org/officeDocument/2006/relationships/image" Target="../media/image17.jpeg"/><Relationship Id="rId1" Type="http://schemas.openxmlformats.org/officeDocument/2006/relationships/vmlDrawing" Target="../drawings/vmlDrawing1.vml"/><Relationship Id="rId2" Type="http://schemas.openxmlformats.org/officeDocument/2006/relationships/slideLayout" Target="../slideLayouts/slideLayout1.xml"/><Relationship Id="rId3" Type="http://schemas.openxmlformats.org/officeDocument/2006/relationships/oleObject" Target="../embeddings/oleObject1.bin"/><Relationship Id="rId4" Type="http://schemas.openxmlformats.org/officeDocument/2006/relationships/image" Target="../media/image11.emf"/><Relationship Id="rId5" Type="http://schemas.openxmlformats.org/officeDocument/2006/relationships/oleObject" Target="../embeddings/oleObject2.bin"/><Relationship Id="rId6" Type="http://schemas.openxmlformats.org/officeDocument/2006/relationships/image" Target="../media/image12.emf"/><Relationship Id="rId7" Type="http://schemas.openxmlformats.org/officeDocument/2006/relationships/oleObject" Target="../embeddings/oleObject3.bin"/><Relationship Id="rId8" Type="http://schemas.openxmlformats.org/officeDocument/2006/relationships/image" Target="../media/image13.emf"/><Relationship Id="rId9" Type="http://schemas.openxmlformats.org/officeDocument/2006/relationships/image" Target="../media/image14.jpeg"/><Relationship Id="rId10"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 Id="rId6" Type="http://schemas.openxmlformats.org/officeDocument/2006/relationships/image" Target="../media/image22.jpeg"/><Relationship Id="rId7" Type="http://schemas.openxmlformats.org/officeDocument/2006/relationships/image" Target="../media/image23.jpeg"/><Relationship Id="rId8" Type="http://schemas.openxmlformats.org/officeDocument/2006/relationships/image" Target="../media/image24.jpeg"/><Relationship Id="rId9" Type="http://schemas.openxmlformats.org/officeDocument/2006/relationships/image" Target="../media/image25.jpeg"/><Relationship Id="rId10" Type="http://schemas.openxmlformats.org/officeDocument/2006/relationships/image" Target="../media/image26.jpeg"/><Relationship Id="rId1" Type="http://schemas.openxmlformats.org/officeDocument/2006/relationships/slideLayout" Target="../slideLayouts/slideLayout1.xml"/><Relationship Id="rId2"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emf"/><Relationship Id="rId1" Type="http://schemas.openxmlformats.org/officeDocument/2006/relationships/slideLayout" Target="../slideLayouts/slideLayout1.xml"/><Relationship Id="rId2"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49" y="369332"/>
            <a:ext cx="9418983" cy="5655404"/>
          </a:xfrm>
          <a:prstGeom prst="rect">
            <a:avLst/>
          </a:prstGeom>
        </p:spPr>
      </p:pic>
      <p:sp>
        <p:nvSpPr>
          <p:cNvPr id="4" name="Rectangle 3"/>
          <p:cNvSpPr/>
          <p:nvPr/>
        </p:nvSpPr>
        <p:spPr>
          <a:xfrm>
            <a:off x="1" y="5932403"/>
            <a:ext cx="12191999" cy="923330"/>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S1. Unsupervised Clustering of Gastric Cancers</a:t>
            </a:r>
            <a:endParaRPr lang="en-US" sz="1200" dirty="0">
              <a:latin typeface="Calibri" charset="0"/>
              <a:ea typeface="맑은 고딕" charset="-127"/>
              <a:cs typeface="Times New Roman" charset="0"/>
            </a:endParaRPr>
          </a:p>
          <a:p>
            <a:pPr>
              <a:lnSpc>
                <a:spcPct val="150000"/>
              </a:lnSpc>
              <a:spcAft>
                <a:spcPts val="0"/>
              </a:spcAft>
            </a:pPr>
            <a:r>
              <a:rPr lang="en-US" sz="1200" dirty="0">
                <a:solidFill>
                  <a:srgbClr val="000000"/>
                </a:solidFill>
                <a:latin typeface="Arial" charset="0"/>
                <a:ea typeface="맑은 고딕" charset="-127"/>
                <a:cs typeface="Times New Roman" charset="0"/>
              </a:rPr>
              <a:t>Hierarchical clustering of gastric cancers based on gene copy number alterations. Tumors with high rates of copy number alterations were designated as HCNA tumors and those with low copy number alteration rates were designated as LCNA tumors.</a:t>
            </a:r>
            <a:endParaRPr lang="en-US" sz="1200" dirty="0">
              <a:effectLst/>
              <a:latin typeface="Calibri" charset="0"/>
              <a:ea typeface="맑은 고딕" charset="-127"/>
              <a:cs typeface="Times New Roman" charset="0"/>
            </a:endParaRPr>
          </a:p>
        </p:txBody>
      </p:sp>
    </p:spTree>
    <p:extLst>
      <p:ext uri="{BB962C8B-B14F-4D97-AF65-F5344CB8AC3E}">
        <p14:creationId xmlns:p14="http://schemas.microsoft.com/office/powerpoint/2010/main" val="140287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4732253"/>
            <a:ext cx="12191999" cy="923330"/>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a:t>
            </a:r>
            <a:r>
              <a:rPr lang="en-US" sz="1200" b="1" dirty="0" smtClean="0">
                <a:solidFill>
                  <a:srgbClr val="000000"/>
                </a:solidFill>
                <a:latin typeface="Arial" charset="0"/>
                <a:ea typeface="맑은 고딕" charset="-127"/>
                <a:cs typeface="Times New Roman" charset="0"/>
              </a:rPr>
              <a:t>S2. Frequency of major gastric cancer-driver genes</a:t>
            </a:r>
          </a:p>
          <a:p>
            <a:pPr>
              <a:lnSpc>
                <a:spcPct val="150000"/>
              </a:lnSpc>
              <a:spcAft>
                <a:spcPts val="0"/>
              </a:spcAft>
            </a:pPr>
            <a:r>
              <a:rPr lang="en-US" sz="1200" dirty="0" smtClean="0">
                <a:solidFill>
                  <a:srgbClr val="000000"/>
                </a:solidFill>
                <a:latin typeface="Arial" charset="0"/>
                <a:ea typeface="맑은 고딕" charset="-127"/>
                <a:cs typeface="Times New Roman" charset="0"/>
              </a:rPr>
              <a:t>Frequency of major gastric cancer-driver mutations are </a:t>
            </a:r>
            <a:r>
              <a:rPr lang="en-US" sz="1200" dirty="0" err="1" smtClean="0">
                <a:solidFill>
                  <a:srgbClr val="000000"/>
                </a:solidFill>
                <a:latin typeface="Arial" charset="0"/>
                <a:ea typeface="맑은 고딕" charset="-127"/>
                <a:cs typeface="Times New Roman" charset="0"/>
              </a:rPr>
              <a:t>evluated</a:t>
            </a:r>
            <a:r>
              <a:rPr lang="en-US" sz="1200" dirty="0" smtClean="0">
                <a:solidFill>
                  <a:srgbClr val="000000"/>
                </a:solidFill>
                <a:latin typeface="Arial" charset="0"/>
                <a:ea typeface="맑은 고딕" charset="-127"/>
                <a:cs typeface="Times New Roman" charset="0"/>
              </a:rPr>
              <a:t> among SMC, TCGA, TMUCIH (Tianjin Medical University Cancer Institute and Hospital), and Pfizer and UHK (University of Hong Kong) datasets.</a:t>
            </a:r>
            <a:endParaRPr lang="en-US" sz="1200" dirty="0">
              <a:latin typeface="Calibri" charset="0"/>
              <a:ea typeface="맑은 고딕" charset="-127"/>
              <a:cs typeface="Times New Roman" charset="0"/>
            </a:endParaRPr>
          </a:p>
        </p:txBody>
      </p:sp>
      <p:grpSp>
        <p:nvGrpSpPr>
          <p:cNvPr id="5" name="Group 4"/>
          <p:cNvGrpSpPr/>
          <p:nvPr/>
        </p:nvGrpSpPr>
        <p:grpSpPr>
          <a:xfrm>
            <a:off x="2749472" y="1889661"/>
            <a:ext cx="6181779" cy="2522414"/>
            <a:chOff x="0" y="3414836"/>
            <a:chExt cx="6181779" cy="2522414"/>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02050"/>
              <a:ext cx="5930900" cy="2235200"/>
            </a:xfrm>
            <a:prstGeom prst="rect">
              <a:avLst/>
            </a:prstGeom>
          </p:spPr>
        </p:pic>
        <p:sp>
          <p:nvSpPr>
            <p:cNvPr id="7" name="Rectangle 6"/>
            <p:cNvSpPr/>
            <p:nvPr/>
          </p:nvSpPr>
          <p:spPr>
            <a:xfrm>
              <a:off x="238125" y="3502927"/>
              <a:ext cx="108000" cy="108000"/>
            </a:xfrm>
            <a:prstGeom prst="rect">
              <a:avLst/>
            </a:prstGeom>
            <a:solidFill>
              <a:srgbClr val="1575C7"/>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18781" y="3414836"/>
              <a:ext cx="1144865" cy="276999"/>
            </a:xfrm>
            <a:prstGeom prst="rect">
              <a:avLst/>
            </a:prstGeom>
            <a:noFill/>
          </p:spPr>
          <p:txBody>
            <a:bodyPr wrap="none" rtlCol="0">
              <a:spAutoFit/>
            </a:bodyPr>
            <a:lstStyle/>
            <a:p>
              <a:r>
                <a:rPr lang="en-US" sz="1200" dirty="0" smtClean="0">
                  <a:latin typeface="Arial" charset="0"/>
                  <a:ea typeface="Arial" charset="0"/>
                  <a:cs typeface="Arial" charset="0"/>
                </a:rPr>
                <a:t>SMC (n=102) </a:t>
              </a:r>
              <a:endParaRPr lang="en-US" sz="1200" dirty="0">
                <a:latin typeface="Arial" charset="0"/>
                <a:ea typeface="Arial" charset="0"/>
                <a:cs typeface="Arial" charset="0"/>
              </a:endParaRPr>
            </a:p>
          </p:txBody>
        </p:sp>
        <p:sp>
          <p:nvSpPr>
            <p:cNvPr id="9" name="Rectangle 8"/>
            <p:cNvSpPr/>
            <p:nvPr/>
          </p:nvSpPr>
          <p:spPr>
            <a:xfrm>
              <a:off x="1503743" y="3502927"/>
              <a:ext cx="108000" cy="108000"/>
            </a:xfrm>
            <a:prstGeom prst="rect">
              <a:avLst/>
            </a:prstGeom>
            <a:solidFill>
              <a:srgbClr val="FC9C13"/>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584399" y="3414836"/>
              <a:ext cx="1179682" cy="276999"/>
            </a:xfrm>
            <a:prstGeom prst="rect">
              <a:avLst/>
            </a:prstGeom>
            <a:noFill/>
          </p:spPr>
          <p:txBody>
            <a:bodyPr wrap="none" rtlCol="0">
              <a:spAutoFit/>
            </a:bodyPr>
            <a:lstStyle/>
            <a:p>
              <a:r>
                <a:rPr lang="en-US" sz="1200" dirty="0" smtClean="0">
                  <a:latin typeface="Arial" charset="0"/>
                  <a:ea typeface="Arial" charset="0"/>
                  <a:cs typeface="Arial" charset="0"/>
                </a:rPr>
                <a:t>TCGA (n=478)</a:t>
              </a:r>
              <a:endParaRPr lang="en-US" sz="1200" dirty="0">
                <a:latin typeface="Arial" charset="0"/>
                <a:ea typeface="Arial" charset="0"/>
                <a:cs typeface="Arial" charset="0"/>
              </a:endParaRPr>
            </a:p>
          </p:txBody>
        </p:sp>
        <p:sp>
          <p:nvSpPr>
            <p:cNvPr id="11" name="Rectangle 10"/>
            <p:cNvSpPr/>
            <p:nvPr/>
          </p:nvSpPr>
          <p:spPr>
            <a:xfrm>
              <a:off x="2889137" y="3502927"/>
              <a:ext cx="108000" cy="108000"/>
            </a:xfrm>
            <a:prstGeom prst="rect">
              <a:avLst/>
            </a:prstGeom>
            <a:solidFill>
              <a:srgbClr val="1CA92C"/>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969793" y="3414836"/>
              <a:ext cx="1273105" cy="276999"/>
            </a:xfrm>
            <a:prstGeom prst="rect">
              <a:avLst/>
            </a:prstGeom>
            <a:noFill/>
          </p:spPr>
          <p:txBody>
            <a:bodyPr wrap="none" rtlCol="0">
              <a:spAutoFit/>
            </a:bodyPr>
            <a:lstStyle/>
            <a:p>
              <a:r>
                <a:rPr lang="en-US" sz="1200" dirty="0" smtClean="0">
                  <a:latin typeface="Arial" charset="0"/>
                  <a:ea typeface="Arial" charset="0"/>
                  <a:cs typeface="Arial" charset="0"/>
                </a:rPr>
                <a:t>TMUCIH (n=78)</a:t>
              </a:r>
              <a:endParaRPr lang="en-US" sz="1200" dirty="0">
                <a:latin typeface="Arial" charset="0"/>
                <a:ea typeface="Arial" charset="0"/>
                <a:cs typeface="Arial" charset="0"/>
              </a:endParaRPr>
            </a:p>
          </p:txBody>
        </p:sp>
        <p:sp>
          <p:nvSpPr>
            <p:cNvPr id="13" name="Rectangle 12"/>
            <p:cNvSpPr/>
            <p:nvPr/>
          </p:nvSpPr>
          <p:spPr>
            <a:xfrm>
              <a:off x="4367954" y="3502927"/>
              <a:ext cx="108000" cy="108000"/>
            </a:xfrm>
            <a:prstGeom prst="rect">
              <a:avLst/>
            </a:prstGeom>
            <a:solidFill>
              <a:srgbClr val="9638EC"/>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448612" y="3414836"/>
              <a:ext cx="1733167" cy="276999"/>
            </a:xfrm>
            <a:prstGeom prst="rect">
              <a:avLst/>
            </a:prstGeom>
            <a:noFill/>
          </p:spPr>
          <p:txBody>
            <a:bodyPr wrap="none" rtlCol="0">
              <a:spAutoFit/>
            </a:bodyPr>
            <a:lstStyle/>
            <a:p>
              <a:r>
                <a:rPr lang="en-US" sz="1200" smtClean="0">
                  <a:latin typeface="Arial" charset="0"/>
                  <a:ea typeface="Arial" charset="0"/>
                  <a:cs typeface="Arial" charset="0"/>
                </a:rPr>
                <a:t>Pfizer and UHK </a:t>
              </a:r>
              <a:r>
                <a:rPr lang="en-US" sz="1200" dirty="0" smtClean="0">
                  <a:latin typeface="Arial" charset="0"/>
                  <a:ea typeface="Arial" charset="0"/>
                  <a:cs typeface="Arial" charset="0"/>
                </a:rPr>
                <a:t>(n=78)</a:t>
              </a:r>
              <a:endParaRPr lang="en-US" sz="1200" dirty="0">
                <a:latin typeface="Arial" charset="0"/>
                <a:ea typeface="Arial" charset="0"/>
                <a:cs typeface="Arial" charset="0"/>
              </a:endParaRPr>
            </a:p>
          </p:txBody>
        </p:sp>
      </p:grpSp>
    </p:spTree>
    <p:extLst>
      <p:ext uri="{BB962C8B-B14F-4D97-AF65-F5344CB8AC3E}">
        <p14:creationId xmlns:p14="http://schemas.microsoft.com/office/powerpoint/2010/main" val="73463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216" y="1878496"/>
            <a:ext cx="4797287" cy="359796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146" y="1739349"/>
            <a:ext cx="6536083" cy="3594069"/>
          </a:xfrm>
          <a:prstGeom prst="rect">
            <a:avLst/>
          </a:prstGeom>
        </p:spPr>
      </p:pic>
      <p:sp>
        <p:nvSpPr>
          <p:cNvPr id="5" name="TextBox 4"/>
          <p:cNvSpPr txBox="1"/>
          <p:nvPr/>
        </p:nvSpPr>
        <p:spPr>
          <a:xfrm>
            <a:off x="-7585" y="1631382"/>
            <a:ext cx="304892" cy="307777"/>
          </a:xfrm>
          <a:prstGeom prst="rect">
            <a:avLst/>
          </a:prstGeom>
          <a:noFill/>
        </p:spPr>
        <p:txBody>
          <a:bodyPr wrap="none" rtlCol="0">
            <a:spAutoFit/>
          </a:bodyPr>
          <a:lstStyle/>
          <a:p>
            <a:r>
              <a:rPr lang="en-US" sz="1400" dirty="0">
                <a:latin typeface="Arial" charset="0"/>
                <a:ea typeface="Arial" charset="0"/>
                <a:cs typeface="Arial" charset="0"/>
              </a:rPr>
              <a:t>A</a:t>
            </a:r>
          </a:p>
        </p:txBody>
      </p:sp>
      <p:sp>
        <p:nvSpPr>
          <p:cNvPr id="6" name="TextBox 5"/>
          <p:cNvSpPr txBox="1"/>
          <p:nvPr/>
        </p:nvSpPr>
        <p:spPr>
          <a:xfrm>
            <a:off x="6734443" y="1624758"/>
            <a:ext cx="304892" cy="307777"/>
          </a:xfrm>
          <a:prstGeom prst="rect">
            <a:avLst/>
          </a:prstGeom>
          <a:noFill/>
        </p:spPr>
        <p:txBody>
          <a:bodyPr wrap="none" rtlCol="0">
            <a:spAutoFit/>
          </a:bodyPr>
          <a:lstStyle/>
          <a:p>
            <a:r>
              <a:rPr lang="en-US" sz="1400" dirty="0">
                <a:latin typeface="Arial" charset="0"/>
                <a:ea typeface="Arial" charset="0"/>
                <a:cs typeface="Arial" charset="0"/>
              </a:rPr>
              <a:t>B</a:t>
            </a:r>
          </a:p>
        </p:txBody>
      </p:sp>
      <p:sp>
        <p:nvSpPr>
          <p:cNvPr id="7" name="Rectangle 6"/>
          <p:cNvSpPr/>
          <p:nvPr/>
        </p:nvSpPr>
        <p:spPr>
          <a:xfrm>
            <a:off x="0" y="5702905"/>
            <a:ext cx="12192000" cy="923330"/>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a:t>
            </a:r>
            <a:r>
              <a:rPr lang="en-US" sz="1200" b="1" dirty="0" smtClean="0">
                <a:solidFill>
                  <a:srgbClr val="000000"/>
                </a:solidFill>
                <a:latin typeface="Arial" charset="0"/>
                <a:ea typeface="맑은 고딕" charset="-127"/>
                <a:cs typeface="Times New Roman" charset="0"/>
              </a:rPr>
              <a:t>S3. </a:t>
            </a:r>
            <a:r>
              <a:rPr lang="en-US" sz="1200" b="1" dirty="0">
                <a:solidFill>
                  <a:srgbClr val="000000"/>
                </a:solidFill>
                <a:latin typeface="Arial" charset="0"/>
                <a:ea typeface="맑은 고딕" charset="-127"/>
                <a:cs typeface="Times New Roman" charset="0"/>
              </a:rPr>
              <a:t>Pharmacological Landscape of Gastric Cancers for 60 Molecular-targeted Compounds</a:t>
            </a:r>
            <a:endParaRPr lang="en-US" sz="1200" dirty="0">
              <a:latin typeface="Calibri" charset="0"/>
              <a:ea typeface="맑은 고딕" charset="-127"/>
              <a:cs typeface="Times New Roman" charset="0"/>
            </a:endParaRPr>
          </a:p>
          <a:p>
            <a:pPr>
              <a:lnSpc>
                <a:spcPct val="150000"/>
              </a:lnSpc>
              <a:spcAft>
                <a:spcPts val="0"/>
              </a:spcAft>
            </a:pPr>
            <a:r>
              <a:rPr lang="en-US" sz="1200" b="1" dirty="0">
                <a:solidFill>
                  <a:srgbClr val="000000"/>
                </a:solidFill>
                <a:latin typeface="Arial" charset="0"/>
                <a:ea typeface="맑은 고딕" charset="-127"/>
                <a:cs typeface="Times New Roman" charset="0"/>
              </a:rPr>
              <a:t>A)</a:t>
            </a:r>
            <a:r>
              <a:rPr lang="en-US" sz="1200" dirty="0">
                <a:solidFill>
                  <a:srgbClr val="000000"/>
                </a:solidFill>
                <a:latin typeface="Arial" charset="0"/>
                <a:ea typeface="맑은 고딕" charset="-127"/>
                <a:cs typeface="Times New Roman" charset="0"/>
              </a:rPr>
              <a:t> Hierarchical clustering of AUC-based drug sensitivities and annotation with respective </a:t>
            </a:r>
            <a:r>
              <a:rPr lang="en-US" sz="1200" dirty="0" err="1">
                <a:solidFill>
                  <a:srgbClr val="000000"/>
                </a:solidFill>
                <a:latin typeface="Arial" charset="0"/>
                <a:ea typeface="맑은 고딕" charset="-127"/>
                <a:cs typeface="Times New Roman" charset="0"/>
              </a:rPr>
              <a:t>subclassifications</a:t>
            </a:r>
            <a:r>
              <a:rPr lang="en-US" sz="1200" dirty="0">
                <a:solidFill>
                  <a:srgbClr val="000000"/>
                </a:solidFill>
                <a:latin typeface="Arial" charset="0"/>
                <a:ea typeface="맑은 고딕" charset="-127"/>
                <a:cs typeface="Times New Roman" charset="0"/>
              </a:rPr>
              <a:t> based on molecular, pathological, and histological features. </a:t>
            </a:r>
            <a:r>
              <a:rPr lang="en-US" sz="1200" b="1" dirty="0">
                <a:solidFill>
                  <a:srgbClr val="000000"/>
                </a:solidFill>
                <a:latin typeface="Arial" charset="0"/>
                <a:ea typeface="맑은 고딕" charset="-127"/>
                <a:cs typeface="Times New Roman" charset="0"/>
              </a:rPr>
              <a:t>B)</a:t>
            </a:r>
            <a:r>
              <a:rPr lang="en-US" sz="1200" dirty="0">
                <a:solidFill>
                  <a:srgbClr val="000000"/>
                </a:solidFill>
                <a:latin typeface="Arial" charset="0"/>
                <a:ea typeface="맑은 고딕" charset="-127"/>
                <a:cs typeface="Times New Roman" charset="0"/>
              </a:rPr>
              <a:t> t-Distributed Stochastic Neighbor Embedding (t-SNE) projection of pharmacological response profiles for each drug annotated with the respective target. </a:t>
            </a:r>
            <a:endParaRPr lang="en-US" sz="1200" dirty="0">
              <a:effectLst/>
              <a:latin typeface="Calibri" charset="0"/>
              <a:ea typeface="맑은 고딕" charset="-127"/>
              <a:cs typeface="Times New Roman" charset="0"/>
            </a:endParaRPr>
          </a:p>
        </p:txBody>
      </p:sp>
    </p:spTree>
    <p:extLst>
      <p:ext uri="{BB962C8B-B14F-4D97-AF65-F5344CB8AC3E}">
        <p14:creationId xmlns:p14="http://schemas.microsoft.com/office/powerpoint/2010/main" val="972980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156" y="1303868"/>
            <a:ext cx="5380868" cy="374705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8534" y="1467394"/>
            <a:ext cx="2871111" cy="3420000"/>
          </a:xfrm>
          <a:prstGeom prst="rect">
            <a:avLst/>
          </a:prstGeom>
        </p:spPr>
      </p:pic>
      <p:sp>
        <p:nvSpPr>
          <p:cNvPr id="7" name="TextBox 6"/>
          <p:cNvSpPr txBox="1"/>
          <p:nvPr/>
        </p:nvSpPr>
        <p:spPr>
          <a:xfrm>
            <a:off x="1214931" y="1025093"/>
            <a:ext cx="304892" cy="307777"/>
          </a:xfrm>
          <a:prstGeom prst="rect">
            <a:avLst/>
          </a:prstGeom>
          <a:noFill/>
        </p:spPr>
        <p:txBody>
          <a:bodyPr wrap="none" rtlCol="0">
            <a:spAutoFit/>
          </a:bodyPr>
          <a:lstStyle/>
          <a:p>
            <a:r>
              <a:rPr lang="en-US" sz="1400" dirty="0" smtClean="0">
                <a:latin typeface="Arial" charset="0"/>
                <a:ea typeface="Arial" charset="0"/>
                <a:cs typeface="Arial" charset="0"/>
              </a:rPr>
              <a:t>A</a:t>
            </a:r>
            <a:endParaRPr lang="en-US" sz="1400" dirty="0">
              <a:latin typeface="Arial" charset="0"/>
              <a:ea typeface="Arial" charset="0"/>
              <a:cs typeface="Arial" charset="0"/>
            </a:endParaRPr>
          </a:p>
        </p:txBody>
      </p:sp>
      <p:sp>
        <p:nvSpPr>
          <p:cNvPr id="8" name="TextBox 7"/>
          <p:cNvSpPr txBox="1"/>
          <p:nvPr/>
        </p:nvSpPr>
        <p:spPr>
          <a:xfrm>
            <a:off x="6744389" y="1028406"/>
            <a:ext cx="304892" cy="307777"/>
          </a:xfrm>
          <a:prstGeom prst="rect">
            <a:avLst/>
          </a:prstGeom>
          <a:noFill/>
        </p:spPr>
        <p:txBody>
          <a:bodyPr wrap="none" rtlCol="0">
            <a:spAutoFit/>
          </a:bodyPr>
          <a:lstStyle/>
          <a:p>
            <a:r>
              <a:rPr lang="en-US" sz="1400" dirty="0">
                <a:latin typeface="Arial" charset="0"/>
                <a:ea typeface="Arial" charset="0"/>
                <a:cs typeface="Arial" charset="0"/>
              </a:rPr>
              <a:t>B</a:t>
            </a:r>
          </a:p>
        </p:txBody>
      </p:sp>
      <p:sp>
        <p:nvSpPr>
          <p:cNvPr id="2" name="Rectangle 1"/>
          <p:cNvSpPr/>
          <p:nvPr/>
        </p:nvSpPr>
        <p:spPr>
          <a:xfrm>
            <a:off x="0" y="5329695"/>
            <a:ext cx="12192000" cy="1200329"/>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a:t>
            </a:r>
            <a:r>
              <a:rPr lang="en-US" sz="1200" b="1" dirty="0" smtClean="0">
                <a:solidFill>
                  <a:srgbClr val="000000"/>
                </a:solidFill>
                <a:latin typeface="Arial" charset="0"/>
                <a:ea typeface="맑은 고딕" charset="-127"/>
                <a:cs typeface="Times New Roman" charset="0"/>
              </a:rPr>
              <a:t>S4. </a:t>
            </a:r>
            <a:r>
              <a:rPr lang="en-US" sz="1200" b="1" dirty="0">
                <a:solidFill>
                  <a:srgbClr val="000000"/>
                </a:solidFill>
                <a:latin typeface="Arial" charset="0"/>
                <a:ea typeface="맑은 고딕" charset="-127"/>
                <a:cs typeface="Times New Roman" charset="0"/>
              </a:rPr>
              <a:t>Subgroup-specific Drug Sensitivity among Gastric Cancers</a:t>
            </a:r>
            <a:endParaRPr lang="en-US" sz="1200" dirty="0">
              <a:latin typeface="Calibri" charset="0"/>
              <a:ea typeface="맑은 고딕" charset="-127"/>
              <a:cs typeface="Times New Roman" charset="0"/>
            </a:endParaRPr>
          </a:p>
          <a:p>
            <a:pPr>
              <a:lnSpc>
                <a:spcPct val="150000"/>
              </a:lnSpc>
              <a:spcAft>
                <a:spcPts val="0"/>
              </a:spcAft>
            </a:pPr>
            <a:r>
              <a:rPr lang="en-US" sz="1200" b="1" dirty="0">
                <a:solidFill>
                  <a:srgbClr val="000000"/>
                </a:solidFill>
                <a:latin typeface="Arial" charset="0"/>
                <a:ea typeface="맑은 고딕" charset="-127"/>
                <a:cs typeface="Times New Roman" charset="0"/>
              </a:rPr>
              <a:t>A)</a:t>
            </a:r>
            <a:r>
              <a:rPr lang="en-US" sz="1200" dirty="0">
                <a:solidFill>
                  <a:srgbClr val="000000"/>
                </a:solidFill>
                <a:latin typeface="Arial" charset="0"/>
                <a:ea typeface="맑은 고딕" charset="-127"/>
                <a:cs typeface="Times New Roman" charset="0"/>
              </a:rPr>
              <a:t> Volcano plot of gastric tumor type-specific drug responses, with fold-change drug comparison (x-axis) and the significance (y-axis). Each node represents a single subgroup-drug interaction and the size is proportional to the cohort size of respective tumor. </a:t>
            </a:r>
            <a:r>
              <a:rPr lang="en-US" sz="1200" i="1" dirty="0">
                <a:solidFill>
                  <a:srgbClr val="000000"/>
                </a:solidFill>
                <a:latin typeface="Arial" charset="0"/>
                <a:ea typeface="맑은 고딕" charset="-127"/>
                <a:cs typeface="Times New Roman" charset="0"/>
              </a:rPr>
              <a:t>P </a:t>
            </a:r>
            <a:r>
              <a:rPr lang="en-US" sz="1200" dirty="0">
                <a:solidFill>
                  <a:srgbClr val="000000"/>
                </a:solidFill>
                <a:latin typeface="Arial" charset="0"/>
                <a:ea typeface="맑은 고딕" charset="-127"/>
                <a:cs typeface="Times New Roman" charset="0"/>
              </a:rPr>
              <a:t>values were calculated using two-sided Wilcoxon rank-sum test. </a:t>
            </a:r>
            <a:r>
              <a:rPr lang="en-US" sz="1200" b="1" dirty="0">
                <a:solidFill>
                  <a:srgbClr val="000000"/>
                </a:solidFill>
                <a:latin typeface="Arial" charset="0"/>
                <a:ea typeface="맑은 고딕" charset="-127"/>
                <a:cs typeface="Times New Roman" charset="0"/>
              </a:rPr>
              <a:t>B)</a:t>
            </a:r>
            <a:r>
              <a:rPr lang="en-US" sz="1200" dirty="0">
                <a:solidFill>
                  <a:srgbClr val="000000"/>
                </a:solidFill>
                <a:latin typeface="Arial" charset="0"/>
                <a:ea typeface="맑은 고딕" charset="-127"/>
                <a:cs typeface="Times New Roman" charset="0"/>
              </a:rPr>
              <a:t> Bar graph representation of </a:t>
            </a:r>
            <a:r>
              <a:rPr lang="en-US" sz="1200" i="1" dirty="0">
                <a:solidFill>
                  <a:srgbClr val="000000"/>
                </a:solidFill>
                <a:latin typeface="Arial" charset="0"/>
                <a:ea typeface="맑은 고딕" charset="-127"/>
                <a:cs typeface="Times New Roman" charset="0"/>
              </a:rPr>
              <a:t>BRCA2</a:t>
            </a:r>
            <a:r>
              <a:rPr lang="en-US" sz="1200" dirty="0">
                <a:solidFill>
                  <a:srgbClr val="000000"/>
                </a:solidFill>
                <a:latin typeface="Arial" charset="0"/>
                <a:ea typeface="맑은 고딕" charset="-127"/>
                <a:cs typeface="Times New Roman" charset="0"/>
              </a:rPr>
              <a:t> mutation frequency and a pie chart representation of </a:t>
            </a:r>
            <a:r>
              <a:rPr lang="en-US" sz="1200" i="1" dirty="0">
                <a:solidFill>
                  <a:srgbClr val="000000"/>
                </a:solidFill>
                <a:latin typeface="Arial" charset="0"/>
                <a:ea typeface="맑은 고딕" charset="-127"/>
                <a:cs typeface="Times New Roman" charset="0"/>
              </a:rPr>
              <a:t>CDH1</a:t>
            </a:r>
            <a:r>
              <a:rPr lang="en-US" sz="1200" dirty="0">
                <a:solidFill>
                  <a:srgbClr val="000000"/>
                </a:solidFill>
                <a:latin typeface="Arial" charset="0"/>
                <a:ea typeface="맑은 고딕" charset="-127"/>
                <a:cs typeface="Times New Roman" charset="0"/>
              </a:rPr>
              <a:t> mutation frequency in </a:t>
            </a:r>
            <a:r>
              <a:rPr lang="en-US" sz="1200" i="1" dirty="0">
                <a:solidFill>
                  <a:srgbClr val="000000"/>
                </a:solidFill>
                <a:latin typeface="Arial" charset="0"/>
                <a:ea typeface="맑은 고딕" charset="-127"/>
                <a:cs typeface="Times New Roman" charset="0"/>
              </a:rPr>
              <a:t>BRCA2</a:t>
            </a:r>
            <a:r>
              <a:rPr lang="en-US" sz="1200" dirty="0">
                <a:solidFill>
                  <a:srgbClr val="000000"/>
                </a:solidFill>
                <a:latin typeface="Arial" charset="0"/>
                <a:ea typeface="맑은 고딕" charset="-127"/>
                <a:cs typeface="Times New Roman" charset="0"/>
              </a:rPr>
              <a:t>-mutant HCNA tumors. </a:t>
            </a:r>
            <a:r>
              <a:rPr lang="en-US" sz="1200" i="1" dirty="0">
                <a:solidFill>
                  <a:srgbClr val="000000"/>
                </a:solidFill>
                <a:latin typeface="Arial" charset="0"/>
                <a:ea typeface="맑은 고딕" charset="-127"/>
                <a:cs typeface="Times New Roman" charset="0"/>
              </a:rPr>
              <a:t>P </a:t>
            </a:r>
            <a:r>
              <a:rPr lang="en-US" sz="1200" dirty="0" smtClean="0">
                <a:solidFill>
                  <a:srgbClr val="000000"/>
                </a:solidFill>
                <a:latin typeface="Arial" charset="0"/>
                <a:ea typeface="맑은 고딕" charset="-127"/>
                <a:cs typeface="Times New Roman" charset="0"/>
              </a:rPr>
              <a:t>value was </a:t>
            </a:r>
            <a:r>
              <a:rPr lang="en-US" sz="1200" dirty="0">
                <a:solidFill>
                  <a:srgbClr val="000000"/>
                </a:solidFill>
                <a:latin typeface="Arial" charset="0"/>
                <a:ea typeface="맑은 고딕" charset="-127"/>
                <a:cs typeface="Times New Roman" charset="0"/>
              </a:rPr>
              <a:t>derived from Fisher’s exact tests.</a:t>
            </a:r>
            <a:endParaRPr lang="en-US" sz="1200" dirty="0">
              <a:effectLst/>
              <a:latin typeface="Calibri" charset="0"/>
              <a:ea typeface="맑은 고딕" charset="-127"/>
              <a:cs typeface="Times New Roman" charset="0"/>
            </a:endParaRPr>
          </a:p>
        </p:txBody>
      </p:sp>
    </p:spTree>
    <p:extLst>
      <p:ext uri="{BB962C8B-B14F-4D97-AF65-F5344CB8AC3E}">
        <p14:creationId xmlns:p14="http://schemas.microsoft.com/office/powerpoint/2010/main" val="195057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687487"/>
            <a:ext cx="12192000" cy="923330"/>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a:t>
            </a:r>
            <a:r>
              <a:rPr lang="en-US" sz="1200" b="1" dirty="0" smtClean="0">
                <a:solidFill>
                  <a:srgbClr val="000000"/>
                </a:solidFill>
                <a:latin typeface="Arial" charset="0"/>
                <a:ea typeface="맑은 고딕" charset="-127"/>
                <a:cs typeface="Times New Roman" charset="0"/>
              </a:rPr>
              <a:t>S5. </a:t>
            </a:r>
            <a:r>
              <a:rPr lang="en-US" sz="1200" b="1" dirty="0">
                <a:solidFill>
                  <a:srgbClr val="000000"/>
                </a:solidFill>
                <a:latin typeface="Arial" charset="0"/>
                <a:ea typeface="맑은 고딕" charset="-127"/>
                <a:cs typeface="Times New Roman" charset="0"/>
              </a:rPr>
              <a:t>Gene-drug Associations among Gastric Cancers</a:t>
            </a:r>
            <a:endParaRPr lang="en-US" sz="1200" dirty="0">
              <a:latin typeface="Calibri" charset="0"/>
              <a:ea typeface="맑은 고딕" charset="-127"/>
              <a:cs typeface="Times New Roman" charset="0"/>
            </a:endParaRPr>
          </a:p>
          <a:p>
            <a:pPr>
              <a:lnSpc>
                <a:spcPct val="150000"/>
              </a:lnSpc>
              <a:spcAft>
                <a:spcPts val="0"/>
              </a:spcAft>
            </a:pPr>
            <a:r>
              <a:rPr lang="en-US" sz="1200" dirty="0" smtClean="0">
                <a:solidFill>
                  <a:srgbClr val="000000"/>
                </a:solidFill>
                <a:latin typeface="Arial" charset="0"/>
                <a:ea typeface="맑은 고딕" charset="-127"/>
                <a:cs typeface="Times New Roman" charset="0"/>
              </a:rPr>
              <a:t>Violin </a:t>
            </a:r>
            <a:r>
              <a:rPr lang="en-US" sz="1200" dirty="0">
                <a:solidFill>
                  <a:srgbClr val="000000"/>
                </a:solidFill>
                <a:latin typeface="Arial" charset="0"/>
                <a:ea typeface="맑은 고딕" charset="-127"/>
                <a:cs typeface="Times New Roman" charset="0"/>
              </a:rPr>
              <a:t>plots of FGFR or VEGFR AUC values comparing tumors with </a:t>
            </a:r>
            <a:r>
              <a:rPr lang="en-US" sz="1200" i="1" dirty="0">
                <a:solidFill>
                  <a:srgbClr val="000000"/>
                </a:solidFill>
                <a:latin typeface="Arial" charset="0"/>
                <a:ea typeface="맑은 고딕" charset="-127"/>
                <a:cs typeface="Times New Roman" charset="0"/>
              </a:rPr>
              <a:t>FGFR2 </a:t>
            </a:r>
            <a:r>
              <a:rPr lang="en-US" sz="1200" dirty="0">
                <a:solidFill>
                  <a:srgbClr val="000000"/>
                </a:solidFill>
                <a:latin typeface="Arial" charset="0"/>
                <a:ea typeface="맑은 고딕" charset="-127"/>
                <a:cs typeface="Times New Roman" charset="0"/>
              </a:rPr>
              <a:t>mutation or wild-type. Horizontal lines within the violin plots represent 0.25, 0.50, and 0.75 quantiles. </a:t>
            </a:r>
            <a:r>
              <a:rPr lang="en-US" sz="1200" i="1" dirty="0">
                <a:solidFill>
                  <a:srgbClr val="000000"/>
                </a:solidFill>
                <a:latin typeface="Arial" charset="0"/>
                <a:ea typeface="맑은 고딕" charset="-127"/>
                <a:cs typeface="Times New Roman" charset="0"/>
              </a:rPr>
              <a:t>P </a:t>
            </a:r>
            <a:r>
              <a:rPr lang="en-US" sz="1200" dirty="0">
                <a:solidFill>
                  <a:srgbClr val="000000"/>
                </a:solidFill>
                <a:latin typeface="Arial" charset="0"/>
                <a:ea typeface="맑은 고딕" charset="-127"/>
                <a:cs typeface="Times New Roman" charset="0"/>
              </a:rPr>
              <a:t>values </a:t>
            </a:r>
            <a:r>
              <a:rPr lang="en-US" sz="1200" dirty="0" smtClean="0">
                <a:solidFill>
                  <a:srgbClr val="000000"/>
                </a:solidFill>
                <a:latin typeface="Arial" charset="0"/>
                <a:ea typeface="맑은 고딕" charset="-127"/>
                <a:cs typeface="Times New Roman" charset="0"/>
              </a:rPr>
              <a:t>were </a:t>
            </a:r>
            <a:r>
              <a:rPr lang="en-US" sz="1200" dirty="0">
                <a:solidFill>
                  <a:srgbClr val="000000"/>
                </a:solidFill>
                <a:latin typeface="Arial" charset="0"/>
                <a:ea typeface="맑은 고딕" charset="-127"/>
                <a:cs typeface="Times New Roman" charset="0"/>
              </a:rPr>
              <a:t>derived from two-sided Wilcoxon rank-sum tests. </a:t>
            </a:r>
            <a:endParaRPr lang="en-US" sz="1200" dirty="0">
              <a:effectLst/>
              <a:latin typeface="Calibri" charset="0"/>
              <a:ea typeface="맑은 고딕" charset="-127"/>
              <a:cs typeface="Times New Roman"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215" y="787623"/>
            <a:ext cx="3721100" cy="46482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800" y="789211"/>
            <a:ext cx="3695700" cy="4660900"/>
          </a:xfrm>
          <a:prstGeom prst="rect">
            <a:avLst/>
          </a:prstGeom>
        </p:spPr>
      </p:pic>
    </p:spTree>
    <p:extLst>
      <p:ext uri="{BB962C8B-B14F-4D97-AF65-F5344CB8AC3E}">
        <p14:creationId xmlns:p14="http://schemas.microsoft.com/office/powerpoint/2010/main" val="86575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687487"/>
            <a:ext cx="12192000" cy="1200329"/>
          </a:xfrm>
          <a:prstGeom prst="rect">
            <a:avLst/>
          </a:prstGeom>
        </p:spPr>
        <p:txBody>
          <a:bodyPr wrap="square">
            <a:spAutoFit/>
          </a:bodyPr>
          <a:lstStyle/>
          <a:p>
            <a:pPr>
              <a:lnSpc>
                <a:spcPct val="150000"/>
              </a:lnSpc>
              <a:spcAft>
                <a:spcPts val="0"/>
              </a:spcAft>
            </a:pPr>
            <a:r>
              <a:rPr lang="en-US" sz="1200" b="1" dirty="0">
                <a:solidFill>
                  <a:srgbClr val="000000"/>
                </a:solidFill>
                <a:latin typeface="Arial" charset="0"/>
                <a:ea typeface="맑은 고딕" charset="-127"/>
                <a:cs typeface="Times New Roman" charset="0"/>
              </a:rPr>
              <a:t>Figure </a:t>
            </a:r>
            <a:r>
              <a:rPr lang="en-US" sz="1200" b="1" dirty="0" smtClean="0">
                <a:solidFill>
                  <a:srgbClr val="000000"/>
                </a:solidFill>
                <a:latin typeface="Arial" charset="0"/>
                <a:ea typeface="맑은 고딕" charset="-127"/>
                <a:cs typeface="Times New Roman" charset="0"/>
              </a:rPr>
              <a:t>S6. Pathway enrichment analysis between </a:t>
            </a:r>
            <a:r>
              <a:rPr lang="en-US" sz="1200" b="1" i="1" dirty="0" smtClean="0">
                <a:solidFill>
                  <a:srgbClr val="000000"/>
                </a:solidFill>
                <a:latin typeface="Arial" charset="0"/>
                <a:ea typeface="맑은 고딕" charset="-127"/>
                <a:cs typeface="Times New Roman" charset="0"/>
              </a:rPr>
              <a:t>ALK</a:t>
            </a:r>
            <a:r>
              <a:rPr lang="en-US" sz="1200" b="1" dirty="0" smtClean="0">
                <a:solidFill>
                  <a:srgbClr val="000000"/>
                </a:solidFill>
                <a:latin typeface="Arial" charset="0"/>
                <a:ea typeface="맑은 고딕" charset="-127"/>
                <a:cs typeface="Times New Roman" charset="0"/>
              </a:rPr>
              <a:t>-mutant and </a:t>
            </a:r>
            <a:r>
              <a:rPr lang="en-US" sz="1200" b="1" i="1" dirty="0" smtClean="0">
                <a:solidFill>
                  <a:srgbClr val="000000"/>
                </a:solidFill>
                <a:latin typeface="Arial" charset="0"/>
                <a:ea typeface="맑은 고딕" charset="-127"/>
                <a:cs typeface="Times New Roman" charset="0"/>
              </a:rPr>
              <a:t>ALK </a:t>
            </a:r>
            <a:r>
              <a:rPr lang="en-US" sz="1200" b="1" dirty="0" smtClean="0">
                <a:solidFill>
                  <a:srgbClr val="000000"/>
                </a:solidFill>
                <a:latin typeface="Arial" charset="0"/>
                <a:ea typeface="맑은 고딕" charset="-127"/>
                <a:cs typeface="Times New Roman" charset="0"/>
              </a:rPr>
              <a:t>wild-type tumors</a:t>
            </a:r>
            <a:endParaRPr lang="en-US" sz="1200" dirty="0">
              <a:latin typeface="Calibri" charset="0"/>
              <a:ea typeface="맑은 고딕" charset="-127"/>
              <a:cs typeface="Times New Roman" charset="0"/>
            </a:endParaRPr>
          </a:p>
          <a:p>
            <a:pPr>
              <a:lnSpc>
                <a:spcPct val="150000"/>
              </a:lnSpc>
            </a:pPr>
            <a:r>
              <a:rPr lang="en-US" sz="1200" b="1" dirty="0">
                <a:solidFill>
                  <a:srgbClr val="000000"/>
                </a:solidFill>
                <a:latin typeface="Arial" charset="0"/>
                <a:ea typeface="맑은 고딕" charset="-127"/>
                <a:cs typeface="Times New Roman" charset="0"/>
              </a:rPr>
              <a:t>A</a:t>
            </a:r>
            <a:r>
              <a:rPr lang="en-US" sz="1200" b="1" dirty="0" smtClean="0">
                <a:solidFill>
                  <a:srgbClr val="000000"/>
                </a:solidFill>
                <a:latin typeface="Arial" charset="0"/>
                <a:ea typeface="맑은 고딕" charset="-127"/>
                <a:cs typeface="Times New Roman" charset="0"/>
              </a:rPr>
              <a:t>) </a:t>
            </a:r>
            <a:r>
              <a:rPr lang="en-US" sz="1200" dirty="0" smtClean="0">
                <a:solidFill>
                  <a:srgbClr val="000000"/>
                </a:solidFill>
                <a:latin typeface="Arial" charset="0"/>
                <a:ea typeface="맑은 고딕" charset="-127"/>
                <a:cs typeface="Times New Roman" charset="0"/>
              </a:rPr>
              <a:t>Gene Sent Enrichment Analysis (GSEA) of </a:t>
            </a:r>
            <a:r>
              <a:rPr lang="en-US" sz="1200" i="1" dirty="0" smtClean="0">
                <a:solidFill>
                  <a:srgbClr val="000000"/>
                </a:solidFill>
                <a:latin typeface="Arial" charset="0"/>
                <a:ea typeface="맑은 고딕" charset="-127"/>
                <a:cs typeface="Times New Roman" charset="0"/>
              </a:rPr>
              <a:t>ALK-</a:t>
            </a:r>
            <a:r>
              <a:rPr lang="en-US" sz="1200" dirty="0" smtClean="0">
                <a:solidFill>
                  <a:srgbClr val="000000"/>
                </a:solidFill>
                <a:latin typeface="Arial" charset="0"/>
                <a:ea typeface="맑은 고딕" charset="-127"/>
                <a:cs typeface="Times New Roman" charset="0"/>
              </a:rPr>
              <a:t>mutant and </a:t>
            </a:r>
            <a:r>
              <a:rPr lang="en-US" sz="1200" i="1" dirty="0" smtClean="0">
                <a:solidFill>
                  <a:srgbClr val="000000"/>
                </a:solidFill>
                <a:latin typeface="Arial" charset="0"/>
                <a:ea typeface="맑은 고딕" charset="-127"/>
                <a:cs typeface="Times New Roman" charset="0"/>
              </a:rPr>
              <a:t>ALK </a:t>
            </a:r>
            <a:r>
              <a:rPr lang="en-US" sz="1200" dirty="0" smtClean="0">
                <a:solidFill>
                  <a:srgbClr val="000000"/>
                </a:solidFill>
                <a:latin typeface="Arial" charset="0"/>
                <a:ea typeface="맑은 고딕" charset="-127"/>
                <a:cs typeface="Times New Roman" charset="0"/>
              </a:rPr>
              <a:t>wild-type tumors. </a:t>
            </a:r>
            <a:r>
              <a:rPr lang="en-US" sz="1200" b="1" dirty="0" smtClean="0">
                <a:solidFill>
                  <a:srgbClr val="000000"/>
                </a:solidFill>
                <a:latin typeface="Arial" charset="0"/>
                <a:ea typeface="맑은 고딕" charset="-127"/>
                <a:cs typeface="Times New Roman" charset="0"/>
              </a:rPr>
              <a:t>B) </a:t>
            </a:r>
            <a:r>
              <a:rPr lang="en-US" sz="1200" dirty="0" smtClean="0">
                <a:solidFill>
                  <a:srgbClr val="000000"/>
                </a:solidFill>
                <a:latin typeface="Arial" charset="0"/>
                <a:ea typeface="맑은 고딕" charset="-127"/>
                <a:cs typeface="Times New Roman" charset="0"/>
              </a:rPr>
              <a:t>Horizontal box-plot comparison of </a:t>
            </a:r>
            <a:r>
              <a:rPr lang="en-US" sz="1200" dirty="0" err="1" smtClean="0">
                <a:solidFill>
                  <a:srgbClr val="000000"/>
                </a:solidFill>
                <a:latin typeface="Arial" charset="0"/>
                <a:ea typeface="맑은 고딕" charset="-127"/>
                <a:cs typeface="Times New Roman" charset="0"/>
              </a:rPr>
              <a:t>Wnt</a:t>
            </a:r>
            <a:r>
              <a:rPr lang="en-US" sz="1200" dirty="0" smtClean="0">
                <a:solidFill>
                  <a:srgbClr val="000000"/>
                </a:solidFill>
                <a:latin typeface="Arial" charset="0"/>
                <a:ea typeface="맑은 고딕" charset="-127"/>
                <a:cs typeface="Times New Roman" charset="0"/>
              </a:rPr>
              <a:t> signaling pathway enrichment score between </a:t>
            </a:r>
            <a:r>
              <a:rPr lang="en-US" sz="1200" i="1" dirty="0" smtClean="0">
                <a:solidFill>
                  <a:srgbClr val="000000"/>
                </a:solidFill>
                <a:latin typeface="Arial" charset="0"/>
                <a:ea typeface="맑은 고딕" charset="-127"/>
                <a:cs typeface="Times New Roman" charset="0"/>
              </a:rPr>
              <a:t>ALK</a:t>
            </a:r>
            <a:r>
              <a:rPr lang="en-US" sz="1200" dirty="0" smtClean="0">
                <a:solidFill>
                  <a:srgbClr val="000000"/>
                </a:solidFill>
                <a:latin typeface="Arial" charset="0"/>
                <a:ea typeface="맑은 고딕" charset="-127"/>
                <a:cs typeface="Times New Roman" charset="0"/>
              </a:rPr>
              <a:t>-mutant and </a:t>
            </a:r>
            <a:r>
              <a:rPr lang="en-US" sz="1200" i="1" dirty="0" smtClean="0">
                <a:solidFill>
                  <a:srgbClr val="000000"/>
                </a:solidFill>
                <a:latin typeface="Arial" charset="0"/>
                <a:ea typeface="맑은 고딕" charset="-127"/>
                <a:cs typeface="Times New Roman" charset="0"/>
              </a:rPr>
              <a:t>ALK </a:t>
            </a:r>
            <a:r>
              <a:rPr lang="en-US" sz="1200" dirty="0" smtClean="0">
                <a:solidFill>
                  <a:srgbClr val="000000"/>
                </a:solidFill>
                <a:latin typeface="Arial" charset="0"/>
                <a:ea typeface="맑은 고딕" charset="-127"/>
                <a:cs typeface="Times New Roman" charset="0"/>
              </a:rPr>
              <a:t>wild-type tumors. </a:t>
            </a:r>
            <a:r>
              <a:rPr lang="en-US" sz="1200" i="1" dirty="0" smtClean="0">
                <a:solidFill>
                  <a:srgbClr val="000000"/>
                </a:solidFill>
                <a:latin typeface="Arial" charset="0"/>
                <a:ea typeface="맑은 고딕" charset="-127"/>
                <a:cs typeface="Times New Roman" charset="0"/>
              </a:rPr>
              <a:t>P </a:t>
            </a:r>
            <a:r>
              <a:rPr lang="en-US" sz="1200" dirty="0" smtClean="0">
                <a:solidFill>
                  <a:srgbClr val="000000"/>
                </a:solidFill>
                <a:latin typeface="Arial" charset="0"/>
                <a:ea typeface="맑은 고딕" charset="-127"/>
                <a:cs typeface="Times New Roman" charset="0"/>
              </a:rPr>
              <a:t>value was obtained from </a:t>
            </a:r>
            <a:r>
              <a:rPr lang="en-US" sz="1200" dirty="0">
                <a:solidFill>
                  <a:srgbClr val="000000"/>
                </a:solidFill>
                <a:latin typeface="Arial" charset="0"/>
                <a:ea typeface="맑은 고딕" charset="-127"/>
                <a:cs typeface="Times New Roman" charset="0"/>
              </a:rPr>
              <a:t>two-sided Wilcoxon rank-sum </a:t>
            </a:r>
            <a:r>
              <a:rPr lang="en-US" sz="1200" dirty="0" smtClean="0">
                <a:solidFill>
                  <a:srgbClr val="000000"/>
                </a:solidFill>
                <a:latin typeface="Arial" charset="0"/>
                <a:ea typeface="맑은 고딕" charset="-127"/>
                <a:cs typeface="Times New Roman" charset="0"/>
              </a:rPr>
              <a:t>test. </a:t>
            </a:r>
            <a:endParaRPr lang="en-US" sz="1200" dirty="0">
              <a:latin typeface="Calibri" charset="0"/>
              <a:ea typeface="맑은 고딕" charset="-127"/>
              <a:cs typeface="Times New Roman" charset="0"/>
            </a:endParaRPr>
          </a:p>
          <a:p>
            <a:pPr>
              <a:lnSpc>
                <a:spcPct val="150000"/>
              </a:lnSpc>
              <a:spcAft>
                <a:spcPts val="0"/>
              </a:spcAft>
            </a:pPr>
            <a:endParaRPr lang="en-US" sz="1200" dirty="0">
              <a:effectLst/>
              <a:latin typeface="Calibri" charset="0"/>
              <a:ea typeface="맑은 고딕" charset="-127"/>
              <a:cs typeface="Times New Roman" charset="0"/>
            </a:endParaRPr>
          </a:p>
        </p:txBody>
      </p:sp>
      <p:sp>
        <p:nvSpPr>
          <p:cNvPr id="10" name="TextBox 9"/>
          <p:cNvSpPr txBox="1"/>
          <p:nvPr/>
        </p:nvSpPr>
        <p:spPr>
          <a:xfrm>
            <a:off x="744343" y="1719610"/>
            <a:ext cx="314510" cy="307777"/>
          </a:xfrm>
          <a:prstGeom prst="rect">
            <a:avLst/>
          </a:prstGeom>
          <a:noFill/>
        </p:spPr>
        <p:txBody>
          <a:bodyPr wrap="none" rtlCol="0">
            <a:spAutoFit/>
          </a:bodyPr>
          <a:lstStyle/>
          <a:p>
            <a:r>
              <a:rPr lang="en-US" sz="1400" dirty="0" smtClean="0">
                <a:latin typeface="Arial" charset="0"/>
                <a:ea typeface="Arial" charset="0"/>
                <a:cs typeface="Arial" charset="0"/>
              </a:rPr>
              <a:t>A</a:t>
            </a:r>
            <a:endParaRPr lang="en-US" sz="1400" dirty="0">
              <a:latin typeface="Arial" charset="0"/>
              <a:ea typeface="Arial" charset="0"/>
              <a:cs typeface="Arial" charset="0"/>
            </a:endParaRPr>
          </a:p>
        </p:txBody>
      </p:sp>
      <p:grpSp>
        <p:nvGrpSpPr>
          <p:cNvPr id="12" name="Group 11"/>
          <p:cNvGrpSpPr>
            <a:grpSpLocks noChangeAspect="1"/>
          </p:cNvGrpSpPr>
          <p:nvPr/>
        </p:nvGrpSpPr>
        <p:grpSpPr>
          <a:xfrm>
            <a:off x="1058853" y="1691373"/>
            <a:ext cx="3548155" cy="2494365"/>
            <a:chOff x="761903" y="4257226"/>
            <a:chExt cx="2637413" cy="2054327"/>
          </a:xfrm>
        </p:grpSpPr>
        <p:pic>
          <p:nvPicPr>
            <p:cNvPr id="13" name="Picture 12"/>
            <p:cNvPicPr>
              <a:picLocks noChangeAspect="1"/>
            </p:cNvPicPr>
            <p:nvPr/>
          </p:nvPicPr>
          <p:blipFill rotWithShape="1">
            <a:blip r:embed="rId2"/>
            <a:srcRect l="6330" r="1010"/>
            <a:stretch/>
          </p:blipFill>
          <p:spPr>
            <a:xfrm>
              <a:off x="878861" y="4495766"/>
              <a:ext cx="2482665" cy="1587119"/>
            </a:xfrm>
            <a:prstGeom prst="rect">
              <a:avLst/>
            </a:prstGeom>
          </p:spPr>
        </p:pic>
        <p:sp>
          <p:nvSpPr>
            <p:cNvPr id="14" name="TextBox 13"/>
            <p:cNvSpPr txBox="1"/>
            <p:nvPr/>
          </p:nvSpPr>
          <p:spPr>
            <a:xfrm>
              <a:off x="761903" y="6020955"/>
              <a:ext cx="730654" cy="278829"/>
            </a:xfrm>
            <a:prstGeom prst="rect">
              <a:avLst/>
            </a:prstGeom>
            <a:noFill/>
          </p:spPr>
          <p:txBody>
            <a:bodyPr wrap="none" rtlCol="0">
              <a:spAutoFit/>
            </a:bodyPr>
            <a:lstStyle/>
            <a:p>
              <a:r>
                <a:rPr lang="en-US" sz="1600" dirty="0" smtClean="0">
                  <a:solidFill>
                    <a:srgbClr val="FF0000"/>
                  </a:solidFill>
                  <a:latin typeface="Arial" charset="0"/>
                  <a:ea typeface="Arial" charset="0"/>
                  <a:cs typeface="Arial" charset="0"/>
                </a:rPr>
                <a:t>ALK-</a:t>
              </a:r>
              <a:r>
                <a:rPr lang="en-US" sz="1600" dirty="0" err="1" smtClean="0">
                  <a:solidFill>
                    <a:srgbClr val="FF0000"/>
                  </a:solidFill>
                  <a:latin typeface="Arial" charset="0"/>
                  <a:ea typeface="Arial" charset="0"/>
                  <a:cs typeface="Arial" charset="0"/>
                </a:rPr>
                <a:t>mut</a:t>
              </a:r>
              <a:endParaRPr lang="en-US" sz="1600" dirty="0">
                <a:solidFill>
                  <a:srgbClr val="FF0000"/>
                </a:solidFill>
                <a:latin typeface="Arial" charset="0"/>
                <a:ea typeface="Arial" charset="0"/>
                <a:cs typeface="Arial" charset="0"/>
              </a:endParaRPr>
            </a:p>
          </p:txBody>
        </p:sp>
        <p:sp>
          <p:nvSpPr>
            <p:cNvPr id="15" name="TextBox 14"/>
            <p:cNvSpPr txBox="1"/>
            <p:nvPr/>
          </p:nvSpPr>
          <p:spPr>
            <a:xfrm>
              <a:off x="2620600" y="6032724"/>
              <a:ext cx="712782" cy="278829"/>
            </a:xfrm>
            <a:prstGeom prst="rect">
              <a:avLst/>
            </a:prstGeom>
            <a:noFill/>
          </p:spPr>
          <p:txBody>
            <a:bodyPr wrap="none" rtlCol="0">
              <a:spAutoFit/>
            </a:bodyPr>
            <a:lstStyle/>
            <a:p>
              <a:r>
                <a:rPr lang="en-US" sz="1600" smtClean="0">
                  <a:solidFill>
                    <a:srgbClr val="0432FF"/>
                  </a:solidFill>
                  <a:latin typeface="Arial" charset="0"/>
                  <a:ea typeface="Arial" charset="0"/>
                  <a:cs typeface="Arial" charset="0"/>
                </a:rPr>
                <a:t>ALK-WT</a:t>
              </a:r>
              <a:endParaRPr lang="en-US" sz="1600" dirty="0">
                <a:solidFill>
                  <a:srgbClr val="0432FF"/>
                </a:solidFill>
                <a:latin typeface="Arial" charset="0"/>
                <a:ea typeface="Arial" charset="0"/>
                <a:cs typeface="Arial" charset="0"/>
              </a:endParaRPr>
            </a:p>
          </p:txBody>
        </p:sp>
        <p:sp>
          <p:nvSpPr>
            <p:cNvPr id="16" name="TextBox 15"/>
            <p:cNvSpPr txBox="1"/>
            <p:nvPr/>
          </p:nvSpPr>
          <p:spPr>
            <a:xfrm>
              <a:off x="846308" y="4257226"/>
              <a:ext cx="2492067" cy="278828"/>
            </a:xfrm>
            <a:prstGeom prst="rect">
              <a:avLst/>
            </a:prstGeom>
            <a:noFill/>
            <a:ln>
              <a:noFill/>
            </a:ln>
          </p:spPr>
          <p:txBody>
            <a:bodyPr wrap="square" rtlCol="0">
              <a:spAutoFit/>
            </a:bodyPr>
            <a:lstStyle/>
            <a:p>
              <a:pPr algn="ctr"/>
              <a:r>
                <a:rPr lang="en-US" sz="1600" dirty="0" smtClean="0">
                  <a:latin typeface="Arial" charset="0"/>
                  <a:ea typeface="Arial" charset="0"/>
                  <a:cs typeface="Arial" charset="0"/>
                </a:rPr>
                <a:t>LEF1 signaling</a:t>
              </a:r>
              <a:endParaRPr lang="en-US" sz="1600" dirty="0">
                <a:latin typeface="Arial" charset="0"/>
                <a:ea typeface="Arial" charset="0"/>
                <a:cs typeface="Arial" charset="0"/>
              </a:endParaRPr>
            </a:p>
          </p:txBody>
        </p:sp>
        <p:sp>
          <p:nvSpPr>
            <p:cNvPr id="17" name="TextBox 16"/>
            <p:cNvSpPr txBox="1"/>
            <p:nvPr/>
          </p:nvSpPr>
          <p:spPr>
            <a:xfrm>
              <a:off x="2478015" y="4466058"/>
              <a:ext cx="921301" cy="481613"/>
            </a:xfrm>
            <a:prstGeom prst="rect">
              <a:avLst/>
            </a:prstGeom>
            <a:noFill/>
          </p:spPr>
          <p:txBody>
            <a:bodyPr wrap="none" rtlCol="0">
              <a:spAutoFit/>
            </a:bodyPr>
            <a:lstStyle/>
            <a:p>
              <a:r>
                <a:rPr lang="en-US" sz="1600" dirty="0" smtClean="0">
                  <a:latin typeface="Arial" charset="0"/>
                  <a:ea typeface="Arial" charset="0"/>
                  <a:cs typeface="Arial" charset="0"/>
                </a:rPr>
                <a:t>NES = 1.48</a:t>
              </a:r>
            </a:p>
            <a:p>
              <a:r>
                <a:rPr lang="en-US" sz="1600" i="1" dirty="0" smtClean="0">
                  <a:latin typeface="Arial" charset="0"/>
                  <a:ea typeface="Arial" charset="0"/>
                  <a:cs typeface="Arial" charset="0"/>
                </a:rPr>
                <a:t>P </a:t>
              </a:r>
              <a:r>
                <a:rPr lang="en-US" sz="1600" dirty="0" smtClean="0">
                  <a:latin typeface="Arial" charset="0"/>
                  <a:ea typeface="Arial" charset="0"/>
                  <a:cs typeface="Arial" charset="0"/>
                </a:rPr>
                <a:t>= 0.02</a:t>
              </a:r>
              <a:endParaRPr lang="en-US" sz="1600" i="1" dirty="0">
                <a:latin typeface="Arial" charset="0"/>
                <a:ea typeface="Arial" charset="0"/>
                <a:cs typeface="Arial" charset="0"/>
              </a:endParaRPr>
            </a:p>
          </p:txBody>
        </p:sp>
      </p:grpSp>
      <p:sp>
        <p:nvSpPr>
          <p:cNvPr id="18" name="TextBox 17"/>
          <p:cNvSpPr txBox="1"/>
          <p:nvPr/>
        </p:nvSpPr>
        <p:spPr>
          <a:xfrm>
            <a:off x="4830567" y="1725000"/>
            <a:ext cx="314510" cy="307777"/>
          </a:xfrm>
          <a:prstGeom prst="rect">
            <a:avLst/>
          </a:prstGeom>
          <a:noFill/>
        </p:spPr>
        <p:txBody>
          <a:bodyPr wrap="none" rtlCol="0">
            <a:spAutoFit/>
          </a:bodyPr>
          <a:lstStyle/>
          <a:p>
            <a:r>
              <a:rPr lang="en-US" sz="1400" dirty="0" smtClean="0">
                <a:latin typeface="Arial" charset="0"/>
                <a:ea typeface="Arial" charset="0"/>
                <a:cs typeface="Arial" charset="0"/>
              </a:rPr>
              <a:t>B</a:t>
            </a:r>
            <a:endParaRPr lang="en-US" sz="1400" dirty="0">
              <a:latin typeface="Arial" charset="0"/>
              <a:ea typeface="Arial" charset="0"/>
              <a:cs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077" y="1855805"/>
            <a:ext cx="5118100" cy="2374900"/>
          </a:xfrm>
          <a:prstGeom prst="rect">
            <a:avLst/>
          </a:prstGeom>
        </p:spPr>
      </p:pic>
    </p:spTree>
    <p:extLst>
      <p:ext uri="{BB962C8B-B14F-4D97-AF65-F5344CB8AC3E}">
        <p14:creationId xmlns:p14="http://schemas.microsoft.com/office/powerpoint/2010/main" val="1192105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54"/>
          <p:cNvGrpSpPr/>
          <p:nvPr/>
        </p:nvGrpSpPr>
        <p:grpSpPr>
          <a:xfrm>
            <a:off x="2853240" y="125411"/>
            <a:ext cx="2118810" cy="2339975"/>
            <a:chOff x="1202240" y="620713"/>
            <a:chExt cx="2118810" cy="2339975"/>
          </a:xfrm>
        </p:grpSpPr>
        <p:graphicFrame>
          <p:nvGraphicFramePr>
            <p:cNvPr id="6" name="Object 4"/>
            <p:cNvGraphicFramePr>
              <a:graphicFrameLocks noChangeAspect="1"/>
            </p:cNvGraphicFramePr>
            <p:nvPr/>
          </p:nvGraphicFramePr>
          <p:xfrm>
            <a:off x="1235075" y="620713"/>
            <a:ext cx="2085975" cy="2339975"/>
          </p:xfrm>
          <a:graphic>
            <a:graphicData uri="http://schemas.openxmlformats.org/presentationml/2006/ole">
              <mc:AlternateContent xmlns:mc="http://schemas.openxmlformats.org/markup-compatibility/2006">
                <mc:Choice xmlns:v="urn:schemas-microsoft-com:vml" Requires="v">
                  <p:oleObj spid="_x0000_s3152" name="Prism Project" r:id="rId3" imgW="2376000" imgH="2664000" progId="Prism5.Document">
                    <p:embed/>
                  </p:oleObj>
                </mc:Choice>
                <mc:Fallback>
                  <p:oleObj name="Prism Project" r:id="rId3" imgW="2376000" imgH="2664000" progId="Prism5.Document">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075" y="620713"/>
                          <a:ext cx="2085975"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7" name="TextBox 6"/>
            <p:cNvSpPr txBox="1"/>
            <p:nvPr/>
          </p:nvSpPr>
          <p:spPr>
            <a:xfrm>
              <a:off x="1202240" y="2648379"/>
              <a:ext cx="731290" cy="246221"/>
            </a:xfrm>
            <a:prstGeom prst="rect">
              <a:avLst/>
            </a:prstGeom>
            <a:noFill/>
          </p:spPr>
          <p:txBody>
            <a:bodyPr wrap="none" rtlCol="0">
              <a:spAutoFit/>
            </a:bodyPr>
            <a:lstStyle/>
            <a:p>
              <a:r>
                <a:rPr lang="en-US" altLang="ko-KR" sz="1000" b="1" dirty="0" smtClean="0">
                  <a:latin typeface="Arial" pitchFamily="34" charset="0"/>
                  <a:cs typeface="Arial" pitchFamily="34" charset="0"/>
                </a:rPr>
                <a:t>AZD5363</a:t>
              </a:r>
              <a:endParaRPr lang="ko-KR" altLang="en-US" sz="1000" b="1" dirty="0">
                <a:latin typeface="Arial" pitchFamily="34" charset="0"/>
                <a:cs typeface="Arial" pitchFamily="34" charset="0"/>
              </a:endParaRPr>
            </a:p>
          </p:txBody>
        </p:sp>
        <p:grpSp>
          <p:nvGrpSpPr>
            <p:cNvPr id="8" name="그룹 138"/>
            <p:cNvGrpSpPr/>
            <p:nvPr/>
          </p:nvGrpSpPr>
          <p:grpSpPr>
            <a:xfrm>
              <a:off x="2159954" y="1129204"/>
              <a:ext cx="521998" cy="215230"/>
              <a:chOff x="6451466" y="3550716"/>
              <a:chExt cx="378000" cy="215230"/>
            </a:xfrm>
          </p:grpSpPr>
          <p:grpSp>
            <p:nvGrpSpPr>
              <p:cNvPr id="9" name="그룹 26"/>
              <p:cNvGrpSpPr/>
              <p:nvPr/>
            </p:nvGrpSpPr>
            <p:grpSpPr>
              <a:xfrm>
                <a:off x="6451466" y="3693946"/>
                <a:ext cx="378000" cy="72000"/>
                <a:chOff x="6732240" y="3068960"/>
                <a:chExt cx="864096" cy="108000"/>
              </a:xfrm>
            </p:grpSpPr>
            <p:cxnSp>
              <p:nvCxnSpPr>
                <p:cNvPr id="11" name="직선 연결선 8"/>
                <p:cNvCxnSpPr/>
                <p:nvPr/>
              </p:nvCxnSpPr>
              <p:spPr>
                <a:xfrm>
                  <a:off x="6732240" y="3068960"/>
                  <a:ext cx="8640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직선 연결선 9"/>
                <p:cNvCxnSpPr/>
                <p:nvPr/>
              </p:nvCxnSpPr>
              <p:spPr>
                <a:xfrm>
                  <a:off x="6732240"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직선 연결선 10"/>
                <p:cNvCxnSpPr/>
                <p:nvPr/>
              </p:nvCxnSpPr>
              <p:spPr>
                <a:xfrm>
                  <a:off x="7596336"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6490689" y="3550716"/>
                <a:ext cx="318059" cy="123111"/>
              </a:xfrm>
              <a:prstGeom prst="rect">
                <a:avLst/>
              </a:prstGeom>
              <a:noFill/>
            </p:spPr>
            <p:txBody>
              <a:bodyPr wrap="none" lIns="0" tIns="0" rIns="0" bIns="0" rtlCol="0">
                <a:spAutoFit/>
              </a:bodyPr>
              <a:lstStyle/>
              <a:p>
                <a:r>
                  <a:rPr lang="en-US" altLang="ko-KR" sz="800" b="1" i="1" dirty="0" smtClean="0">
                    <a:latin typeface="Arial" pitchFamily="34" charset="0"/>
                    <a:cs typeface="Arial" pitchFamily="34" charset="0"/>
                  </a:rPr>
                  <a:t>p&lt;0.0001</a:t>
                </a:r>
                <a:endParaRPr lang="ko-KR" altLang="en-US" sz="800" b="1" i="1" dirty="0">
                  <a:latin typeface="Arial" pitchFamily="34" charset="0"/>
                  <a:cs typeface="Arial" pitchFamily="34" charset="0"/>
                </a:endParaRPr>
              </a:p>
            </p:txBody>
          </p:sp>
        </p:grpSp>
      </p:grpSp>
      <p:grpSp>
        <p:nvGrpSpPr>
          <p:cNvPr id="14" name="그룹 55"/>
          <p:cNvGrpSpPr/>
          <p:nvPr/>
        </p:nvGrpSpPr>
        <p:grpSpPr>
          <a:xfrm>
            <a:off x="4826940" y="125411"/>
            <a:ext cx="2039935" cy="2339975"/>
            <a:chOff x="3178178" y="620713"/>
            <a:chExt cx="2039935" cy="2339975"/>
          </a:xfrm>
        </p:grpSpPr>
        <p:graphicFrame>
          <p:nvGraphicFramePr>
            <p:cNvPr id="15" name="Object 4"/>
            <p:cNvGraphicFramePr>
              <a:graphicFrameLocks noChangeAspect="1"/>
            </p:cNvGraphicFramePr>
            <p:nvPr/>
          </p:nvGraphicFramePr>
          <p:xfrm>
            <a:off x="3289300" y="620713"/>
            <a:ext cx="1928813" cy="2339975"/>
          </p:xfrm>
          <a:graphic>
            <a:graphicData uri="http://schemas.openxmlformats.org/presentationml/2006/ole">
              <mc:AlternateContent xmlns:mc="http://schemas.openxmlformats.org/markup-compatibility/2006">
                <mc:Choice xmlns:v="urn:schemas-microsoft-com:vml" Requires="v">
                  <p:oleObj spid="_x0000_s3153" name="Prism Project" r:id="rId5" imgW="2196000" imgH="2664000" progId="Prism5.Document">
                    <p:embed/>
                  </p:oleObj>
                </mc:Choice>
                <mc:Fallback>
                  <p:oleObj name="Prism Project" r:id="rId5" imgW="2196000" imgH="2664000" progId="Prism5.Documen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9300" y="620713"/>
                          <a:ext cx="1928813"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6" name="TextBox 15"/>
            <p:cNvSpPr txBox="1"/>
            <p:nvPr/>
          </p:nvSpPr>
          <p:spPr>
            <a:xfrm>
              <a:off x="3178178" y="2648379"/>
              <a:ext cx="731290" cy="246221"/>
            </a:xfrm>
            <a:prstGeom prst="rect">
              <a:avLst/>
            </a:prstGeom>
            <a:noFill/>
          </p:spPr>
          <p:txBody>
            <a:bodyPr wrap="none" rtlCol="0">
              <a:spAutoFit/>
            </a:bodyPr>
            <a:lstStyle/>
            <a:p>
              <a:r>
                <a:rPr lang="en-US" altLang="ko-KR" sz="1000" b="1" dirty="0" smtClean="0">
                  <a:latin typeface="Arial" pitchFamily="34" charset="0"/>
                  <a:cs typeface="Arial" pitchFamily="34" charset="0"/>
                </a:rPr>
                <a:t>AZD5363</a:t>
              </a:r>
              <a:endParaRPr lang="ko-KR" altLang="en-US" sz="1000" b="1" dirty="0">
                <a:latin typeface="Arial" pitchFamily="34" charset="0"/>
                <a:cs typeface="Arial" pitchFamily="34" charset="0"/>
              </a:endParaRPr>
            </a:p>
          </p:txBody>
        </p:sp>
        <p:grpSp>
          <p:nvGrpSpPr>
            <p:cNvPr id="17" name="그룹 138"/>
            <p:cNvGrpSpPr/>
            <p:nvPr/>
          </p:nvGrpSpPr>
          <p:grpSpPr>
            <a:xfrm>
              <a:off x="4058033" y="1215386"/>
              <a:ext cx="521998" cy="215230"/>
              <a:chOff x="6451466" y="3550716"/>
              <a:chExt cx="378000" cy="215230"/>
            </a:xfrm>
          </p:grpSpPr>
          <p:grpSp>
            <p:nvGrpSpPr>
              <p:cNvPr id="18" name="그룹 26"/>
              <p:cNvGrpSpPr/>
              <p:nvPr/>
            </p:nvGrpSpPr>
            <p:grpSpPr>
              <a:xfrm>
                <a:off x="6451466" y="3693946"/>
                <a:ext cx="378000" cy="72000"/>
                <a:chOff x="6732240" y="3068960"/>
                <a:chExt cx="864096" cy="108000"/>
              </a:xfrm>
            </p:grpSpPr>
            <p:cxnSp>
              <p:nvCxnSpPr>
                <p:cNvPr id="20" name="직선 연결선 19"/>
                <p:cNvCxnSpPr/>
                <p:nvPr/>
              </p:nvCxnSpPr>
              <p:spPr>
                <a:xfrm>
                  <a:off x="6732240" y="3068960"/>
                  <a:ext cx="8640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직선 연결선 20"/>
                <p:cNvCxnSpPr/>
                <p:nvPr/>
              </p:nvCxnSpPr>
              <p:spPr>
                <a:xfrm>
                  <a:off x="6732240"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직선 연결선 21"/>
                <p:cNvCxnSpPr/>
                <p:nvPr/>
              </p:nvCxnSpPr>
              <p:spPr>
                <a:xfrm>
                  <a:off x="7596336"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6485171" y="3550716"/>
                <a:ext cx="318059" cy="123111"/>
              </a:xfrm>
              <a:prstGeom prst="rect">
                <a:avLst/>
              </a:prstGeom>
              <a:noFill/>
            </p:spPr>
            <p:txBody>
              <a:bodyPr wrap="none" lIns="0" tIns="0" rIns="0" bIns="0" rtlCol="0">
                <a:spAutoFit/>
              </a:bodyPr>
              <a:lstStyle/>
              <a:p>
                <a:r>
                  <a:rPr lang="en-US" altLang="ko-KR" sz="800" b="1" i="1" dirty="0" smtClean="0">
                    <a:latin typeface="Arial" pitchFamily="34" charset="0"/>
                    <a:cs typeface="Arial" pitchFamily="34" charset="0"/>
                  </a:rPr>
                  <a:t>p&lt;0.0001</a:t>
                </a:r>
                <a:endParaRPr lang="ko-KR" altLang="en-US" sz="800" b="1" i="1" dirty="0">
                  <a:latin typeface="Arial" pitchFamily="34" charset="0"/>
                  <a:cs typeface="Arial" pitchFamily="34" charset="0"/>
                </a:endParaRPr>
              </a:p>
            </p:txBody>
          </p:sp>
        </p:grpSp>
      </p:grpSp>
      <p:grpSp>
        <p:nvGrpSpPr>
          <p:cNvPr id="23" name="그룹 56"/>
          <p:cNvGrpSpPr/>
          <p:nvPr/>
        </p:nvGrpSpPr>
        <p:grpSpPr>
          <a:xfrm>
            <a:off x="6721766" y="125411"/>
            <a:ext cx="2053934" cy="2341562"/>
            <a:chOff x="5070766" y="620713"/>
            <a:chExt cx="2053934" cy="2341562"/>
          </a:xfrm>
        </p:grpSpPr>
        <p:graphicFrame>
          <p:nvGraphicFramePr>
            <p:cNvPr id="24" name="Object 4"/>
            <p:cNvGraphicFramePr>
              <a:graphicFrameLocks noChangeAspect="1"/>
            </p:cNvGraphicFramePr>
            <p:nvPr/>
          </p:nvGraphicFramePr>
          <p:xfrm>
            <a:off x="5167313" y="620713"/>
            <a:ext cx="1957387" cy="2341562"/>
          </p:xfrm>
          <a:graphic>
            <a:graphicData uri="http://schemas.openxmlformats.org/presentationml/2006/ole">
              <mc:AlternateContent xmlns:mc="http://schemas.openxmlformats.org/markup-compatibility/2006">
                <mc:Choice xmlns:v="urn:schemas-microsoft-com:vml" Requires="v">
                  <p:oleObj spid="_x0000_s3154" name="Prism Project" r:id="rId7" imgW="2232000" imgH="2664000" progId="Prism5.Document">
                    <p:embed/>
                  </p:oleObj>
                </mc:Choice>
                <mc:Fallback>
                  <p:oleObj name="Prism Project" r:id="rId7" imgW="2232000" imgH="2664000" progId="Prism5.Document">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67313" y="620713"/>
                          <a:ext cx="1957387" cy="234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5" name="TextBox 24"/>
            <p:cNvSpPr txBox="1"/>
            <p:nvPr/>
          </p:nvSpPr>
          <p:spPr>
            <a:xfrm>
              <a:off x="5070766" y="2648379"/>
              <a:ext cx="731290" cy="246221"/>
            </a:xfrm>
            <a:prstGeom prst="rect">
              <a:avLst/>
            </a:prstGeom>
            <a:noFill/>
          </p:spPr>
          <p:txBody>
            <a:bodyPr wrap="none" rtlCol="0">
              <a:spAutoFit/>
            </a:bodyPr>
            <a:lstStyle/>
            <a:p>
              <a:r>
                <a:rPr lang="en-US" altLang="ko-KR" sz="1000" b="1" dirty="0" smtClean="0">
                  <a:latin typeface="Arial" pitchFamily="34" charset="0"/>
                  <a:cs typeface="Arial" pitchFamily="34" charset="0"/>
                </a:rPr>
                <a:t>AZD5363</a:t>
              </a:r>
              <a:endParaRPr lang="ko-KR" altLang="en-US" sz="1000" b="1" dirty="0">
                <a:latin typeface="Arial" pitchFamily="34" charset="0"/>
                <a:cs typeface="Arial" pitchFamily="34" charset="0"/>
              </a:endParaRPr>
            </a:p>
          </p:txBody>
        </p:sp>
        <p:grpSp>
          <p:nvGrpSpPr>
            <p:cNvPr id="26" name="그룹 138"/>
            <p:cNvGrpSpPr/>
            <p:nvPr/>
          </p:nvGrpSpPr>
          <p:grpSpPr>
            <a:xfrm>
              <a:off x="5964001" y="1129204"/>
              <a:ext cx="521998" cy="215230"/>
              <a:chOff x="6451466" y="3550716"/>
              <a:chExt cx="378000" cy="215230"/>
            </a:xfrm>
          </p:grpSpPr>
          <p:grpSp>
            <p:nvGrpSpPr>
              <p:cNvPr id="27" name="그룹 26"/>
              <p:cNvGrpSpPr/>
              <p:nvPr/>
            </p:nvGrpSpPr>
            <p:grpSpPr>
              <a:xfrm>
                <a:off x="6451466" y="3693946"/>
                <a:ext cx="378000" cy="72000"/>
                <a:chOff x="6732240" y="3068960"/>
                <a:chExt cx="864096" cy="108000"/>
              </a:xfrm>
            </p:grpSpPr>
            <p:cxnSp>
              <p:nvCxnSpPr>
                <p:cNvPr id="29" name="직선 연결선 28"/>
                <p:cNvCxnSpPr/>
                <p:nvPr/>
              </p:nvCxnSpPr>
              <p:spPr>
                <a:xfrm>
                  <a:off x="6732240" y="3068960"/>
                  <a:ext cx="8640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직선 연결선 29"/>
                <p:cNvCxnSpPr/>
                <p:nvPr/>
              </p:nvCxnSpPr>
              <p:spPr>
                <a:xfrm>
                  <a:off x="6732240"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직선 연결선 30"/>
                <p:cNvCxnSpPr/>
                <p:nvPr/>
              </p:nvCxnSpPr>
              <p:spPr>
                <a:xfrm>
                  <a:off x="7596336"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6478719" y="3550716"/>
                <a:ext cx="322702" cy="123111"/>
              </a:xfrm>
              <a:prstGeom prst="rect">
                <a:avLst/>
              </a:prstGeom>
              <a:noFill/>
            </p:spPr>
            <p:txBody>
              <a:bodyPr wrap="none" lIns="0" tIns="0" rIns="0" bIns="0" rtlCol="0">
                <a:spAutoFit/>
              </a:bodyPr>
              <a:lstStyle/>
              <a:p>
                <a:r>
                  <a:rPr lang="en-US" altLang="ko-KR" sz="800" b="1" i="1" dirty="0" smtClean="0">
                    <a:latin typeface="Arial" pitchFamily="34" charset="0"/>
                    <a:cs typeface="Arial" pitchFamily="34" charset="0"/>
                  </a:rPr>
                  <a:t>p=0.0712</a:t>
                </a:r>
                <a:endParaRPr lang="ko-KR" altLang="en-US" sz="800" b="1" i="1" dirty="0">
                  <a:latin typeface="Arial" pitchFamily="34" charset="0"/>
                  <a:cs typeface="Arial" pitchFamily="34" charset="0"/>
                </a:endParaRPr>
              </a:p>
            </p:txBody>
          </p:sp>
        </p:grpSp>
      </p:grpSp>
      <p:sp>
        <p:nvSpPr>
          <p:cNvPr id="32" name="TextBox 31"/>
          <p:cNvSpPr txBox="1"/>
          <p:nvPr/>
        </p:nvSpPr>
        <p:spPr>
          <a:xfrm>
            <a:off x="2527300" y="44698"/>
            <a:ext cx="314510" cy="307777"/>
          </a:xfrm>
          <a:prstGeom prst="rect">
            <a:avLst/>
          </a:prstGeom>
          <a:noFill/>
        </p:spPr>
        <p:txBody>
          <a:bodyPr wrap="none" rtlCol="0">
            <a:spAutoFit/>
          </a:bodyPr>
          <a:lstStyle/>
          <a:p>
            <a:r>
              <a:rPr lang="en-US" altLang="ko-KR" sz="1400" dirty="0">
                <a:latin typeface="Arial" pitchFamily="34" charset="0"/>
                <a:cs typeface="Arial" pitchFamily="34" charset="0"/>
              </a:rPr>
              <a:t>A</a:t>
            </a:r>
            <a:endParaRPr lang="ko-KR" altLang="en-US" sz="1400" dirty="0">
              <a:latin typeface="Arial" pitchFamily="34" charset="0"/>
              <a:cs typeface="Arial" pitchFamily="34" charset="0"/>
            </a:endParaRPr>
          </a:p>
        </p:txBody>
      </p:sp>
      <p:sp>
        <p:nvSpPr>
          <p:cNvPr id="33" name="TextBox 32"/>
          <p:cNvSpPr txBox="1"/>
          <p:nvPr/>
        </p:nvSpPr>
        <p:spPr>
          <a:xfrm>
            <a:off x="2527300" y="2708382"/>
            <a:ext cx="314510" cy="307777"/>
          </a:xfrm>
          <a:prstGeom prst="rect">
            <a:avLst/>
          </a:prstGeom>
          <a:noFill/>
        </p:spPr>
        <p:txBody>
          <a:bodyPr wrap="none" rtlCol="0">
            <a:spAutoFit/>
          </a:bodyPr>
          <a:lstStyle/>
          <a:p>
            <a:r>
              <a:rPr lang="en-US" altLang="ko-KR" sz="1400" dirty="0">
                <a:latin typeface="Arial" pitchFamily="34" charset="0"/>
                <a:cs typeface="Arial" pitchFamily="34" charset="0"/>
              </a:rPr>
              <a:t>B</a:t>
            </a:r>
            <a:endParaRPr lang="ko-KR" altLang="en-US" sz="1400" dirty="0">
              <a:latin typeface="Arial" pitchFamily="34" charset="0"/>
              <a:cs typeface="Arial" pitchFamily="34" charset="0"/>
            </a:endParaRPr>
          </a:p>
        </p:txBody>
      </p:sp>
      <p:grpSp>
        <p:nvGrpSpPr>
          <p:cNvPr id="34" name="그룹 34"/>
          <p:cNvGrpSpPr/>
          <p:nvPr/>
        </p:nvGrpSpPr>
        <p:grpSpPr>
          <a:xfrm>
            <a:off x="3274669" y="2924698"/>
            <a:ext cx="4479161" cy="2510746"/>
            <a:chOff x="1623669" y="3420000"/>
            <a:chExt cx="4479161" cy="2510746"/>
          </a:xfrm>
        </p:grpSpPr>
        <p:pic>
          <p:nvPicPr>
            <p:cNvPr id="35" name="그림 35" descr="GC-Axl.jpg"/>
            <p:cNvPicPr preferRelativeResize="0">
              <a:picLocks/>
            </p:cNvPicPr>
            <p:nvPr/>
          </p:nvPicPr>
          <p:blipFill>
            <a:blip r:embed="rId9" cstate="print"/>
            <a:stretch>
              <a:fillRect/>
            </a:stretch>
          </p:blipFill>
          <p:spPr>
            <a:xfrm>
              <a:off x="2682830" y="4318787"/>
              <a:ext cx="3420000" cy="360000"/>
            </a:xfrm>
            <a:prstGeom prst="rect">
              <a:avLst/>
            </a:prstGeom>
          </p:spPr>
        </p:pic>
        <p:sp>
          <p:nvSpPr>
            <p:cNvPr id="36" name="TextBox 35"/>
            <p:cNvSpPr txBox="1"/>
            <p:nvPr/>
          </p:nvSpPr>
          <p:spPr>
            <a:xfrm>
              <a:off x="1623669" y="4370048"/>
              <a:ext cx="1064715" cy="246221"/>
            </a:xfrm>
            <a:prstGeom prst="rect">
              <a:avLst/>
            </a:prstGeom>
            <a:noFill/>
          </p:spPr>
          <p:txBody>
            <a:bodyPr wrap="none" rtlCol="0">
              <a:spAutoFit/>
            </a:bodyPr>
            <a:lstStyle/>
            <a:p>
              <a:pPr algn="r"/>
              <a:r>
                <a:rPr lang="en-US" altLang="ko-KR" sz="1000" b="1" dirty="0" smtClean="0">
                  <a:latin typeface="Arial" pitchFamily="34" charset="0"/>
                  <a:cs typeface="Arial" pitchFamily="34" charset="0"/>
                </a:rPr>
                <a:t>cleaved PARP</a:t>
              </a:r>
            </a:p>
          </p:txBody>
        </p:sp>
        <p:pic>
          <p:nvPicPr>
            <p:cNvPr id="37" name="그림 37" descr="GC-Axl.jpg"/>
            <p:cNvPicPr preferRelativeResize="0">
              <a:picLocks/>
            </p:cNvPicPr>
            <p:nvPr/>
          </p:nvPicPr>
          <p:blipFill>
            <a:blip r:embed="rId10" cstate="print"/>
            <a:stretch>
              <a:fillRect/>
            </a:stretch>
          </p:blipFill>
          <p:spPr>
            <a:xfrm>
              <a:off x="2682830" y="4736107"/>
              <a:ext cx="3420000" cy="360000"/>
            </a:xfrm>
            <a:prstGeom prst="rect">
              <a:avLst/>
            </a:prstGeom>
          </p:spPr>
        </p:pic>
        <p:sp>
          <p:nvSpPr>
            <p:cNvPr id="38" name="TextBox 37"/>
            <p:cNvSpPr txBox="1"/>
            <p:nvPr/>
          </p:nvSpPr>
          <p:spPr>
            <a:xfrm>
              <a:off x="2191132" y="4786317"/>
              <a:ext cx="497252" cy="246221"/>
            </a:xfrm>
            <a:prstGeom prst="rect">
              <a:avLst/>
            </a:prstGeom>
            <a:noFill/>
          </p:spPr>
          <p:txBody>
            <a:bodyPr wrap="none" rtlCol="0">
              <a:spAutoFit/>
            </a:bodyPr>
            <a:lstStyle/>
            <a:p>
              <a:pPr algn="r"/>
              <a:r>
                <a:rPr lang="en-US" altLang="ko-KR" sz="1000" b="1" dirty="0" smtClean="0">
                  <a:latin typeface="Arial" pitchFamily="34" charset="0"/>
                  <a:cs typeface="Arial" pitchFamily="34" charset="0"/>
                </a:rPr>
                <a:t>Bcl-2</a:t>
              </a:r>
            </a:p>
          </p:txBody>
        </p:sp>
        <p:pic>
          <p:nvPicPr>
            <p:cNvPr id="39" name="그림 39" descr="GC-Axl.jpg"/>
            <p:cNvPicPr preferRelativeResize="0">
              <a:picLocks/>
            </p:cNvPicPr>
            <p:nvPr/>
          </p:nvPicPr>
          <p:blipFill>
            <a:blip r:embed="rId11" cstate="print"/>
            <a:stretch>
              <a:fillRect/>
            </a:stretch>
          </p:blipFill>
          <p:spPr>
            <a:xfrm>
              <a:off x="2682830" y="5153427"/>
              <a:ext cx="3420000" cy="360000"/>
            </a:xfrm>
            <a:prstGeom prst="rect">
              <a:avLst/>
            </a:prstGeom>
          </p:spPr>
        </p:pic>
        <p:sp>
          <p:nvSpPr>
            <p:cNvPr id="40" name="TextBox 39"/>
            <p:cNvSpPr txBox="1"/>
            <p:nvPr/>
          </p:nvSpPr>
          <p:spPr>
            <a:xfrm>
              <a:off x="2269680" y="5202586"/>
              <a:ext cx="418704" cy="246221"/>
            </a:xfrm>
            <a:prstGeom prst="rect">
              <a:avLst/>
            </a:prstGeom>
            <a:noFill/>
          </p:spPr>
          <p:txBody>
            <a:bodyPr wrap="none" rtlCol="0">
              <a:spAutoFit/>
            </a:bodyPr>
            <a:lstStyle/>
            <a:p>
              <a:pPr algn="r"/>
              <a:r>
                <a:rPr lang="en-US" altLang="ko-KR" sz="1000" b="1" dirty="0" err="1" smtClean="0">
                  <a:latin typeface="Arial" pitchFamily="34" charset="0"/>
                  <a:cs typeface="Arial" pitchFamily="34" charset="0"/>
                </a:rPr>
                <a:t>Bax</a:t>
              </a:r>
              <a:endParaRPr lang="en-US" altLang="ko-KR" sz="1000" b="1" dirty="0" smtClean="0">
                <a:latin typeface="Arial" pitchFamily="34" charset="0"/>
                <a:cs typeface="Arial" pitchFamily="34" charset="0"/>
              </a:endParaRPr>
            </a:p>
          </p:txBody>
        </p:sp>
        <p:sp>
          <p:nvSpPr>
            <p:cNvPr id="41" name="TextBox 40"/>
            <p:cNvSpPr txBox="1"/>
            <p:nvPr/>
          </p:nvSpPr>
          <p:spPr>
            <a:xfrm>
              <a:off x="2079758" y="3913054"/>
              <a:ext cx="4022255" cy="400110"/>
            </a:xfrm>
            <a:prstGeom prst="rect">
              <a:avLst/>
            </a:prstGeom>
            <a:noFill/>
          </p:spPr>
          <p:txBody>
            <a:bodyPr wrap="none" rtlCol="0">
              <a:spAutoFit/>
            </a:bodyPr>
            <a:lstStyle/>
            <a:p>
              <a:r>
                <a:rPr lang="en-US" altLang="ko-KR" sz="1000" b="1" dirty="0" smtClean="0">
                  <a:latin typeface="Arial" pitchFamily="34" charset="0"/>
                  <a:cs typeface="Arial" pitchFamily="34" charset="0"/>
                </a:rPr>
                <a:t>AZD5363     -      +      -      +      -      +      -      +       -      +      -      + </a:t>
              </a:r>
            </a:p>
            <a:p>
              <a:r>
                <a:rPr lang="en-US" altLang="ko-KR" sz="1000" b="1" dirty="0" smtClean="0">
                  <a:latin typeface="Arial" pitchFamily="34" charset="0"/>
                  <a:cs typeface="Arial" pitchFamily="34" charset="0"/>
                </a:rPr>
                <a:t>      </a:t>
              </a:r>
              <a:r>
                <a:rPr lang="en-US" altLang="ko-KR" sz="1000" b="1" dirty="0" err="1" smtClean="0">
                  <a:latin typeface="Arial" pitchFamily="34" charset="0"/>
                  <a:cs typeface="Arial" pitchFamily="34" charset="0"/>
                </a:rPr>
                <a:t>Taxol</a:t>
              </a:r>
              <a:r>
                <a:rPr lang="en-US" altLang="ko-KR" sz="1000" b="1" dirty="0" smtClean="0">
                  <a:latin typeface="Arial" pitchFamily="34" charset="0"/>
                  <a:cs typeface="Arial" pitchFamily="34" charset="0"/>
                </a:rPr>
                <a:t>     -      </a:t>
              </a:r>
              <a:r>
                <a:rPr lang="en-US" altLang="ko-KR" sz="600" b="1" dirty="0" smtClean="0">
                  <a:latin typeface="Arial" pitchFamily="34" charset="0"/>
                  <a:cs typeface="Arial" pitchFamily="34" charset="0"/>
                </a:rPr>
                <a:t> </a:t>
              </a:r>
              <a:r>
                <a:rPr lang="en-US" altLang="ko-KR" sz="1000" b="1" dirty="0" smtClean="0">
                  <a:latin typeface="Arial" pitchFamily="34" charset="0"/>
                  <a:cs typeface="Arial" pitchFamily="34" charset="0"/>
                </a:rPr>
                <a:t>-      +     </a:t>
              </a:r>
              <a:r>
                <a:rPr lang="en-US" altLang="ko-KR" sz="600" b="1" dirty="0" smtClean="0">
                  <a:latin typeface="Arial" pitchFamily="34" charset="0"/>
                  <a:cs typeface="Arial" pitchFamily="34" charset="0"/>
                </a:rPr>
                <a:t> </a:t>
              </a:r>
              <a:r>
                <a:rPr lang="en-US" altLang="ko-KR" sz="1000" b="1" dirty="0" smtClean="0">
                  <a:latin typeface="Arial" pitchFamily="34" charset="0"/>
                  <a:cs typeface="Arial" pitchFamily="34" charset="0"/>
                </a:rPr>
                <a:t>+      -      -       +     +       -      -       +     + </a:t>
              </a:r>
              <a:endParaRPr lang="ko-KR" altLang="en-US" sz="1000" b="1" dirty="0" smtClean="0">
                <a:latin typeface="Arial" pitchFamily="34" charset="0"/>
                <a:cs typeface="Arial" pitchFamily="34" charset="0"/>
              </a:endParaRPr>
            </a:p>
          </p:txBody>
        </p:sp>
        <p:grpSp>
          <p:nvGrpSpPr>
            <p:cNvPr id="42" name="그룹 29"/>
            <p:cNvGrpSpPr/>
            <p:nvPr/>
          </p:nvGrpSpPr>
          <p:grpSpPr>
            <a:xfrm>
              <a:off x="2872060" y="3420000"/>
              <a:ext cx="828000" cy="434166"/>
              <a:chOff x="2716632" y="3068960"/>
              <a:chExt cx="828000" cy="434166"/>
            </a:xfrm>
          </p:grpSpPr>
          <p:cxnSp>
            <p:nvCxnSpPr>
              <p:cNvPr id="51" name="직선 연결선 51"/>
              <p:cNvCxnSpPr/>
              <p:nvPr/>
            </p:nvCxnSpPr>
            <p:spPr>
              <a:xfrm>
                <a:off x="2716632" y="3503126"/>
                <a:ext cx="82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770598" y="3068960"/>
                <a:ext cx="720069" cy="430887"/>
              </a:xfrm>
              <a:prstGeom prst="rect">
                <a:avLst/>
              </a:prstGeom>
              <a:noFill/>
            </p:spPr>
            <p:txBody>
              <a:bodyPr wrap="none" rtlCol="0">
                <a:spAutoFit/>
              </a:bodyPr>
              <a:lstStyle/>
              <a:p>
                <a:pPr algn="ctr"/>
                <a:r>
                  <a:rPr lang="en-US" altLang="ko-KR" sz="1100" b="1" dirty="0" smtClean="0">
                    <a:latin typeface="Arial" pitchFamily="34" charset="0"/>
                    <a:cs typeface="Arial" pitchFamily="34" charset="0"/>
                  </a:rPr>
                  <a:t>SNU601</a:t>
                </a:r>
              </a:p>
              <a:p>
                <a:pPr algn="ctr"/>
                <a:r>
                  <a:rPr lang="en-US" altLang="ko-KR" sz="1100" b="1" dirty="0" smtClean="0">
                    <a:latin typeface="Arial" pitchFamily="34" charset="0"/>
                    <a:cs typeface="Arial" pitchFamily="34" charset="0"/>
                  </a:rPr>
                  <a:t>(E542K)</a:t>
                </a:r>
                <a:endParaRPr lang="ko-KR" altLang="en-US" sz="1100" b="1" dirty="0">
                  <a:latin typeface="Arial" pitchFamily="34" charset="0"/>
                  <a:cs typeface="Arial" pitchFamily="34" charset="0"/>
                </a:endParaRPr>
              </a:p>
            </p:txBody>
          </p:sp>
        </p:grpSp>
        <p:grpSp>
          <p:nvGrpSpPr>
            <p:cNvPr id="43" name="그룹 31"/>
            <p:cNvGrpSpPr/>
            <p:nvPr/>
          </p:nvGrpSpPr>
          <p:grpSpPr>
            <a:xfrm>
              <a:off x="3967350" y="3420000"/>
              <a:ext cx="828000" cy="434166"/>
              <a:chOff x="3643264" y="3068960"/>
              <a:chExt cx="828000" cy="434166"/>
            </a:xfrm>
          </p:grpSpPr>
          <p:cxnSp>
            <p:nvCxnSpPr>
              <p:cNvPr id="49" name="직선 연결선 49"/>
              <p:cNvCxnSpPr/>
              <p:nvPr/>
            </p:nvCxnSpPr>
            <p:spPr>
              <a:xfrm>
                <a:off x="3643264" y="3503126"/>
                <a:ext cx="82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702039" y="3068960"/>
                <a:ext cx="710451" cy="430887"/>
              </a:xfrm>
              <a:prstGeom prst="rect">
                <a:avLst/>
              </a:prstGeom>
              <a:noFill/>
            </p:spPr>
            <p:txBody>
              <a:bodyPr wrap="none" rtlCol="0">
                <a:spAutoFit/>
              </a:bodyPr>
              <a:lstStyle/>
              <a:p>
                <a:pPr algn="ctr"/>
                <a:r>
                  <a:rPr lang="en-US" altLang="ko-KR" sz="1100" b="1" dirty="0" smtClean="0">
                    <a:latin typeface="Arial" pitchFamily="34" charset="0"/>
                    <a:cs typeface="Arial" pitchFamily="34" charset="0"/>
                  </a:rPr>
                  <a:t>MKN1</a:t>
                </a:r>
              </a:p>
              <a:p>
                <a:pPr algn="ctr"/>
                <a:r>
                  <a:rPr lang="en-US" altLang="ko-KR" sz="1100" b="1" dirty="0" smtClean="0">
                    <a:latin typeface="Arial" pitchFamily="34" charset="0"/>
                    <a:cs typeface="Arial" pitchFamily="34" charset="0"/>
                  </a:rPr>
                  <a:t>(E545K)</a:t>
                </a:r>
                <a:endParaRPr lang="ko-KR" altLang="en-US" sz="1100" b="1" dirty="0">
                  <a:latin typeface="Arial" pitchFamily="34" charset="0"/>
                  <a:cs typeface="Arial" pitchFamily="34" charset="0"/>
                </a:endParaRPr>
              </a:p>
            </p:txBody>
          </p:sp>
        </p:grpSp>
        <p:grpSp>
          <p:nvGrpSpPr>
            <p:cNvPr id="44" name="그룹 30"/>
            <p:cNvGrpSpPr/>
            <p:nvPr/>
          </p:nvGrpSpPr>
          <p:grpSpPr>
            <a:xfrm>
              <a:off x="5062640" y="3420000"/>
              <a:ext cx="828000" cy="434166"/>
              <a:chOff x="4569896" y="3068960"/>
              <a:chExt cx="828000" cy="434166"/>
            </a:xfrm>
          </p:grpSpPr>
          <p:cxnSp>
            <p:nvCxnSpPr>
              <p:cNvPr id="47" name="직선 연결선 47"/>
              <p:cNvCxnSpPr/>
              <p:nvPr/>
            </p:nvCxnSpPr>
            <p:spPr>
              <a:xfrm>
                <a:off x="4569896" y="3503126"/>
                <a:ext cx="82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651914" y="3068960"/>
                <a:ext cx="663964" cy="430887"/>
              </a:xfrm>
              <a:prstGeom prst="rect">
                <a:avLst/>
              </a:prstGeom>
              <a:noFill/>
            </p:spPr>
            <p:txBody>
              <a:bodyPr wrap="none" rtlCol="0">
                <a:spAutoFit/>
              </a:bodyPr>
              <a:lstStyle/>
              <a:p>
                <a:pPr algn="ctr"/>
                <a:r>
                  <a:rPr lang="en-US" altLang="ko-KR" sz="1100" b="1" dirty="0" smtClean="0">
                    <a:latin typeface="Arial" pitchFamily="34" charset="0"/>
                    <a:cs typeface="Arial" pitchFamily="34" charset="0"/>
                  </a:rPr>
                  <a:t>MKN74</a:t>
                </a:r>
              </a:p>
              <a:p>
                <a:pPr algn="ctr"/>
                <a:r>
                  <a:rPr lang="en-US" altLang="ko-KR" sz="1100" b="1" dirty="0" smtClean="0">
                    <a:latin typeface="Arial" pitchFamily="34" charset="0"/>
                    <a:cs typeface="Arial" pitchFamily="34" charset="0"/>
                  </a:rPr>
                  <a:t>(WT)</a:t>
                </a:r>
                <a:endParaRPr lang="ko-KR" altLang="en-US" sz="1100" b="1" dirty="0">
                  <a:latin typeface="Arial" pitchFamily="34" charset="0"/>
                  <a:cs typeface="Arial" pitchFamily="34" charset="0"/>
                </a:endParaRPr>
              </a:p>
            </p:txBody>
          </p:sp>
        </p:grpSp>
        <p:pic>
          <p:nvPicPr>
            <p:cNvPr id="45" name="그림 45" descr="GC-Axl.jpg"/>
            <p:cNvPicPr preferRelativeResize="0">
              <a:picLocks/>
            </p:cNvPicPr>
            <p:nvPr/>
          </p:nvPicPr>
          <p:blipFill>
            <a:blip r:embed="rId12" cstate="print"/>
            <a:stretch>
              <a:fillRect/>
            </a:stretch>
          </p:blipFill>
          <p:spPr>
            <a:xfrm>
              <a:off x="2682830" y="5570746"/>
              <a:ext cx="3420000" cy="360000"/>
            </a:xfrm>
            <a:prstGeom prst="rect">
              <a:avLst/>
            </a:prstGeom>
          </p:spPr>
        </p:pic>
        <p:sp>
          <p:nvSpPr>
            <p:cNvPr id="46" name="TextBox 45"/>
            <p:cNvSpPr txBox="1"/>
            <p:nvPr/>
          </p:nvSpPr>
          <p:spPr>
            <a:xfrm>
              <a:off x="2083731" y="5618854"/>
              <a:ext cx="604653" cy="246221"/>
            </a:xfrm>
            <a:prstGeom prst="rect">
              <a:avLst/>
            </a:prstGeom>
            <a:noFill/>
          </p:spPr>
          <p:txBody>
            <a:bodyPr wrap="none" rtlCol="0">
              <a:spAutoFit/>
            </a:bodyPr>
            <a:lstStyle/>
            <a:p>
              <a:pPr algn="r"/>
              <a:r>
                <a:rPr lang="el-GR" altLang="ko-KR" sz="1000" b="1" dirty="0" smtClean="0">
                  <a:latin typeface="Arial" pitchFamily="34" charset="0"/>
                  <a:cs typeface="Arial" pitchFamily="34" charset="0"/>
                </a:rPr>
                <a:t>β</a:t>
              </a:r>
              <a:r>
                <a:rPr lang="en-US" altLang="ko-KR" sz="1000" b="1" dirty="0" smtClean="0">
                  <a:latin typeface="Arial" pitchFamily="34" charset="0"/>
                  <a:cs typeface="Arial" pitchFamily="34" charset="0"/>
                </a:rPr>
                <a:t>-</a:t>
              </a:r>
              <a:r>
                <a:rPr lang="en-US" altLang="ko-KR" sz="1000" b="1" dirty="0" err="1" smtClean="0">
                  <a:latin typeface="Arial" pitchFamily="34" charset="0"/>
                  <a:cs typeface="Arial" pitchFamily="34" charset="0"/>
                </a:rPr>
                <a:t>actin</a:t>
              </a:r>
              <a:endParaRPr lang="en-US" altLang="ko-KR" sz="1000" b="1" dirty="0" smtClean="0">
                <a:latin typeface="Arial" pitchFamily="34" charset="0"/>
                <a:cs typeface="Arial" pitchFamily="34" charset="0"/>
              </a:endParaRPr>
            </a:p>
          </p:txBody>
        </p:sp>
      </p:grpSp>
      <p:sp>
        <p:nvSpPr>
          <p:cNvPr id="2" name="Rectangle 1"/>
          <p:cNvSpPr/>
          <p:nvPr/>
        </p:nvSpPr>
        <p:spPr>
          <a:xfrm>
            <a:off x="0" y="5571352"/>
            <a:ext cx="12192000" cy="1200329"/>
          </a:xfrm>
          <a:prstGeom prst="rect">
            <a:avLst/>
          </a:prstGeom>
        </p:spPr>
        <p:txBody>
          <a:bodyPr wrap="square">
            <a:spAutoFit/>
          </a:bodyPr>
          <a:lstStyle/>
          <a:p>
            <a:pPr>
              <a:lnSpc>
                <a:spcPct val="150000"/>
              </a:lnSpc>
              <a:spcAft>
                <a:spcPts val="0"/>
              </a:spcAft>
            </a:pPr>
            <a:r>
              <a:rPr lang="en-US" sz="1200" b="1" dirty="0" smtClean="0">
                <a:solidFill>
                  <a:srgbClr val="000000"/>
                </a:solidFill>
                <a:latin typeface="Arial" charset="0"/>
                <a:ea typeface="맑은 고딕" charset="-127"/>
                <a:cs typeface="Times New Roman" charset="0"/>
              </a:rPr>
              <a:t>Figure S7. </a:t>
            </a:r>
            <a:r>
              <a:rPr lang="en-US" sz="1200" b="1" dirty="0">
                <a:solidFill>
                  <a:srgbClr val="000000"/>
                </a:solidFill>
                <a:latin typeface="Arial" charset="0"/>
                <a:ea typeface="맑은 고딕" charset="-127"/>
                <a:cs typeface="Times New Roman" charset="0"/>
              </a:rPr>
              <a:t>Pharmacological Effects of </a:t>
            </a:r>
            <a:r>
              <a:rPr lang="en-US" sz="1200" b="1" i="1" dirty="0">
                <a:solidFill>
                  <a:srgbClr val="000000"/>
                </a:solidFill>
                <a:latin typeface="Arial" charset="0"/>
                <a:ea typeface="맑은 고딕" charset="-127"/>
                <a:cs typeface="Times New Roman" charset="0"/>
              </a:rPr>
              <a:t>PIK3CA</a:t>
            </a:r>
            <a:r>
              <a:rPr lang="en-US" sz="1200" b="1" dirty="0">
                <a:solidFill>
                  <a:srgbClr val="000000"/>
                </a:solidFill>
                <a:latin typeface="Arial" charset="0"/>
                <a:ea typeface="맑은 고딕" charset="-127"/>
                <a:cs typeface="Times New Roman" charset="0"/>
              </a:rPr>
              <a:t> Mutations in AZD5363 and Taxol Combination Treatment</a:t>
            </a:r>
            <a:endParaRPr lang="en-US" sz="1200" dirty="0">
              <a:latin typeface="Calibri" charset="0"/>
              <a:ea typeface="맑은 고딕" charset="-127"/>
              <a:cs typeface="Times New Roman" charset="0"/>
            </a:endParaRPr>
          </a:p>
          <a:p>
            <a:pPr>
              <a:lnSpc>
                <a:spcPct val="150000"/>
              </a:lnSpc>
            </a:pPr>
            <a:r>
              <a:rPr lang="en-US" sz="1200" b="1" dirty="0">
                <a:solidFill>
                  <a:srgbClr val="000000"/>
                </a:solidFill>
                <a:latin typeface="Arial" charset="0"/>
                <a:ea typeface="맑은 고딕" charset="-127"/>
                <a:cs typeface="Times New Roman" charset="0"/>
              </a:rPr>
              <a:t>A)</a:t>
            </a:r>
            <a:r>
              <a:rPr lang="en-US" sz="1200" dirty="0">
                <a:solidFill>
                  <a:srgbClr val="000000"/>
                </a:solidFill>
                <a:latin typeface="Arial" charset="0"/>
                <a:ea typeface="맑은 고딕" charset="-127"/>
                <a:cs typeface="Times New Roman" charset="0"/>
              </a:rPr>
              <a:t> Pharmacological effects of AZD5363 and </a:t>
            </a:r>
            <a:r>
              <a:rPr lang="en-US" sz="1200" dirty="0" err="1">
                <a:solidFill>
                  <a:srgbClr val="000000"/>
                </a:solidFill>
                <a:latin typeface="Arial" charset="0"/>
                <a:ea typeface="맑은 고딕" charset="-127"/>
                <a:cs typeface="Times New Roman" charset="0"/>
              </a:rPr>
              <a:t>taxol</a:t>
            </a:r>
            <a:r>
              <a:rPr lang="en-US" sz="1200" dirty="0">
                <a:solidFill>
                  <a:srgbClr val="000000"/>
                </a:solidFill>
                <a:latin typeface="Arial" charset="0"/>
                <a:ea typeface="맑은 고딕" charset="-127"/>
                <a:cs typeface="Times New Roman" charset="0"/>
              </a:rPr>
              <a:t> in </a:t>
            </a:r>
            <a:r>
              <a:rPr lang="en-US" sz="1200" i="1" dirty="0">
                <a:solidFill>
                  <a:srgbClr val="000000"/>
                </a:solidFill>
                <a:latin typeface="Arial" charset="0"/>
                <a:ea typeface="맑은 고딕" charset="-127"/>
                <a:cs typeface="Times New Roman" charset="0"/>
              </a:rPr>
              <a:t>PIK3CA</a:t>
            </a:r>
            <a:r>
              <a:rPr lang="en-US" sz="1200" dirty="0">
                <a:solidFill>
                  <a:srgbClr val="000000"/>
                </a:solidFill>
                <a:latin typeface="Arial" charset="0"/>
                <a:ea typeface="맑은 고딕" charset="-127"/>
                <a:cs typeface="Times New Roman" charset="0"/>
              </a:rPr>
              <a:t>-mutated gastric cancer cell lines. The cells were treated with AZD5363 for 24 h and then with </a:t>
            </a:r>
            <a:r>
              <a:rPr lang="en-US" sz="1200" dirty="0" err="1">
                <a:solidFill>
                  <a:srgbClr val="000000"/>
                </a:solidFill>
                <a:latin typeface="Arial" charset="0"/>
                <a:ea typeface="맑은 고딕" charset="-127"/>
                <a:cs typeface="Times New Roman" charset="0"/>
              </a:rPr>
              <a:t>taxol</a:t>
            </a:r>
            <a:r>
              <a:rPr lang="en-US" sz="1200" dirty="0">
                <a:solidFill>
                  <a:srgbClr val="000000"/>
                </a:solidFill>
                <a:latin typeface="Arial" charset="0"/>
                <a:ea typeface="맑은 고딕" charset="-127"/>
                <a:cs typeface="Times New Roman" charset="0"/>
              </a:rPr>
              <a:t> for 72 h. </a:t>
            </a:r>
            <a:r>
              <a:rPr lang="en-US" sz="1200" i="1" dirty="0">
                <a:solidFill>
                  <a:srgbClr val="000000"/>
                </a:solidFill>
                <a:latin typeface="Arial" charset="0"/>
                <a:ea typeface="맑은 고딕" charset="-127"/>
                <a:cs typeface="Times New Roman" charset="0"/>
              </a:rPr>
              <a:t>P </a:t>
            </a:r>
            <a:r>
              <a:rPr lang="en-US" sz="1200" dirty="0" smtClean="0">
                <a:solidFill>
                  <a:srgbClr val="000000"/>
                </a:solidFill>
                <a:latin typeface="Arial" charset="0"/>
                <a:ea typeface="맑은 고딕" charset="-127"/>
                <a:cs typeface="Times New Roman" charset="0"/>
              </a:rPr>
              <a:t>values were obtained </a:t>
            </a:r>
            <a:r>
              <a:rPr lang="en-US" sz="1200" dirty="0">
                <a:solidFill>
                  <a:srgbClr val="000000"/>
                </a:solidFill>
                <a:latin typeface="Arial" charset="0"/>
                <a:ea typeface="맑은 고딕" charset="-127"/>
                <a:cs typeface="Times New Roman" charset="0"/>
              </a:rPr>
              <a:t>from two-sided Student’s </a:t>
            </a:r>
            <a:r>
              <a:rPr lang="en-US" sz="1200" i="1" dirty="0">
                <a:solidFill>
                  <a:srgbClr val="000000"/>
                </a:solidFill>
                <a:latin typeface="Arial" charset="0"/>
                <a:ea typeface="맑은 고딕" charset="-127"/>
                <a:cs typeface="Times New Roman" charset="0"/>
              </a:rPr>
              <a:t>t</a:t>
            </a:r>
            <a:r>
              <a:rPr lang="en-US" sz="1200" dirty="0">
                <a:solidFill>
                  <a:srgbClr val="000000"/>
                </a:solidFill>
                <a:latin typeface="Arial" charset="0"/>
                <a:ea typeface="맑은 고딕" charset="-127"/>
                <a:cs typeface="Times New Roman" charset="0"/>
              </a:rPr>
              <a:t>-tests </a:t>
            </a:r>
            <a:r>
              <a:rPr lang="en-US" sz="1200" b="1" dirty="0" smtClean="0">
                <a:solidFill>
                  <a:srgbClr val="000000"/>
                </a:solidFill>
                <a:latin typeface="Arial" charset="0"/>
                <a:ea typeface="맑은 고딕" charset="-127"/>
                <a:cs typeface="Times New Roman" charset="0"/>
              </a:rPr>
              <a:t>B</a:t>
            </a:r>
            <a:r>
              <a:rPr lang="en-US" sz="1200" b="1" dirty="0">
                <a:solidFill>
                  <a:srgbClr val="000000"/>
                </a:solidFill>
                <a:latin typeface="Arial" charset="0"/>
                <a:ea typeface="맑은 고딕" charset="-127"/>
                <a:cs typeface="Times New Roman" charset="0"/>
              </a:rPr>
              <a:t>)</a:t>
            </a:r>
            <a:r>
              <a:rPr lang="en-US" sz="1200" dirty="0">
                <a:solidFill>
                  <a:srgbClr val="000000"/>
                </a:solidFill>
                <a:latin typeface="Arial" charset="0"/>
                <a:ea typeface="맑은 고딕" charset="-127"/>
                <a:cs typeface="Times New Roman" charset="0"/>
              </a:rPr>
              <a:t> Immunoblot analysis of apoptosis encoding genes, including cleaved PARP, Bcl-2, and </a:t>
            </a:r>
            <a:r>
              <a:rPr lang="en-US" sz="1200" dirty="0" err="1">
                <a:solidFill>
                  <a:srgbClr val="000000"/>
                </a:solidFill>
                <a:latin typeface="Arial" charset="0"/>
                <a:ea typeface="맑은 고딕" charset="-127"/>
                <a:cs typeface="Times New Roman" charset="0"/>
              </a:rPr>
              <a:t>Bax</a:t>
            </a:r>
            <a:r>
              <a:rPr lang="en-US" sz="1200" dirty="0">
                <a:solidFill>
                  <a:srgbClr val="000000"/>
                </a:solidFill>
                <a:latin typeface="Arial" charset="0"/>
                <a:ea typeface="맑은 고딕" charset="-127"/>
                <a:cs typeface="Times New Roman" charset="0"/>
              </a:rPr>
              <a:t>. Cancer cells were treated with 1 </a:t>
            </a:r>
            <a:r>
              <a:rPr lang="en-US" sz="1200" dirty="0" err="1">
                <a:solidFill>
                  <a:srgbClr val="000000"/>
                </a:solidFill>
                <a:latin typeface="Arial" charset="0"/>
                <a:ea typeface="맑은 고딕" charset="-127"/>
                <a:cs typeface="Times New Roman" charset="0"/>
              </a:rPr>
              <a:t>μM</a:t>
            </a:r>
            <a:r>
              <a:rPr lang="en-US" sz="1200" dirty="0">
                <a:solidFill>
                  <a:srgbClr val="000000"/>
                </a:solidFill>
                <a:latin typeface="Arial" charset="0"/>
                <a:ea typeface="맑은 고딕" charset="-127"/>
                <a:cs typeface="Times New Roman" charset="0"/>
              </a:rPr>
              <a:t> of AZD5363, 100 ng/ml of </a:t>
            </a:r>
            <a:r>
              <a:rPr lang="en-US" sz="1200" dirty="0" err="1">
                <a:solidFill>
                  <a:srgbClr val="000000"/>
                </a:solidFill>
                <a:latin typeface="Arial" charset="0"/>
                <a:ea typeface="맑은 고딕" charset="-127"/>
                <a:cs typeface="Times New Roman" charset="0"/>
              </a:rPr>
              <a:t>taxol</a:t>
            </a:r>
            <a:r>
              <a:rPr lang="en-US" sz="1200" dirty="0">
                <a:solidFill>
                  <a:srgbClr val="000000"/>
                </a:solidFill>
                <a:latin typeface="Arial" charset="0"/>
                <a:ea typeface="맑은 고딕" charset="-127"/>
                <a:cs typeface="Times New Roman" charset="0"/>
              </a:rPr>
              <a:t>, or both for 24 h. β-Actin was used as a loading control</a:t>
            </a:r>
            <a:endParaRPr lang="en-US" sz="1200" dirty="0">
              <a:effectLst/>
              <a:latin typeface="Calibri" charset="0"/>
              <a:ea typeface="맑은 고딕" charset="-127"/>
              <a:cs typeface="Times New Roman" charset="0"/>
            </a:endParaRPr>
          </a:p>
        </p:txBody>
      </p:sp>
    </p:spTree>
    <p:extLst>
      <p:ext uri="{BB962C8B-B14F-4D97-AF65-F5344CB8AC3E}">
        <p14:creationId xmlns:p14="http://schemas.microsoft.com/office/powerpoint/2010/main" val="9317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145863"/>
            <a:ext cx="12192000" cy="646331"/>
          </a:xfrm>
          <a:prstGeom prst="rect">
            <a:avLst/>
          </a:prstGeom>
        </p:spPr>
        <p:txBody>
          <a:bodyPr wrap="square">
            <a:spAutoFit/>
          </a:bodyPr>
          <a:lstStyle/>
          <a:p>
            <a:pPr>
              <a:lnSpc>
                <a:spcPct val="150000"/>
              </a:lnSpc>
              <a:spcAft>
                <a:spcPts val="0"/>
              </a:spcAft>
            </a:pPr>
            <a:r>
              <a:rPr lang="en-US" sz="1200" b="1" dirty="0" smtClean="0">
                <a:solidFill>
                  <a:srgbClr val="000000"/>
                </a:solidFill>
                <a:latin typeface="Arial" charset="0"/>
                <a:ea typeface="맑은 고딕" charset="-127"/>
                <a:cs typeface="Times New Roman" charset="0"/>
              </a:rPr>
              <a:t>Figure S8. Correlations between </a:t>
            </a:r>
            <a:r>
              <a:rPr lang="en-US" sz="1200" b="1" i="1" dirty="0" smtClean="0">
                <a:solidFill>
                  <a:srgbClr val="000000"/>
                </a:solidFill>
                <a:latin typeface="Arial" charset="0"/>
                <a:ea typeface="맑은 고딕" charset="-127"/>
                <a:cs typeface="Times New Roman" charset="0"/>
              </a:rPr>
              <a:t>RNF11 </a:t>
            </a:r>
            <a:r>
              <a:rPr lang="en-US" sz="1200" b="1" dirty="0" smtClean="0">
                <a:solidFill>
                  <a:srgbClr val="000000"/>
                </a:solidFill>
                <a:latin typeface="Arial" charset="0"/>
                <a:ea typeface="맑은 고딕" charset="-127"/>
                <a:cs typeface="Times New Roman" charset="0"/>
              </a:rPr>
              <a:t>mRNA expression level and EGFR inhibitors</a:t>
            </a:r>
            <a:endParaRPr lang="en-US" sz="1200" dirty="0">
              <a:latin typeface="Calibri" charset="0"/>
              <a:ea typeface="맑은 고딕" charset="-127"/>
              <a:cs typeface="Times New Roman" charset="0"/>
            </a:endParaRPr>
          </a:p>
          <a:p>
            <a:pPr>
              <a:lnSpc>
                <a:spcPct val="150000"/>
              </a:lnSpc>
              <a:spcAft>
                <a:spcPts val="0"/>
              </a:spcAft>
            </a:pPr>
            <a:r>
              <a:rPr lang="en-US" sz="1200" dirty="0" smtClean="0">
                <a:solidFill>
                  <a:srgbClr val="000000"/>
                </a:solidFill>
                <a:latin typeface="Calibri" charset="0"/>
                <a:ea typeface="맑은 고딕" charset="-127"/>
                <a:cs typeface="Times New Roman" charset="0"/>
              </a:rPr>
              <a:t>Scatterplots of </a:t>
            </a:r>
            <a:r>
              <a:rPr lang="en-US" sz="1200" i="1" dirty="0" smtClean="0">
                <a:solidFill>
                  <a:srgbClr val="000000"/>
                </a:solidFill>
                <a:latin typeface="Calibri" charset="0"/>
                <a:ea typeface="맑은 고딕" charset="-127"/>
                <a:cs typeface="Times New Roman" charset="0"/>
              </a:rPr>
              <a:t>RNF11 </a:t>
            </a:r>
            <a:r>
              <a:rPr lang="en-US" sz="1200" dirty="0" smtClean="0">
                <a:solidFill>
                  <a:srgbClr val="000000"/>
                </a:solidFill>
                <a:latin typeface="Calibri" charset="0"/>
                <a:ea typeface="맑은 고딕" charset="-127"/>
                <a:cs typeface="Times New Roman" charset="0"/>
              </a:rPr>
              <a:t>mRNA expression level (x-axis) with various EGFR inhibitors (y-axis). </a:t>
            </a:r>
            <a:r>
              <a:rPr lang="en-US" sz="1200" i="1" dirty="0" smtClean="0">
                <a:solidFill>
                  <a:srgbClr val="000000"/>
                </a:solidFill>
                <a:latin typeface="Calibri" charset="0"/>
                <a:ea typeface="맑은 고딕" charset="-127"/>
                <a:cs typeface="Times New Roman" charset="0"/>
              </a:rPr>
              <a:t>P </a:t>
            </a:r>
            <a:r>
              <a:rPr lang="en-US" sz="1200" dirty="0" smtClean="0">
                <a:solidFill>
                  <a:srgbClr val="000000"/>
                </a:solidFill>
                <a:latin typeface="Calibri" charset="0"/>
                <a:ea typeface="맑은 고딕" charset="-127"/>
                <a:cs typeface="Times New Roman" charset="0"/>
              </a:rPr>
              <a:t>values were obtained from </a:t>
            </a:r>
            <a:r>
              <a:rPr lang="en-US" sz="1200" dirty="0" err="1" smtClean="0">
                <a:solidFill>
                  <a:srgbClr val="000000"/>
                </a:solidFill>
                <a:latin typeface="Calibri" charset="0"/>
                <a:ea typeface="맑은 고딕" charset="-127"/>
                <a:cs typeface="Times New Roman" charset="0"/>
              </a:rPr>
              <a:t>pearson’s</a:t>
            </a:r>
            <a:r>
              <a:rPr lang="en-US" sz="1200" dirty="0" smtClean="0">
                <a:solidFill>
                  <a:srgbClr val="000000"/>
                </a:solidFill>
                <a:latin typeface="Calibri" charset="0"/>
                <a:ea typeface="맑은 고딕" charset="-127"/>
                <a:cs typeface="Times New Roman" charset="0"/>
              </a:rPr>
              <a:t> correlation tests. </a:t>
            </a:r>
          </a:p>
        </p:txBody>
      </p:sp>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104" y="682780"/>
            <a:ext cx="2311138" cy="2160000"/>
          </a:xfrm>
          <a:prstGeom prst="rect">
            <a:avLst/>
          </a:prstGeom>
        </p:spPr>
      </p:pic>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0939" y="682780"/>
            <a:ext cx="2307694" cy="2160000"/>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5" y="682780"/>
            <a:ext cx="2316070" cy="2160000"/>
          </a:xfrm>
          <a:prstGeom prst="rect">
            <a:avLst/>
          </a:prstGeom>
        </p:spPr>
      </p:pic>
      <p:pic>
        <p:nvPicPr>
          <p:cNvPr id="37" name="Picture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9007" y="682780"/>
            <a:ext cx="2288864" cy="2160000"/>
          </a:xfrm>
          <a:prstGeom prst="rect">
            <a:avLst/>
          </a:prstGeom>
        </p:spPr>
      </p:pic>
      <p:pic>
        <p:nvPicPr>
          <p:cNvPr id="38" name="Picture 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330" y="2842780"/>
            <a:ext cx="2295385" cy="2160000"/>
          </a:xfrm>
          <a:prstGeom prst="rect">
            <a:avLst/>
          </a:prstGeom>
        </p:spPr>
      </p:pic>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4249" y="2842489"/>
            <a:ext cx="2300737" cy="2160000"/>
          </a:xfrm>
          <a:prstGeom prst="rect">
            <a:avLst/>
          </a:prstGeom>
        </p:spPr>
      </p:pic>
      <p:pic>
        <p:nvPicPr>
          <p:cNvPr id="40" name="Picture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94397" y="682780"/>
            <a:ext cx="2301943" cy="2160000"/>
          </a:xfrm>
          <a:prstGeom prst="rect">
            <a:avLst/>
          </a:prstGeom>
        </p:spPr>
      </p:pic>
      <p:pic>
        <p:nvPicPr>
          <p:cNvPr id="41" name="Picture 4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05570" y="2842489"/>
            <a:ext cx="2320918" cy="2160000"/>
          </a:xfrm>
          <a:prstGeom prst="rect">
            <a:avLst/>
          </a:prstGeom>
        </p:spPr>
      </p:pic>
      <p:pic>
        <p:nvPicPr>
          <p:cNvPr id="42" name="Picture 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7312" y="2842489"/>
            <a:ext cx="2221714" cy="2160000"/>
          </a:xfrm>
          <a:prstGeom prst="rect">
            <a:avLst/>
          </a:prstGeom>
        </p:spPr>
      </p:pic>
    </p:spTree>
    <p:extLst>
      <p:ext uri="{BB962C8B-B14F-4D97-AF65-F5344CB8AC3E}">
        <p14:creationId xmlns:p14="http://schemas.microsoft.com/office/powerpoint/2010/main" val="1758607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145863"/>
            <a:ext cx="12192000" cy="1754326"/>
          </a:xfrm>
          <a:prstGeom prst="rect">
            <a:avLst/>
          </a:prstGeom>
        </p:spPr>
        <p:txBody>
          <a:bodyPr wrap="square">
            <a:spAutoFit/>
          </a:bodyPr>
          <a:lstStyle/>
          <a:p>
            <a:pPr>
              <a:lnSpc>
                <a:spcPct val="150000"/>
              </a:lnSpc>
              <a:spcAft>
                <a:spcPts val="0"/>
              </a:spcAft>
            </a:pPr>
            <a:r>
              <a:rPr lang="en-US" sz="1200" b="1" dirty="0" smtClean="0">
                <a:solidFill>
                  <a:srgbClr val="000000"/>
                </a:solidFill>
                <a:latin typeface="Arial" charset="0"/>
                <a:ea typeface="맑은 고딕" charset="-127"/>
                <a:cs typeface="Times New Roman" charset="0"/>
              </a:rPr>
              <a:t>Figure S9. siRNA-mediated knockdown of RNF11 promotes therapeutic sensitivity to </a:t>
            </a:r>
            <a:r>
              <a:rPr lang="en-US" sz="1200" b="1" dirty="0" err="1" smtClean="0">
                <a:solidFill>
                  <a:srgbClr val="000000"/>
                </a:solidFill>
                <a:latin typeface="Arial" charset="0"/>
                <a:ea typeface="맑은 고딕" charset="-127"/>
                <a:cs typeface="Times New Roman" charset="0"/>
              </a:rPr>
              <a:t>gefitinib</a:t>
            </a:r>
            <a:endParaRPr lang="en-US" sz="1200" dirty="0">
              <a:latin typeface="Calibri" charset="0"/>
              <a:ea typeface="맑은 고딕" charset="-127"/>
              <a:cs typeface="Times New Roman" charset="0"/>
            </a:endParaRPr>
          </a:p>
          <a:p>
            <a:pPr>
              <a:lnSpc>
                <a:spcPct val="150000"/>
              </a:lnSpc>
            </a:pPr>
            <a:r>
              <a:rPr lang="en-US" sz="1200" b="1" dirty="0" smtClean="0">
                <a:solidFill>
                  <a:srgbClr val="000000"/>
                </a:solidFill>
                <a:latin typeface="Arial" charset="0"/>
                <a:ea typeface="맑은 고딕" charset="-127"/>
                <a:cs typeface="Times New Roman" charset="0"/>
              </a:rPr>
              <a:t>A)</a:t>
            </a:r>
            <a:r>
              <a:rPr lang="en-US" sz="1200" dirty="0" smtClean="0">
                <a:solidFill>
                  <a:srgbClr val="000000"/>
                </a:solidFill>
                <a:latin typeface="Arial" charset="0"/>
                <a:ea typeface="맑은 고딕" charset="-127"/>
                <a:cs typeface="Times New Roman" charset="0"/>
              </a:rPr>
              <a:t> Gastric tubular adenocarcinoma cell-line (NCI-N87) was transiently transfected with 10 </a:t>
            </a:r>
            <a:r>
              <a:rPr lang="en-US" sz="1200" dirty="0" err="1" smtClean="0">
                <a:solidFill>
                  <a:srgbClr val="000000"/>
                </a:solidFill>
                <a:latin typeface="Arial" charset="0"/>
                <a:ea typeface="맑은 고딕" charset="-127"/>
                <a:cs typeface="Times New Roman" charset="0"/>
              </a:rPr>
              <a:t>nM</a:t>
            </a:r>
            <a:r>
              <a:rPr lang="en-US" sz="1200" dirty="0" smtClean="0">
                <a:solidFill>
                  <a:srgbClr val="000000"/>
                </a:solidFill>
                <a:latin typeface="Arial" charset="0"/>
                <a:ea typeface="맑은 고딕" charset="-127"/>
                <a:cs typeface="Times New Roman" charset="0"/>
              </a:rPr>
              <a:t> of siRNF11 and treated with </a:t>
            </a:r>
            <a:r>
              <a:rPr lang="en-US" sz="1200" dirty="0" err="1" smtClean="0">
                <a:solidFill>
                  <a:srgbClr val="000000"/>
                </a:solidFill>
                <a:latin typeface="Arial" charset="0"/>
                <a:ea typeface="맑은 고딕" charset="-127"/>
                <a:cs typeface="Times New Roman" charset="0"/>
              </a:rPr>
              <a:t>gefitinib</a:t>
            </a:r>
            <a:r>
              <a:rPr lang="en-US" sz="1200" dirty="0" smtClean="0">
                <a:solidFill>
                  <a:srgbClr val="000000"/>
                </a:solidFill>
                <a:latin typeface="Arial" charset="0"/>
                <a:ea typeface="맑은 고딕" charset="-127"/>
                <a:cs typeface="Times New Roman" charset="0"/>
              </a:rPr>
              <a:t> for 72 hours the next day. The results are represented as the </a:t>
            </a:r>
            <a:r>
              <a:rPr lang="en-US" sz="1200" dirty="0">
                <a:solidFill>
                  <a:srgbClr val="000000"/>
                </a:solidFill>
                <a:latin typeface="Arial" charset="0"/>
                <a:ea typeface="맑은 고딕" charset="-127"/>
                <a:cs typeface="Times New Roman" charset="0"/>
              </a:rPr>
              <a:t>mean ± SD of triplicate wells and are representative of three independent experiments. </a:t>
            </a:r>
            <a:r>
              <a:rPr lang="en-US" sz="1200" i="1" dirty="0">
                <a:solidFill>
                  <a:srgbClr val="000000"/>
                </a:solidFill>
                <a:latin typeface="Arial" charset="0"/>
                <a:ea typeface="맑은 고딕" charset="-127"/>
                <a:cs typeface="Times New Roman" charset="0"/>
              </a:rPr>
              <a:t>P</a:t>
            </a:r>
            <a:r>
              <a:rPr lang="en-US" sz="1200" dirty="0">
                <a:solidFill>
                  <a:srgbClr val="000000"/>
                </a:solidFill>
                <a:latin typeface="Arial" charset="0"/>
                <a:ea typeface="맑은 고딕" charset="-127"/>
                <a:cs typeface="Times New Roman" charset="0"/>
              </a:rPr>
              <a:t> values were derived from two-sided Student’s </a:t>
            </a:r>
            <a:r>
              <a:rPr lang="en-US" sz="1200" i="1" dirty="0">
                <a:solidFill>
                  <a:srgbClr val="000000"/>
                </a:solidFill>
                <a:latin typeface="Arial" charset="0"/>
                <a:ea typeface="맑은 고딕" charset="-127"/>
                <a:cs typeface="Times New Roman" charset="0"/>
              </a:rPr>
              <a:t>t</a:t>
            </a:r>
            <a:r>
              <a:rPr lang="en-US" sz="1200" dirty="0">
                <a:solidFill>
                  <a:srgbClr val="000000"/>
                </a:solidFill>
                <a:latin typeface="Arial" charset="0"/>
                <a:ea typeface="맑은 고딕" charset="-127"/>
                <a:cs typeface="Times New Roman" charset="0"/>
              </a:rPr>
              <a:t>-tests. </a:t>
            </a:r>
          </a:p>
          <a:p>
            <a:pPr>
              <a:lnSpc>
                <a:spcPct val="150000"/>
              </a:lnSpc>
            </a:pPr>
            <a:r>
              <a:rPr lang="en-US" sz="1200" b="1" dirty="0" smtClean="0">
                <a:solidFill>
                  <a:srgbClr val="000000"/>
                </a:solidFill>
                <a:latin typeface="Arial" charset="0"/>
                <a:ea typeface="맑은 고딕" charset="-127"/>
                <a:cs typeface="Times New Roman" charset="0"/>
              </a:rPr>
              <a:t>B</a:t>
            </a:r>
            <a:r>
              <a:rPr lang="en-US" sz="1200" b="1" dirty="0">
                <a:solidFill>
                  <a:srgbClr val="000000"/>
                </a:solidFill>
                <a:latin typeface="Arial" charset="0"/>
                <a:ea typeface="맑은 고딕" charset="-127"/>
                <a:cs typeface="Times New Roman" charset="0"/>
              </a:rPr>
              <a:t>) </a:t>
            </a:r>
            <a:r>
              <a:rPr lang="en-US" sz="1200" dirty="0">
                <a:solidFill>
                  <a:srgbClr val="000000"/>
                </a:solidFill>
                <a:latin typeface="Arial" charset="0"/>
                <a:ea typeface="맑은 고딕" charset="-127"/>
                <a:cs typeface="Times New Roman" charset="0"/>
              </a:rPr>
              <a:t>Immunoblot analysis of EGFR signaling-related molecules, including p-EGFR, EGFR, p-AKT, and AKT in gastric </a:t>
            </a:r>
            <a:r>
              <a:rPr lang="en-US" sz="1200" dirty="0" smtClean="0">
                <a:solidFill>
                  <a:srgbClr val="000000"/>
                </a:solidFill>
                <a:latin typeface="Arial" charset="0"/>
                <a:ea typeface="맑은 고딕" charset="-127"/>
                <a:cs typeface="Times New Roman" charset="0"/>
              </a:rPr>
              <a:t>tubular adenocarcinoma cell-line that was transiently </a:t>
            </a:r>
            <a:r>
              <a:rPr lang="en-US" sz="1200" dirty="0">
                <a:solidFill>
                  <a:srgbClr val="000000"/>
                </a:solidFill>
                <a:latin typeface="Arial" charset="0"/>
                <a:ea typeface="맑은 고딕" charset="-127"/>
                <a:cs typeface="Times New Roman" charset="0"/>
              </a:rPr>
              <a:t>transfected with 10 </a:t>
            </a:r>
            <a:r>
              <a:rPr lang="en-US" sz="1200" dirty="0" err="1">
                <a:solidFill>
                  <a:srgbClr val="000000"/>
                </a:solidFill>
                <a:latin typeface="Arial" charset="0"/>
                <a:ea typeface="맑은 고딕" charset="-127"/>
                <a:cs typeface="Times New Roman" charset="0"/>
              </a:rPr>
              <a:t>nM</a:t>
            </a:r>
            <a:r>
              <a:rPr lang="en-US" sz="1200" dirty="0">
                <a:solidFill>
                  <a:srgbClr val="000000"/>
                </a:solidFill>
                <a:latin typeface="Arial" charset="0"/>
                <a:ea typeface="맑은 고딕" charset="-127"/>
                <a:cs typeface="Times New Roman" charset="0"/>
              </a:rPr>
              <a:t> of siRNF11 and treated with </a:t>
            </a:r>
            <a:r>
              <a:rPr lang="en-US" sz="1200" dirty="0" err="1">
                <a:solidFill>
                  <a:srgbClr val="000000"/>
                </a:solidFill>
                <a:latin typeface="Arial" charset="0"/>
                <a:ea typeface="맑은 고딕" charset="-127"/>
                <a:cs typeface="Times New Roman" charset="0"/>
              </a:rPr>
              <a:t>gefitinib</a:t>
            </a:r>
            <a:r>
              <a:rPr lang="en-US" sz="1200" dirty="0">
                <a:solidFill>
                  <a:srgbClr val="000000"/>
                </a:solidFill>
                <a:latin typeface="Arial" charset="0"/>
                <a:ea typeface="맑은 고딕" charset="-127"/>
                <a:cs typeface="Times New Roman" charset="0"/>
              </a:rPr>
              <a:t> for 4 h the next day.  </a:t>
            </a:r>
          </a:p>
          <a:p>
            <a:pPr>
              <a:lnSpc>
                <a:spcPct val="150000"/>
              </a:lnSpc>
            </a:pPr>
            <a:endParaRPr lang="en-US" sz="1200" dirty="0">
              <a:solidFill>
                <a:srgbClr val="000000"/>
              </a:solidFill>
              <a:latin typeface="Arial" charset="0"/>
              <a:ea typeface="맑은 고딕" charset="-127"/>
              <a:cs typeface="Times New Roman" charset="0"/>
            </a:endParaRPr>
          </a:p>
        </p:txBody>
      </p:sp>
      <p:grpSp>
        <p:nvGrpSpPr>
          <p:cNvPr id="70" name="그룹 119"/>
          <p:cNvGrpSpPr/>
          <p:nvPr/>
        </p:nvGrpSpPr>
        <p:grpSpPr>
          <a:xfrm>
            <a:off x="5361918" y="1787774"/>
            <a:ext cx="3058620" cy="2268337"/>
            <a:chOff x="188843" y="3698370"/>
            <a:chExt cx="3058620" cy="2268337"/>
          </a:xfrm>
        </p:grpSpPr>
        <p:pic>
          <p:nvPicPr>
            <p:cNvPr id="71" name="그림 74" descr="GC-Axl.jpg"/>
            <p:cNvPicPr preferRelativeResize="0">
              <a:picLocks/>
            </p:cNvPicPr>
            <p:nvPr/>
          </p:nvPicPr>
          <p:blipFill>
            <a:blip r:embed="rId2" cstate="print"/>
            <a:stretch>
              <a:fillRect/>
            </a:stretch>
          </p:blipFill>
          <p:spPr>
            <a:xfrm>
              <a:off x="876077" y="4870142"/>
              <a:ext cx="1800000" cy="252000"/>
            </a:xfrm>
            <a:prstGeom prst="rect">
              <a:avLst/>
            </a:prstGeom>
          </p:spPr>
        </p:pic>
        <p:sp>
          <p:nvSpPr>
            <p:cNvPr id="72" name="TextBox 71"/>
            <p:cNvSpPr txBox="1"/>
            <p:nvPr/>
          </p:nvSpPr>
          <p:spPr>
            <a:xfrm>
              <a:off x="2633192" y="4876554"/>
              <a:ext cx="614271" cy="230832"/>
            </a:xfrm>
            <a:prstGeom prst="rect">
              <a:avLst/>
            </a:prstGeom>
            <a:noFill/>
          </p:spPr>
          <p:txBody>
            <a:bodyPr wrap="none" rtlCol="0">
              <a:spAutoFit/>
            </a:bodyPr>
            <a:lstStyle/>
            <a:p>
              <a:r>
                <a:rPr lang="en-US" altLang="ko-KR" sz="900" b="1" dirty="0" smtClean="0">
                  <a:latin typeface="Arial" pitchFamily="34" charset="0"/>
                  <a:cs typeface="Arial" pitchFamily="34" charset="0"/>
                </a:rPr>
                <a:t>p-EGFR</a:t>
              </a:r>
            </a:p>
          </p:txBody>
        </p:sp>
        <p:pic>
          <p:nvPicPr>
            <p:cNvPr id="73" name="그림 76" descr="GC-Axl.jpg"/>
            <p:cNvPicPr preferRelativeResize="0">
              <a:picLocks/>
            </p:cNvPicPr>
            <p:nvPr/>
          </p:nvPicPr>
          <p:blipFill>
            <a:blip r:embed="rId3" cstate="print"/>
            <a:stretch>
              <a:fillRect/>
            </a:stretch>
          </p:blipFill>
          <p:spPr>
            <a:xfrm>
              <a:off x="876077" y="5151664"/>
              <a:ext cx="1800000" cy="252000"/>
            </a:xfrm>
            <a:prstGeom prst="rect">
              <a:avLst/>
            </a:prstGeom>
          </p:spPr>
        </p:pic>
        <p:sp>
          <p:nvSpPr>
            <p:cNvPr id="74" name="TextBox 73"/>
            <p:cNvSpPr txBox="1"/>
            <p:nvPr/>
          </p:nvSpPr>
          <p:spPr>
            <a:xfrm>
              <a:off x="2633192" y="5161768"/>
              <a:ext cx="505267" cy="230832"/>
            </a:xfrm>
            <a:prstGeom prst="rect">
              <a:avLst/>
            </a:prstGeom>
            <a:noFill/>
          </p:spPr>
          <p:txBody>
            <a:bodyPr wrap="none" rtlCol="0">
              <a:spAutoFit/>
            </a:bodyPr>
            <a:lstStyle/>
            <a:p>
              <a:r>
                <a:rPr lang="en-US" altLang="ko-KR" sz="900" b="1" dirty="0" smtClean="0">
                  <a:latin typeface="Arial" pitchFamily="34" charset="0"/>
                  <a:cs typeface="Arial" pitchFamily="34" charset="0"/>
                </a:rPr>
                <a:t>EGFR</a:t>
              </a:r>
            </a:p>
          </p:txBody>
        </p:sp>
        <p:pic>
          <p:nvPicPr>
            <p:cNvPr id="75" name="그림 78" descr="GC-Axl.jpg"/>
            <p:cNvPicPr preferRelativeResize="0">
              <a:picLocks/>
            </p:cNvPicPr>
            <p:nvPr/>
          </p:nvPicPr>
          <p:blipFill>
            <a:blip r:embed="rId4" cstate="print"/>
            <a:stretch>
              <a:fillRect/>
            </a:stretch>
          </p:blipFill>
          <p:spPr>
            <a:xfrm>
              <a:off x="876077" y="5433186"/>
              <a:ext cx="1800000" cy="252000"/>
            </a:xfrm>
            <a:prstGeom prst="rect">
              <a:avLst/>
            </a:prstGeom>
          </p:spPr>
        </p:pic>
        <p:sp>
          <p:nvSpPr>
            <p:cNvPr id="76" name="TextBox 75"/>
            <p:cNvSpPr txBox="1"/>
            <p:nvPr/>
          </p:nvSpPr>
          <p:spPr>
            <a:xfrm>
              <a:off x="2633192" y="5443775"/>
              <a:ext cx="530915" cy="230832"/>
            </a:xfrm>
            <a:prstGeom prst="rect">
              <a:avLst/>
            </a:prstGeom>
            <a:noFill/>
          </p:spPr>
          <p:txBody>
            <a:bodyPr wrap="none" rtlCol="0">
              <a:spAutoFit/>
            </a:bodyPr>
            <a:lstStyle/>
            <a:p>
              <a:r>
                <a:rPr lang="en-US" altLang="ko-KR" sz="900" b="1" dirty="0" smtClean="0">
                  <a:latin typeface="Arial" pitchFamily="34" charset="0"/>
                  <a:cs typeface="Arial" pitchFamily="34" charset="0"/>
                </a:rPr>
                <a:t>p-AKT</a:t>
              </a:r>
            </a:p>
          </p:txBody>
        </p:sp>
        <p:sp>
          <p:nvSpPr>
            <p:cNvPr id="77" name="TextBox 76"/>
            <p:cNvSpPr txBox="1"/>
            <p:nvPr/>
          </p:nvSpPr>
          <p:spPr>
            <a:xfrm>
              <a:off x="188843" y="3912202"/>
              <a:ext cx="2385589" cy="707886"/>
            </a:xfrm>
            <a:prstGeom prst="rect">
              <a:avLst/>
            </a:prstGeom>
            <a:noFill/>
          </p:spPr>
          <p:txBody>
            <a:bodyPr wrap="none" rtlCol="0">
              <a:spAutoFit/>
            </a:bodyPr>
            <a:lstStyle/>
            <a:p>
              <a:pPr algn="r"/>
              <a:r>
                <a:rPr lang="en-US" altLang="ko-KR" sz="900" b="1" dirty="0" err="1" smtClean="0">
                  <a:latin typeface="Arial" pitchFamily="34" charset="0"/>
                  <a:cs typeface="Arial" pitchFamily="34" charset="0"/>
                </a:rPr>
                <a:t>siControl</a:t>
              </a:r>
              <a:r>
                <a:rPr lang="en-US" altLang="ko-KR" sz="900" b="1" dirty="0" smtClean="0">
                  <a:latin typeface="Arial" pitchFamily="34" charset="0"/>
                  <a:cs typeface="Arial" pitchFamily="34" charset="0"/>
                </a:rPr>
                <a:t>  </a:t>
              </a:r>
              <a:r>
                <a:rPr lang="en-US" altLang="ko-KR" sz="1000" b="1" dirty="0" smtClean="0">
                  <a:latin typeface="Arial" pitchFamily="34" charset="0"/>
                  <a:cs typeface="Arial" pitchFamily="34" charset="0"/>
                </a:rPr>
                <a:t>+</a:t>
              </a:r>
              <a:r>
                <a:rPr lang="en-US" altLang="ko-KR" sz="800" b="1" dirty="0" smtClean="0">
                  <a:latin typeface="Arial" pitchFamily="34" charset="0"/>
                  <a:cs typeface="Arial" pitchFamily="34" charset="0"/>
                </a:rPr>
                <a:t> </a:t>
              </a:r>
              <a:r>
                <a:rPr lang="en-US" altLang="ko-KR" sz="1000" b="1" dirty="0" smtClean="0">
                  <a:latin typeface="Arial" pitchFamily="34" charset="0"/>
                  <a:cs typeface="Arial" pitchFamily="34" charset="0"/>
                </a:rPr>
                <a:t>      +     -       -       -      -</a:t>
              </a:r>
              <a:r>
                <a:rPr lang="en-US" altLang="ko-KR" sz="800" b="1" dirty="0" smtClean="0">
                  <a:latin typeface="Arial" pitchFamily="34" charset="0"/>
                  <a:cs typeface="Arial" pitchFamily="34" charset="0"/>
                </a:rPr>
                <a:t> </a:t>
              </a:r>
              <a:endParaRPr lang="en-US" altLang="ko-KR" sz="1000" b="1" dirty="0" smtClean="0">
                <a:latin typeface="Arial" pitchFamily="34" charset="0"/>
                <a:cs typeface="Arial" pitchFamily="34" charset="0"/>
              </a:endParaRPr>
            </a:p>
            <a:p>
              <a:pPr algn="r"/>
              <a:r>
                <a:rPr lang="en-US" altLang="ko-KR" sz="900" b="1" dirty="0" smtClean="0">
                  <a:latin typeface="Arial" pitchFamily="34" charset="0"/>
                  <a:cs typeface="Arial" pitchFamily="34" charset="0"/>
                </a:rPr>
                <a:t>siRNF11#1   </a:t>
              </a:r>
              <a:r>
                <a:rPr lang="en-US" altLang="ko-KR" sz="1000" b="1" dirty="0" smtClean="0">
                  <a:latin typeface="Arial" pitchFamily="34" charset="0"/>
                  <a:cs typeface="Arial" pitchFamily="34" charset="0"/>
                </a:rPr>
                <a:t>-       -      +      +      -      -</a:t>
              </a:r>
              <a:r>
                <a:rPr lang="en-US" altLang="ko-KR" sz="700" b="1" dirty="0" smtClean="0">
                  <a:latin typeface="Arial" pitchFamily="34" charset="0"/>
                  <a:cs typeface="Arial" pitchFamily="34" charset="0"/>
                </a:rPr>
                <a:t> </a:t>
              </a:r>
              <a:endParaRPr lang="en-US" altLang="ko-KR" sz="1000" b="1" dirty="0" smtClean="0">
                <a:latin typeface="Arial" pitchFamily="34" charset="0"/>
                <a:cs typeface="Arial" pitchFamily="34" charset="0"/>
              </a:endParaRPr>
            </a:p>
            <a:p>
              <a:pPr algn="r"/>
              <a:r>
                <a:rPr lang="en-US" altLang="ko-KR" sz="900" b="1" dirty="0" smtClean="0">
                  <a:latin typeface="Arial" pitchFamily="34" charset="0"/>
                  <a:cs typeface="Arial" pitchFamily="34" charset="0"/>
                </a:rPr>
                <a:t>siRNF11#2   </a:t>
              </a:r>
              <a:r>
                <a:rPr lang="en-US" altLang="ko-KR" sz="1000" b="1" dirty="0" smtClean="0">
                  <a:latin typeface="Arial" pitchFamily="34" charset="0"/>
                  <a:cs typeface="Arial" pitchFamily="34" charset="0"/>
                </a:rPr>
                <a:t>-       -      -       -</a:t>
              </a:r>
              <a:r>
                <a:rPr lang="en-US" altLang="ko-KR" sz="700" b="1" dirty="0" smtClean="0">
                  <a:latin typeface="Arial" pitchFamily="34" charset="0"/>
                  <a:cs typeface="Arial" pitchFamily="34" charset="0"/>
                </a:rPr>
                <a:t> </a:t>
              </a:r>
              <a:r>
                <a:rPr lang="en-US" altLang="ko-KR" sz="1000" b="1" dirty="0" smtClean="0">
                  <a:latin typeface="Arial" pitchFamily="34" charset="0"/>
                  <a:cs typeface="Arial" pitchFamily="34" charset="0"/>
                </a:rPr>
                <a:t>      +     +</a:t>
              </a:r>
            </a:p>
            <a:p>
              <a:pPr algn="r"/>
              <a:r>
                <a:rPr lang="en-US" altLang="ko-KR" sz="900" b="1" dirty="0" err="1" smtClean="0">
                  <a:latin typeface="Arial" pitchFamily="34" charset="0"/>
                  <a:cs typeface="Arial" pitchFamily="34" charset="0"/>
                </a:rPr>
                <a:t>Gefitinib</a:t>
              </a:r>
              <a:r>
                <a:rPr lang="en-US" altLang="ko-KR" sz="900" b="1" dirty="0" smtClean="0">
                  <a:latin typeface="Arial" pitchFamily="34" charset="0"/>
                  <a:cs typeface="Arial" pitchFamily="34" charset="0"/>
                </a:rPr>
                <a:t>   </a:t>
              </a:r>
              <a:r>
                <a:rPr lang="en-US" altLang="ko-KR" sz="1000" b="1" dirty="0" smtClean="0">
                  <a:latin typeface="Arial" pitchFamily="34" charset="0"/>
                  <a:cs typeface="Arial" pitchFamily="34" charset="0"/>
                </a:rPr>
                <a:t>-       +     -       +      -</a:t>
              </a:r>
              <a:r>
                <a:rPr lang="en-US" altLang="ko-KR" sz="700" b="1" dirty="0" smtClean="0">
                  <a:latin typeface="Arial" pitchFamily="34" charset="0"/>
                  <a:cs typeface="Arial" pitchFamily="34" charset="0"/>
                </a:rPr>
                <a:t> </a:t>
              </a:r>
              <a:r>
                <a:rPr lang="en-US" altLang="ko-KR" sz="1000" b="1" dirty="0" smtClean="0">
                  <a:latin typeface="Arial" pitchFamily="34" charset="0"/>
                  <a:cs typeface="Arial" pitchFamily="34" charset="0"/>
                </a:rPr>
                <a:t>     +</a:t>
              </a:r>
              <a:endParaRPr lang="ko-KR" altLang="en-US" sz="1000" b="1" dirty="0" smtClean="0">
                <a:latin typeface="Arial" pitchFamily="34" charset="0"/>
                <a:cs typeface="Arial" pitchFamily="34" charset="0"/>
              </a:endParaRPr>
            </a:p>
          </p:txBody>
        </p:sp>
        <p:cxnSp>
          <p:nvCxnSpPr>
            <p:cNvPr id="78" name="직선 연결선 81"/>
            <p:cNvCxnSpPr/>
            <p:nvPr/>
          </p:nvCxnSpPr>
          <p:spPr>
            <a:xfrm>
              <a:off x="1034329" y="3930566"/>
              <a:ext cx="14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1387082" y="3698370"/>
              <a:ext cx="734496" cy="261610"/>
            </a:xfrm>
            <a:prstGeom prst="rect">
              <a:avLst/>
            </a:prstGeom>
            <a:noFill/>
          </p:spPr>
          <p:txBody>
            <a:bodyPr wrap="none" rtlCol="0">
              <a:spAutoFit/>
            </a:bodyPr>
            <a:lstStyle/>
            <a:p>
              <a:pPr algn="ctr"/>
              <a:r>
                <a:rPr lang="en-US" altLang="ko-KR" sz="1100" b="1" dirty="0" smtClean="0">
                  <a:latin typeface="Arial" pitchFamily="34" charset="0"/>
                  <a:cs typeface="Arial" pitchFamily="34" charset="0"/>
                </a:rPr>
                <a:t>NCI-N87</a:t>
              </a:r>
              <a:endParaRPr lang="ko-KR" altLang="en-US" sz="1100" b="1" dirty="0">
                <a:latin typeface="Arial" pitchFamily="34" charset="0"/>
                <a:cs typeface="Arial" pitchFamily="34" charset="0"/>
              </a:endParaRPr>
            </a:p>
          </p:txBody>
        </p:sp>
        <p:pic>
          <p:nvPicPr>
            <p:cNvPr id="80" name="그림 83" descr="GC-Axl.jpg"/>
            <p:cNvPicPr preferRelativeResize="0">
              <a:picLocks/>
            </p:cNvPicPr>
            <p:nvPr/>
          </p:nvPicPr>
          <p:blipFill>
            <a:blip r:embed="rId5" cstate="print"/>
            <a:stretch>
              <a:fillRect/>
            </a:stretch>
          </p:blipFill>
          <p:spPr>
            <a:xfrm>
              <a:off x="876077" y="5714707"/>
              <a:ext cx="1800000" cy="252000"/>
            </a:xfrm>
            <a:prstGeom prst="rect">
              <a:avLst/>
            </a:prstGeom>
          </p:spPr>
        </p:pic>
        <p:sp>
          <p:nvSpPr>
            <p:cNvPr id="81" name="TextBox 80"/>
            <p:cNvSpPr txBox="1"/>
            <p:nvPr/>
          </p:nvSpPr>
          <p:spPr>
            <a:xfrm>
              <a:off x="2633192" y="5723514"/>
              <a:ext cx="421910" cy="230832"/>
            </a:xfrm>
            <a:prstGeom prst="rect">
              <a:avLst/>
            </a:prstGeom>
            <a:noFill/>
          </p:spPr>
          <p:txBody>
            <a:bodyPr wrap="none" rtlCol="0">
              <a:spAutoFit/>
            </a:bodyPr>
            <a:lstStyle/>
            <a:p>
              <a:r>
                <a:rPr lang="en-US" altLang="ko-KR" sz="900" b="1" dirty="0" smtClean="0">
                  <a:latin typeface="Arial" pitchFamily="34" charset="0"/>
                  <a:cs typeface="Arial" pitchFamily="34" charset="0"/>
                </a:rPr>
                <a:t>AKT</a:t>
              </a:r>
            </a:p>
          </p:txBody>
        </p:sp>
        <p:pic>
          <p:nvPicPr>
            <p:cNvPr id="82" name="그림 85" descr="GC-Axl.jpg"/>
            <p:cNvPicPr preferRelativeResize="0">
              <a:picLocks/>
            </p:cNvPicPr>
            <p:nvPr/>
          </p:nvPicPr>
          <p:blipFill>
            <a:blip r:embed="rId6" cstate="print"/>
            <a:stretch>
              <a:fillRect/>
            </a:stretch>
          </p:blipFill>
          <p:spPr>
            <a:xfrm>
              <a:off x="876077" y="4588620"/>
              <a:ext cx="1800000" cy="252000"/>
            </a:xfrm>
            <a:prstGeom prst="rect">
              <a:avLst/>
            </a:prstGeom>
          </p:spPr>
        </p:pic>
        <p:sp>
          <p:nvSpPr>
            <p:cNvPr id="83" name="TextBox 82"/>
            <p:cNvSpPr txBox="1"/>
            <p:nvPr/>
          </p:nvSpPr>
          <p:spPr>
            <a:xfrm>
              <a:off x="2633192" y="4600111"/>
              <a:ext cx="550151" cy="230832"/>
            </a:xfrm>
            <a:prstGeom prst="rect">
              <a:avLst/>
            </a:prstGeom>
            <a:noFill/>
          </p:spPr>
          <p:txBody>
            <a:bodyPr wrap="none" rtlCol="0">
              <a:spAutoFit/>
            </a:bodyPr>
            <a:lstStyle/>
            <a:p>
              <a:r>
                <a:rPr lang="en-US" altLang="ko-KR" sz="900" b="1" dirty="0" smtClean="0">
                  <a:latin typeface="Arial" pitchFamily="34" charset="0"/>
                  <a:cs typeface="Arial" pitchFamily="34" charset="0"/>
                </a:rPr>
                <a:t>RNF11</a:t>
              </a:r>
            </a:p>
          </p:txBody>
        </p:sp>
      </p:grpSp>
      <p:grpSp>
        <p:nvGrpSpPr>
          <p:cNvPr id="54" name="그룹 106"/>
          <p:cNvGrpSpPr/>
          <p:nvPr/>
        </p:nvGrpSpPr>
        <p:grpSpPr>
          <a:xfrm>
            <a:off x="3580586" y="4009283"/>
            <a:ext cx="1478655" cy="369332"/>
            <a:chOff x="5148064" y="2597832"/>
            <a:chExt cx="1478655" cy="369332"/>
          </a:xfrm>
        </p:grpSpPr>
        <p:sp>
          <p:nvSpPr>
            <p:cNvPr id="67" name="TextBox 66"/>
            <p:cNvSpPr txBox="1"/>
            <p:nvPr/>
          </p:nvSpPr>
          <p:spPr>
            <a:xfrm>
              <a:off x="5148064" y="2597832"/>
              <a:ext cx="479618" cy="230832"/>
            </a:xfrm>
            <a:prstGeom prst="rect">
              <a:avLst/>
            </a:prstGeom>
            <a:noFill/>
          </p:spPr>
          <p:txBody>
            <a:bodyPr wrap="none" rtlCol="0">
              <a:spAutoFit/>
            </a:bodyPr>
            <a:lstStyle/>
            <a:p>
              <a:r>
                <a:rPr lang="en-US" sz="900" smtClean="0">
                  <a:latin typeface="Arial" charset="0"/>
                  <a:ea typeface="Arial" charset="0"/>
                  <a:cs typeface="Arial" charset="0"/>
                </a:rPr>
                <a:t>siCon</a:t>
              </a:r>
              <a:endParaRPr lang="en-US" sz="900" dirty="0">
                <a:latin typeface="Arial" charset="0"/>
                <a:ea typeface="Arial" charset="0"/>
                <a:cs typeface="Arial" charset="0"/>
              </a:endParaRPr>
            </a:p>
          </p:txBody>
        </p:sp>
        <p:sp>
          <p:nvSpPr>
            <p:cNvPr id="68" name="TextBox 67"/>
            <p:cNvSpPr txBox="1"/>
            <p:nvPr/>
          </p:nvSpPr>
          <p:spPr>
            <a:xfrm>
              <a:off x="5493693" y="2597832"/>
              <a:ext cx="633507" cy="369332"/>
            </a:xfrm>
            <a:prstGeom prst="rect">
              <a:avLst/>
            </a:prstGeom>
            <a:noFill/>
          </p:spPr>
          <p:txBody>
            <a:bodyPr wrap="none" rtlCol="0">
              <a:spAutoFit/>
            </a:bodyPr>
            <a:lstStyle/>
            <a:p>
              <a:pPr algn="ctr"/>
              <a:r>
                <a:rPr lang="en-US" sz="900" smtClean="0">
                  <a:latin typeface="Arial" charset="0"/>
                  <a:ea typeface="Arial" charset="0"/>
                  <a:cs typeface="Arial" charset="0"/>
                </a:rPr>
                <a:t>siRNF11</a:t>
              </a:r>
            </a:p>
            <a:p>
              <a:pPr algn="ctr"/>
              <a:r>
                <a:rPr lang="en-US" sz="900" dirty="0">
                  <a:latin typeface="Arial" charset="0"/>
                  <a:ea typeface="Arial" charset="0"/>
                  <a:cs typeface="Arial" charset="0"/>
                </a:rPr>
                <a:t>#</a:t>
              </a:r>
              <a:r>
                <a:rPr lang="en-US" sz="900" dirty="0" smtClean="0">
                  <a:latin typeface="Arial" charset="0"/>
                  <a:ea typeface="Arial" charset="0"/>
                  <a:cs typeface="Arial" charset="0"/>
                </a:rPr>
                <a:t>1</a:t>
              </a:r>
              <a:endParaRPr lang="en-US" sz="900" dirty="0">
                <a:latin typeface="Arial" charset="0"/>
                <a:ea typeface="Arial" charset="0"/>
                <a:cs typeface="Arial" charset="0"/>
              </a:endParaRPr>
            </a:p>
          </p:txBody>
        </p:sp>
        <p:sp>
          <p:nvSpPr>
            <p:cNvPr id="69" name="TextBox 68"/>
            <p:cNvSpPr txBox="1"/>
            <p:nvPr/>
          </p:nvSpPr>
          <p:spPr>
            <a:xfrm>
              <a:off x="5993212" y="2597832"/>
              <a:ext cx="633507" cy="369332"/>
            </a:xfrm>
            <a:prstGeom prst="rect">
              <a:avLst/>
            </a:prstGeom>
            <a:noFill/>
          </p:spPr>
          <p:txBody>
            <a:bodyPr wrap="none" rtlCol="0">
              <a:spAutoFit/>
            </a:bodyPr>
            <a:lstStyle/>
            <a:p>
              <a:pPr algn="ctr"/>
              <a:r>
                <a:rPr lang="en-US" sz="900" dirty="0" smtClean="0">
                  <a:latin typeface="Arial" charset="0"/>
                  <a:ea typeface="Arial" charset="0"/>
                  <a:cs typeface="Arial" charset="0"/>
                </a:rPr>
                <a:t>siRNF11</a:t>
              </a:r>
            </a:p>
            <a:p>
              <a:pPr algn="ctr"/>
              <a:r>
                <a:rPr lang="en-US" sz="900" dirty="0" smtClean="0">
                  <a:latin typeface="Arial" charset="0"/>
                  <a:ea typeface="Arial" charset="0"/>
                  <a:cs typeface="Arial" charset="0"/>
                </a:rPr>
                <a:t>#</a:t>
              </a:r>
              <a:r>
                <a:rPr lang="en-US" sz="900" dirty="0">
                  <a:latin typeface="Arial" charset="0"/>
                  <a:ea typeface="Arial" charset="0"/>
                  <a:cs typeface="Arial" charset="0"/>
                </a:rPr>
                <a:t>2</a:t>
              </a:r>
            </a:p>
          </p:txBody>
        </p:sp>
      </p:grpSp>
      <p:grpSp>
        <p:nvGrpSpPr>
          <p:cNvPr id="56" name="그룹 113"/>
          <p:cNvGrpSpPr/>
          <p:nvPr/>
        </p:nvGrpSpPr>
        <p:grpSpPr>
          <a:xfrm>
            <a:off x="3806284" y="2451356"/>
            <a:ext cx="465778" cy="215230"/>
            <a:chOff x="5373762" y="2379542"/>
            <a:chExt cx="465778" cy="215230"/>
          </a:xfrm>
        </p:grpSpPr>
        <p:grpSp>
          <p:nvGrpSpPr>
            <p:cNvPr id="63" name="그룹 26"/>
            <p:cNvGrpSpPr/>
            <p:nvPr/>
          </p:nvGrpSpPr>
          <p:grpSpPr>
            <a:xfrm>
              <a:off x="5373762" y="2522772"/>
              <a:ext cx="414000" cy="72000"/>
              <a:chOff x="6732240" y="3068960"/>
              <a:chExt cx="864096" cy="108000"/>
            </a:xfrm>
          </p:grpSpPr>
          <p:cxnSp>
            <p:nvCxnSpPr>
              <p:cNvPr id="65" name="직선 연결선 131"/>
              <p:cNvCxnSpPr/>
              <p:nvPr/>
            </p:nvCxnSpPr>
            <p:spPr>
              <a:xfrm>
                <a:off x="6732240" y="3068960"/>
                <a:ext cx="8640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직선 연결선 132"/>
              <p:cNvCxnSpPr/>
              <p:nvPr/>
            </p:nvCxnSpPr>
            <p:spPr>
              <a:xfrm>
                <a:off x="7596336"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5400317" y="2379542"/>
              <a:ext cx="439223" cy="123111"/>
            </a:xfrm>
            <a:prstGeom prst="rect">
              <a:avLst/>
            </a:prstGeom>
            <a:noFill/>
          </p:spPr>
          <p:txBody>
            <a:bodyPr wrap="none" lIns="0" tIns="0" rIns="0" bIns="0" rtlCol="0">
              <a:spAutoFit/>
            </a:bodyPr>
            <a:lstStyle/>
            <a:p>
              <a:r>
                <a:rPr lang="en-US" altLang="ko-KR" sz="800" b="1" i="1" dirty="0" smtClean="0">
                  <a:latin typeface="Arial" pitchFamily="34" charset="0"/>
                  <a:cs typeface="Arial" pitchFamily="34" charset="0"/>
                </a:rPr>
                <a:t>p&lt;0.0001</a:t>
              </a:r>
              <a:endParaRPr lang="ko-KR" altLang="en-US" sz="800" b="1" i="1" dirty="0">
                <a:latin typeface="Arial" pitchFamily="34" charset="0"/>
                <a:cs typeface="Arial" pitchFamily="34" charset="0"/>
              </a:endParaRPr>
            </a:p>
          </p:txBody>
        </p:sp>
      </p:grpSp>
      <p:grpSp>
        <p:nvGrpSpPr>
          <p:cNvPr id="57" name="그룹 114"/>
          <p:cNvGrpSpPr/>
          <p:nvPr/>
        </p:nvGrpSpPr>
        <p:grpSpPr>
          <a:xfrm>
            <a:off x="3806284" y="2283630"/>
            <a:ext cx="846000" cy="215230"/>
            <a:chOff x="5373762" y="2211816"/>
            <a:chExt cx="846000" cy="215230"/>
          </a:xfrm>
        </p:grpSpPr>
        <p:grpSp>
          <p:nvGrpSpPr>
            <p:cNvPr id="59" name="그룹 26"/>
            <p:cNvGrpSpPr/>
            <p:nvPr/>
          </p:nvGrpSpPr>
          <p:grpSpPr>
            <a:xfrm>
              <a:off x="5373762" y="2355046"/>
              <a:ext cx="846000" cy="72000"/>
              <a:chOff x="6732240" y="3068960"/>
              <a:chExt cx="864096" cy="108000"/>
            </a:xfrm>
          </p:grpSpPr>
          <p:cxnSp>
            <p:nvCxnSpPr>
              <p:cNvPr id="61" name="직선 연결선 127"/>
              <p:cNvCxnSpPr/>
              <p:nvPr/>
            </p:nvCxnSpPr>
            <p:spPr>
              <a:xfrm>
                <a:off x="6732240" y="3068960"/>
                <a:ext cx="8640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128"/>
              <p:cNvCxnSpPr/>
              <p:nvPr/>
            </p:nvCxnSpPr>
            <p:spPr>
              <a:xfrm>
                <a:off x="7596336" y="3068960"/>
                <a:ext cx="0" cy="1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TextBox 59"/>
            <p:cNvSpPr txBox="1"/>
            <p:nvPr/>
          </p:nvSpPr>
          <p:spPr>
            <a:xfrm>
              <a:off x="5639374" y="2211816"/>
              <a:ext cx="465749" cy="123111"/>
            </a:xfrm>
            <a:prstGeom prst="rect">
              <a:avLst/>
            </a:prstGeom>
            <a:noFill/>
          </p:spPr>
          <p:txBody>
            <a:bodyPr wrap="square" lIns="0" tIns="0" rIns="0" bIns="0" rtlCol="0">
              <a:spAutoFit/>
            </a:bodyPr>
            <a:lstStyle/>
            <a:p>
              <a:r>
                <a:rPr lang="en-US" altLang="ko-KR" sz="800" b="1" i="1" dirty="0" smtClean="0">
                  <a:latin typeface="Arial" pitchFamily="34" charset="0"/>
                  <a:cs typeface="Arial" pitchFamily="34" charset="0"/>
                </a:rPr>
                <a:t>p&lt;0.0001</a:t>
              </a:r>
              <a:endParaRPr lang="ko-KR" altLang="en-US" sz="800" b="1" i="1" dirty="0">
                <a:latin typeface="Arial" pitchFamily="34" charset="0"/>
                <a:cs typeface="Arial" pitchFamily="34" charset="0"/>
              </a:endParaRPr>
            </a:p>
          </p:txBody>
        </p:sp>
      </p:grpSp>
      <p:sp>
        <p:nvSpPr>
          <p:cNvPr id="58" name="TextBox 57"/>
          <p:cNvSpPr txBox="1"/>
          <p:nvPr/>
        </p:nvSpPr>
        <p:spPr>
          <a:xfrm>
            <a:off x="3702057" y="1821815"/>
            <a:ext cx="780983" cy="276999"/>
          </a:xfrm>
          <a:prstGeom prst="rect">
            <a:avLst/>
          </a:prstGeom>
          <a:noFill/>
        </p:spPr>
        <p:txBody>
          <a:bodyPr wrap="none" rtlCol="0">
            <a:spAutoFit/>
          </a:bodyPr>
          <a:lstStyle/>
          <a:p>
            <a:r>
              <a:rPr lang="en-US" altLang="ko-KR" sz="1200" b="1" dirty="0" smtClean="0">
                <a:latin typeface="Arial" pitchFamily="34" charset="0"/>
                <a:cs typeface="Arial" pitchFamily="34" charset="0"/>
              </a:rPr>
              <a:t>NCI-N87</a:t>
            </a:r>
            <a:endParaRPr lang="ko-KR" altLang="en-US" sz="1200" b="1" dirty="0">
              <a:latin typeface="Arial" pitchFamily="34" charset="0"/>
              <a:cs typeface="Arial" pitchFamily="34" charset="0"/>
            </a:endParaRP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0800" y="2030400"/>
            <a:ext cx="1879600" cy="2311400"/>
          </a:xfrm>
          <a:prstGeom prst="rect">
            <a:avLst/>
          </a:prstGeom>
        </p:spPr>
      </p:pic>
    </p:spTree>
    <p:extLst>
      <p:ext uri="{BB962C8B-B14F-4D97-AF65-F5344CB8AC3E}">
        <p14:creationId xmlns:p14="http://schemas.microsoft.com/office/powerpoint/2010/main" val="1227275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43168</TotalTime>
  <Words>729</Words>
  <Application>Microsoft Macintosh PowerPoint</Application>
  <PresentationFormat>Widescreen</PresentationFormat>
  <Paragraphs>72</Paragraphs>
  <Slides>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6" baseType="lpstr">
      <vt:lpstr>Calibri</vt:lpstr>
      <vt:lpstr>Calibri Light</vt:lpstr>
      <vt:lpstr>Times New Roman</vt:lpstr>
      <vt:lpstr>맑은 고딕</vt:lpstr>
      <vt:lpstr>Arial</vt:lpstr>
      <vt:lpstr>Office Theme</vt:lpstr>
      <vt:lpstr>Prism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구하림</dc:creator>
  <cp:lastModifiedBy>구하림</cp:lastModifiedBy>
  <cp:revision>110</cp:revision>
  <dcterms:created xsi:type="dcterms:W3CDTF">2018-10-02T04:38:58Z</dcterms:created>
  <dcterms:modified xsi:type="dcterms:W3CDTF">2019-12-12T02:19:25Z</dcterms:modified>
</cp:coreProperties>
</file>