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4" r:id="rId2"/>
    <p:sldId id="297" r:id="rId3"/>
    <p:sldId id="28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B5E8"/>
    <a:srgbClr val="4F606F"/>
    <a:srgbClr val="88D1D1"/>
    <a:srgbClr val="F3D78A"/>
    <a:srgbClr val="8B97AD"/>
    <a:srgbClr val="C74547"/>
    <a:srgbClr val="FBC9C3"/>
    <a:srgbClr val="B378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7554"/>
    <p:restoredTop sz="96900"/>
  </p:normalViewPr>
  <p:slideViewPr>
    <p:cSldViewPr snapToGrid="0">
      <p:cViewPr>
        <p:scale>
          <a:sx n="163" d="100"/>
          <a:sy n="163" d="100"/>
        </p:scale>
        <p:origin x="136" y="-1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47476-1815-4B40-864C-27CED6ABFFA8}" type="datetimeFigureOut">
              <a:rPr lang="en-US" smtClean="0"/>
              <a:t>6/11/26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50573-EF70-144C-A945-BA98EC983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8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89CCA-7CA1-439C-5A33-7E4E353D0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D29ECE-F3E4-ACEA-AB76-ADC40E243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C4175E-6181-D0CB-C138-497C6A6D7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3AE2D-24FF-CA0F-4A4E-B51387DE0A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65CE9-5898-F74E-B6DF-8AFBD00B8B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44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05DA2-6E46-F908-6EB4-BED69E2D6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F6978F-A411-EDF7-112E-CA9E9B4214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134B08-1BDA-2B92-DA29-1DBE2C7D0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070666-4431-2E04-BDC0-33B20C68B8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55330-17CE-724E-BFDC-403151C73BE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45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016E8-5E80-E36B-441E-93EBA341F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79B661-2F6E-3A05-8D1D-60A8BEF41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4ED4D5-941C-5325-4CDB-020B5778D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Pathogenic: #eb9b9e</a:t>
            </a:r>
          </a:p>
          <a:p>
            <a:r>
              <a:rPr lang="en-US" dirty="0"/>
              <a:t>Benign: 88C3E8</a:t>
            </a:r>
          </a:p>
          <a:p>
            <a:endParaRPr lang="en-US" dirty="0"/>
          </a:p>
          <a:p>
            <a:r>
              <a:rPr lang="en-US" dirty="0"/>
              <a:t>#e8ebf0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imagecolorpicker.com</a:t>
            </a:r>
            <a:r>
              <a:rPr lang="en-US" dirty="0"/>
              <a:t>/color-code/2596be</a:t>
            </a:r>
          </a:p>
          <a:p>
            <a:endParaRPr lang="en-US" dirty="0"/>
          </a:p>
          <a:p>
            <a:r>
              <a:rPr lang="en-US" dirty="0"/>
              <a:t>1. </a:t>
            </a:r>
            <a:r>
              <a:rPr lang="en-US" dirty="0" err="1"/>
              <a:t>purpule</a:t>
            </a:r>
            <a:r>
              <a:rPr lang="en-US" dirty="0"/>
              <a:t>: #b378b4</a:t>
            </a:r>
          </a:p>
          <a:p>
            <a:r>
              <a:rPr lang="en-US" dirty="0"/>
              <a:t>2. pink: #fbc9c3</a:t>
            </a:r>
          </a:p>
          <a:p>
            <a:r>
              <a:rPr lang="en-US" dirty="0"/>
              <a:t>3. red: #c74547</a:t>
            </a:r>
          </a:p>
          <a:p>
            <a:r>
              <a:rPr lang="en-US" dirty="0"/>
              <a:t>4. grey: #8b97ad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5. yellow: #f3d78a</a:t>
            </a:r>
          </a:p>
          <a:p>
            <a:r>
              <a:rPr lang="en-US" dirty="0"/>
              <a:t>6. green: #88d1d1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E2767-C444-BA5E-1FAD-BCD935F4BC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65CE9-5898-F74E-B6DF-8AFBD00B8B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028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516C4-A057-B13C-1808-7F80E177C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1B2E3C-977F-5BF1-BF7C-632D01C9FD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C189E-CC44-FBEE-CAC9-586FBEB05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F3080-A364-6846-2FC7-688C2243B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94841-9FCC-EA77-B3D3-6C76E8EF0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45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DB638-FAF6-F8CF-61CA-A4D3E41D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C8B1E-7D69-2BF5-7EEF-63DE6A114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70191-A0E7-EAE3-7FFC-5D89D600D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83474-422E-8C01-9269-7AD1F6D94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B8207-BE85-96E8-B4ED-8B594746A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6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8709D-A270-7642-C721-0DE2D997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8D90E-B25E-1FAE-E0BF-3E926705A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7B4FE-840E-8B79-91D2-C11106FAF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8E02E-17E2-2A4C-10DB-088B35FE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64423-74BF-E49C-011F-A612631B7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38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E2C3C-98D3-2634-9324-CCC77CEE1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16D2B-CFDD-CDAF-91F8-54626FCA0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57D6E1-8F54-AC12-2D49-517228A06E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87002-CCA0-AF37-E5AD-A8DCE29C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FACFE-1B5C-765D-EAA2-4FD4422CE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D8D70-0D6A-1450-F615-8399A7D8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2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D7218-AE8F-4DAE-4337-595648FE5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D5392-6F8D-06E6-73F1-6A8FF0043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BD2991-B391-D520-B011-53838D323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C4D633-CF1F-D778-7217-2F58DB83E1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C4D3FF-3E59-F00B-FDEA-B4BA85F311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38633-8BCF-1587-E401-3D251743D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05A771-E7FE-70CA-B6B7-7A74FEC6A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92877F-B7F3-ED36-B3A2-ECD1CE65D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7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83D7-3798-0309-57A6-1A7C6FD5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57B861-BD37-D065-AEBD-87E0739F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D92780-D345-83F3-07D8-D24ED7FE0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1D2FFE-A032-066D-5466-50C1DC8EA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14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5BE51A-7FD6-0E62-8738-7F1C87743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ED2D7A-6DD9-9C7D-53E0-8C6D8F736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4D187-3494-CECC-51D5-84F28876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09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DAEB9-9065-88BF-2C26-89216163D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07F85-933F-34BD-5B5A-D43446730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2150E-A1C7-90B0-9A4A-AF95182F3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F6C835-0DE6-8471-6604-362498D15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0CF87-0C52-C1B4-AEAF-73F4A213A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3CC3EB-2B5E-701A-3B0C-457A7BEA3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592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0B1B0-EDA6-655A-A8B4-BC43EB6F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6FFEE0-6A68-126D-96CD-988CE16F57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14470-81BC-16D6-D172-020AA253E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7F9A86-2BD8-DC9F-0AE7-AD9BF730B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2F612-7D7F-B03E-F6BF-3A0D038E4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87E604-E8E9-A48C-32A9-4C8B3ABC0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26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AD9B9-E932-D5CF-DCB1-115C3DC4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C9FF15-5B99-CF4F-0A50-936E4BFB4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B8809-03B9-28A5-1E3B-D582942F5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A5C45-5BBB-7585-4092-6A4FF8C31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66D38-BD0F-4C05-9F56-A9CE0279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3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6F3564-95E3-7176-5CD2-D3E1382DA8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BA24AE-0170-275E-5A76-44F8E18CB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D5EF5-A460-8CE8-DC6B-EC8EC2EEF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27F54-27E1-2288-D5CA-21917B03F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74EF1-3162-4977-EB8C-42FE92EED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4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62B2B1-25B8-3ACC-E45E-418F64B76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29D29-A8F9-6797-A537-BD729611F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BFDF9-8E7F-BCA4-74B2-DBCDB74C9A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551B19-DF02-FE41-AE63-6D98AC8AE4C3}" type="datetimeFigureOut">
              <a:rPr lang="en-US" smtClean="0"/>
              <a:t>6/11/26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81BC2-B2D3-3C1D-A61F-4FF29140F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268D9-4191-EE95-9A99-69865F5D70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20C31-0B52-5249-AEA0-54E9121809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152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microsoft.com/office/2007/relationships/hdphoto" Target="../media/hdphoto4.wdp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.svg"/><Relationship Id="rId5" Type="http://schemas.microsoft.com/office/2007/relationships/hdphoto" Target="../media/hdphoto3.wdp"/><Relationship Id="rId10" Type="http://schemas.openxmlformats.org/officeDocument/2006/relationships/image" Target="../media/image9.tiff"/><Relationship Id="rId4" Type="http://schemas.openxmlformats.org/officeDocument/2006/relationships/image" Target="../media/image5.png"/><Relationship Id="rId9" Type="http://schemas.openxmlformats.org/officeDocument/2006/relationships/image" Target="../media/image8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3.tiff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jpe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A90C5-4B94-012B-7FFF-16FE3CD8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32FD6B92-880F-2367-D500-1D55818A1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5635" t="6163" r="24933" b="10441"/>
          <a:stretch>
            <a:fillRect/>
          </a:stretch>
        </p:blipFill>
        <p:spPr>
          <a:xfrm>
            <a:off x="5216447" y="2441949"/>
            <a:ext cx="1079501" cy="692451"/>
          </a:xfrm>
          <a:prstGeom prst="rect">
            <a:avLst/>
          </a:prstGeom>
        </p:spPr>
      </p:pic>
      <p:pic>
        <p:nvPicPr>
          <p:cNvPr id="44" name="Picture 43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1933F1B6-44A2-B581-30B2-803712AE4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78178" t="69261" r="19036" b="26282"/>
          <a:stretch>
            <a:fillRect/>
          </a:stretch>
        </p:blipFill>
        <p:spPr>
          <a:xfrm>
            <a:off x="6043050" y="5321262"/>
            <a:ext cx="173523" cy="158751"/>
          </a:xfrm>
          <a:prstGeom prst="rect">
            <a:avLst/>
          </a:prstGeom>
        </p:spPr>
      </p:pic>
      <p:pic>
        <p:nvPicPr>
          <p:cNvPr id="48" name="Picture 47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25F31E14-7A8D-FD0F-8EE1-E9A283034F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77833" t="65587" r="18855" b="30870"/>
          <a:stretch>
            <a:fillRect/>
          </a:stretch>
        </p:blipFill>
        <p:spPr>
          <a:xfrm>
            <a:off x="5340070" y="5359636"/>
            <a:ext cx="206213" cy="126219"/>
          </a:xfrm>
          <a:prstGeom prst="rect">
            <a:avLst/>
          </a:prstGeom>
        </p:spPr>
      </p:pic>
      <p:pic>
        <p:nvPicPr>
          <p:cNvPr id="47" name="Picture 46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E465FF48-68A9-0A74-51A3-A9C5C3FDA9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77763" t="55934" r="18740" b="40496"/>
          <a:stretch>
            <a:fillRect/>
          </a:stretch>
        </p:blipFill>
        <p:spPr>
          <a:xfrm>
            <a:off x="6289598" y="5193404"/>
            <a:ext cx="217707" cy="127145"/>
          </a:xfrm>
          <a:prstGeom prst="rect">
            <a:avLst/>
          </a:prstGeom>
        </p:spPr>
      </p:pic>
      <p:pic>
        <p:nvPicPr>
          <p:cNvPr id="37" name="Picture 36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1C1580DF-2CBC-2BBB-D848-689EB6D2A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77476" t="50727" r="18608" b="44344"/>
          <a:stretch>
            <a:fillRect/>
          </a:stretch>
        </p:blipFill>
        <p:spPr>
          <a:xfrm>
            <a:off x="5283908" y="5173703"/>
            <a:ext cx="243840" cy="175577"/>
          </a:xfrm>
          <a:prstGeom prst="rect">
            <a:avLst/>
          </a:prstGeom>
        </p:spPr>
      </p:pic>
      <p:pic>
        <p:nvPicPr>
          <p:cNvPr id="7" name="Picture 6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DF2D6907-E8AF-7B0E-42D3-45946A35C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5876" t="5414" r="26245" b="10138"/>
          <a:stretch>
            <a:fillRect/>
          </a:stretch>
        </p:blipFill>
        <p:spPr>
          <a:xfrm>
            <a:off x="5152695" y="3465938"/>
            <a:ext cx="1502895" cy="1381993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54CA880-5F05-23CA-B8DF-CB94246A4092}"/>
              </a:ext>
            </a:extLst>
          </p:cNvPr>
          <p:cNvGrpSpPr/>
          <p:nvPr/>
        </p:nvGrpSpPr>
        <p:grpSpPr>
          <a:xfrm>
            <a:off x="3779662" y="1238089"/>
            <a:ext cx="1070223" cy="3691175"/>
            <a:chOff x="685083" y="641351"/>
            <a:chExt cx="1070223" cy="362235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346FF8A-0A21-B62C-06D9-BA6E06FF6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30000"/>
            </a:blip>
            <a:srcRect l="6533" t="23475" b="12659"/>
            <a:stretch>
              <a:fillRect/>
            </a:stretch>
          </p:blipFill>
          <p:spPr>
            <a:xfrm rot="16200000" flipH="1">
              <a:off x="-585445" y="1912254"/>
              <a:ext cx="3611653" cy="10698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201F8A8A-0AA8-0707-F7B8-14B023321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alphaModFix amt="30000"/>
            </a:blip>
            <a:srcRect l="5046" t="23475" r="93172" b="12659"/>
            <a:stretch>
              <a:fillRect/>
            </a:stretch>
          </p:blipFill>
          <p:spPr>
            <a:xfrm rot="5400000" flipH="1" flipV="1">
              <a:off x="1185568" y="3694347"/>
              <a:ext cx="68877" cy="1069848"/>
            </a:xfrm>
            <a:prstGeom prst="rect">
              <a:avLst/>
            </a:prstGeom>
          </p:spPr>
        </p:pic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79142F34-19FA-7AD7-1C40-5C1565053915}"/>
              </a:ext>
            </a:extLst>
          </p:cNvPr>
          <p:cNvSpPr txBox="1"/>
          <p:nvPr/>
        </p:nvSpPr>
        <p:spPr>
          <a:xfrm>
            <a:off x="4793544" y="2862954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en-US" sz="7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8484555-0C3A-7D76-AF23-7864E8D25844}"/>
              </a:ext>
            </a:extLst>
          </p:cNvPr>
          <p:cNvSpPr txBox="1"/>
          <p:nvPr/>
        </p:nvSpPr>
        <p:spPr>
          <a:xfrm>
            <a:off x="2364357" y="1241960"/>
            <a:ext cx="15930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2000: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First guidance on sequence variant classification</a:t>
            </a:r>
            <a:endParaRPr lang="en-US" sz="8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BFB5845-B460-F73B-2E06-3DC22033599A}"/>
              </a:ext>
            </a:extLst>
          </p:cNvPr>
          <p:cNvSpPr txBox="1"/>
          <p:nvPr/>
        </p:nvSpPr>
        <p:spPr>
          <a:xfrm>
            <a:off x="2352757" y="1513584"/>
            <a:ext cx="14020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2002: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Recognition of VUS in 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BRCA1/2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counseling</a:t>
            </a:r>
            <a:endParaRPr lang="en-US" sz="8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327206-8ECF-AE2F-339E-C2E993554521}"/>
              </a:ext>
            </a:extLst>
          </p:cNvPr>
          <p:cNvSpPr txBox="1"/>
          <p:nvPr/>
        </p:nvSpPr>
        <p:spPr>
          <a:xfrm>
            <a:off x="1991374" y="2153248"/>
            <a:ext cx="199052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2007: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ACMG recommendations</a:t>
            </a:r>
            <a:endParaRPr lang="en-US" sz="8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755863D-FACE-24B8-15C3-90DD9E7C1EFA}"/>
              </a:ext>
            </a:extLst>
          </p:cNvPr>
          <p:cNvSpPr txBox="1"/>
          <p:nvPr/>
        </p:nvSpPr>
        <p:spPr>
          <a:xfrm>
            <a:off x="2352298" y="3640842"/>
            <a:ext cx="12915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2018: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ACMG/AMP Variant Classification as a Bayesian Framework</a:t>
            </a:r>
            <a:endParaRPr lang="en-US" sz="8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7A53598-4EDC-07D8-7F84-274C51B8C082}"/>
              </a:ext>
            </a:extLst>
          </p:cNvPr>
          <p:cNvSpPr txBox="1"/>
          <p:nvPr/>
        </p:nvSpPr>
        <p:spPr>
          <a:xfrm>
            <a:off x="2342327" y="3100956"/>
            <a:ext cx="198029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2014: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Launch of ExAC</a:t>
            </a:r>
            <a:endParaRPr lang="en-US" sz="8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0F57587-8FD2-FF53-AEBB-3B307F7F3BBE}"/>
              </a:ext>
            </a:extLst>
          </p:cNvPr>
          <p:cNvSpPr txBox="1"/>
          <p:nvPr/>
        </p:nvSpPr>
        <p:spPr>
          <a:xfrm>
            <a:off x="2347899" y="2819924"/>
            <a:ext cx="203412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2013: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Launch of ClinVar, ClinGen</a:t>
            </a:r>
            <a:endParaRPr lang="en-US" sz="8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C548FA-D1A9-5DEF-4EEB-76AB39407B77}"/>
              </a:ext>
            </a:extLst>
          </p:cNvPr>
          <p:cNvSpPr txBox="1"/>
          <p:nvPr/>
        </p:nvSpPr>
        <p:spPr>
          <a:xfrm>
            <a:off x="2345307" y="3286480"/>
            <a:ext cx="165130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2015: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ACMG/AMP guidelines</a:t>
            </a:r>
            <a:endParaRPr lang="en-US" sz="8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37AFAC0-D57F-6968-4901-836AD002F0ED}"/>
              </a:ext>
            </a:extLst>
          </p:cNvPr>
          <p:cNvSpPr txBox="1"/>
          <p:nvPr/>
        </p:nvSpPr>
        <p:spPr>
          <a:xfrm>
            <a:off x="3720794" y="4892223"/>
            <a:ext cx="139079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7000    5000    3000   1000 </a:t>
            </a:r>
            <a:endParaRPr lang="en-US" sz="6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DEBE109-C03B-2C72-B099-2A771B14C9DD}"/>
              </a:ext>
            </a:extLst>
          </p:cNvPr>
          <p:cNvSpPr txBox="1"/>
          <p:nvPr/>
        </p:nvSpPr>
        <p:spPr>
          <a:xfrm>
            <a:off x="3661094" y="4978838"/>
            <a:ext cx="135491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Number of phenotypes/genes</a:t>
            </a:r>
            <a:endParaRPr lang="en-US" sz="7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A47D2BC-1168-1E28-5D6B-B141B427C65D}"/>
              </a:ext>
            </a:extLst>
          </p:cNvPr>
          <p:cNvSpPr txBox="1"/>
          <p:nvPr/>
        </p:nvSpPr>
        <p:spPr>
          <a:xfrm>
            <a:off x="2352298" y="4062368"/>
            <a:ext cx="12016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2020: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 point-based model to align with the ACMG/AMP criteria</a:t>
            </a:r>
            <a:endParaRPr lang="en-US" sz="8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67F0413-904A-B686-B365-4DF0563F6710}"/>
              </a:ext>
            </a:extLst>
          </p:cNvPr>
          <p:cNvSpPr txBox="1"/>
          <p:nvPr/>
        </p:nvSpPr>
        <p:spPr>
          <a:xfrm>
            <a:off x="2351625" y="4516937"/>
            <a:ext cx="12636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2024: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ACMG/AMP/</a:t>
            </a:r>
          </a:p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CAP/ClinGen SVC v4.0</a:t>
            </a:r>
          </a:p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800" kern="100" dirty="0">
                <a:latin typeface="Arial" panose="020B06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forthcoming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8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1294F9-DAF0-63D2-ACA7-F5EEA9CBDD65}"/>
              </a:ext>
            </a:extLst>
          </p:cNvPr>
          <p:cNvSpPr/>
          <p:nvPr/>
        </p:nvSpPr>
        <p:spPr>
          <a:xfrm>
            <a:off x="2322696" y="1308635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9713C0D-5717-BB88-8D75-B272A41B0C6E}"/>
              </a:ext>
            </a:extLst>
          </p:cNvPr>
          <p:cNvSpPr/>
          <p:nvPr/>
        </p:nvSpPr>
        <p:spPr>
          <a:xfrm>
            <a:off x="2322046" y="2210990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D29CAD-BE3A-971C-599A-D26A693B727B}"/>
              </a:ext>
            </a:extLst>
          </p:cNvPr>
          <p:cNvSpPr/>
          <p:nvPr/>
        </p:nvSpPr>
        <p:spPr>
          <a:xfrm>
            <a:off x="2317232" y="3342215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0E30AE1-E75C-78AB-AA6B-43388F0C8606}"/>
              </a:ext>
            </a:extLst>
          </p:cNvPr>
          <p:cNvSpPr/>
          <p:nvPr/>
        </p:nvSpPr>
        <p:spPr>
          <a:xfrm>
            <a:off x="2319232" y="3700659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078EB21-750A-6017-3F6E-D9D276019DCF}"/>
              </a:ext>
            </a:extLst>
          </p:cNvPr>
          <p:cNvSpPr/>
          <p:nvPr/>
        </p:nvSpPr>
        <p:spPr>
          <a:xfrm>
            <a:off x="2317641" y="4581493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925186-93A4-2CAD-8FD8-1B338CD7BD03}"/>
              </a:ext>
            </a:extLst>
          </p:cNvPr>
          <p:cNvSpPr/>
          <p:nvPr/>
        </p:nvSpPr>
        <p:spPr>
          <a:xfrm>
            <a:off x="2317641" y="4125154"/>
            <a:ext cx="94049" cy="94049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4D3CE2-4213-9C40-72A3-DFB39D9CBED7}"/>
              </a:ext>
            </a:extLst>
          </p:cNvPr>
          <p:cNvSpPr/>
          <p:nvPr/>
        </p:nvSpPr>
        <p:spPr>
          <a:xfrm>
            <a:off x="2320174" y="3166139"/>
            <a:ext cx="91440" cy="91440"/>
          </a:xfrm>
          <a:prstGeom prst="ellipse">
            <a:avLst/>
          </a:prstGeom>
          <a:solidFill>
            <a:srgbClr val="ACD2E7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09EE51-B4C5-EB3D-7F90-7AC0C9DEF672}"/>
              </a:ext>
            </a:extLst>
          </p:cNvPr>
          <p:cNvSpPr/>
          <p:nvPr/>
        </p:nvSpPr>
        <p:spPr>
          <a:xfrm>
            <a:off x="2320174" y="2886281"/>
            <a:ext cx="91440" cy="91440"/>
          </a:xfrm>
          <a:prstGeom prst="ellipse">
            <a:avLst/>
          </a:prstGeom>
          <a:solidFill>
            <a:srgbClr val="ACD2E7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B473A80-A5DB-C345-700B-13B5D2CA3376}"/>
              </a:ext>
            </a:extLst>
          </p:cNvPr>
          <p:cNvSpPr txBox="1"/>
          <p:nvPr/>
        </p:nvSpPr>
        <p:spPr>
          <a:xfrm>
            <a:off x="5050191" y="4834512"/>
            <a:ext cx="185721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0            1000          2000         3000</a:t>
            </a:r>
            <a:endParaRPr lang="en-US" sz="700" dirty="0"/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C83EDDA-FEBA-BA54-831B-931F5190821B}"/>
              </a:ext>
            </a:extLst>
          </p:cNvPr>
          <p:cNvCxnSpPr>
            <a:cxnSpLocks/>
          </p:cNvCxnSpPr>
          <p:nvPr/>
        </p:nvCxnSpPr>
        <p:spPr>
          <a:xfrm>
            <a:off x="5152056" y="4851684"/>
            <a:ext cx="1488078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E91D0689-88CD-7F6D-7A6E-ECA367BD06E7}"/>
              </a:ext>
            </a:extLst>
          </p:cNvPr>
          <p:cNvSpPr txBox="1"/>
          <p:nvPr/>
        </p:nvSpPr>
        <p:spPr>
          <a:xfrm>
            <a:off x="4973990" y="4945717"/>
            <a:ext cx="193341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Number of ClinGen gene-disease curation</a:t>
            </a:r>
            <a:endParaRPr lang="en-US" sz="700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782CEE4B-2C3D-2EDD-9D48-7C98EA24359A}"/>
              </a:ext>
            </a:extLst>
          </p:cNvPr>
          <p:cNvSpPr txBox="1"/>
          <p:nvPr/>
        </p:nvSpPr>
        <p:spPr>
          <a:xfrm>
            <a:off x="5430040" y="4549408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1937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FEF0FD3-9EE6-DC31-6F76-E7728D6F71DA}"/>
              </a:ext>
            </a:extLst>
          </p:cNvPr>
          <p:cNvSpPr txBox="1"/>
          <p:nvPr/>
        </p:nvSpPr>
        <p:spPr>
          <a:xfrm>
            <a:off x="6468884" y="4125154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1,171</a:t>
            </a:r>
            <a:endParaRPr lang="en-US" sz="6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9C0D1695-8143-2F65-84F0-FBA983AB2036}"/>
              </a:ext>
            </a:extLst>
          </p:cNvPr>
          <p:cNvSpPr txBox="1"/>
          <p:nvPr/>
        </p:nvSpPr>
        <p:spPr>
          <a:xfrm>
            <a:off x="6468884" y="4267448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1,662</a:t>
            </a:r>
            <a:endParaRPr lang="en-US" sz="600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B8EB392-992B-3976-83E0-8E2B1F686B9C}"/>
              </a:ext>
            </a:extLst>
          </p:cNvPr>
          <p:cNvSpPr txBox="1"/>
          <p:nvPr/>
        </p:nvSpPr>
        <p:spPr>
          <a:xfrm>
            <a:off x="6475071" y="4402024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2,245</a:t>
            </a:r>
            <a:endParaRPr lang="en-US" sz="6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DE09CD1-3D4A-179B-0D66-A2FB4B08BA2D}"/>
              </a:ext>
            </a:extLst>
          </p:cNvPr>
          <p:cNvSpPr txBox="1"/>
          <p:nvPr/>
        </p:nvSpPr>
        <p:spPr>
          <a:xfrm>
            <a:off x="6475071" y="4546233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2,892</a:t>
            </a:r>
            <a:endParaRPr lang="en-US" sz="600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DDC544DE-0E4A-2B99-9255-B1DDC6FC699A}"/>
              </a:ext>
            </a:extLst>
          </p:cNvPr>
          <p:cNvSpPr/>
          <p:nvPr/>
        </p:nvSpPr>
        <p:spPr>
          <a:xfrm>
            <a:off x="5130966" y="3423672"/>
            <a:ext cx="295109" cy="588816"/>
          </a:xfrm>
          <a:prstGeom prst="rect">
            <a:avLst/>
          </a:prstGeom>
          <a:noFill/>
          <a:ln w="952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EDDE86A8-952C-1B38-1BDE-4916FFAFBB8F}"/>
              </a:ext>
            </a:extLst>
          </p:cNvPr>
          <p:cNvCxnSpPr>
            <a:cxnSpLocks/>
          </p:cNvCxnSpPr>
          <p:nvPr/>
        </p:nvCxnSpPr>
        <p:spPr>
          <a:xfrm flipV="1">
            <a:off x="5177327" y="3168686"/>
            <a:ext cx="105498" cy="207610"/>
          </a:xfrm>
          <a:prstGeom prst="straightConnector1">
            <a:avLst/>
          </a:prstGeom>
          <a:ln w="9525">
            <a:solidFill>
              <a:schemeClr val="tx1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CAB87985-F67D-B8DB-1A22-3D6BC620F508}"/>
              </a:ext>
            </a:extLst>
          </p:cNvPr>
          <p:cNvSpPr txBox="1"/>
          <p:nvPr/>
        </p:nvSpPr>
        <p:spPr>
          <a:xfrm>
            <a:off x="5929363" y="2409654"/>
            <a:ext cx="56850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endParaRPr lang="en-US" sz="600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8BB06C20-DA76-54E8-B311-35F909CB8C46}"/>
              </a:ext>
            </a:extLst>
          </p:cNvPr>
          <p:cNvSpPr txBox="1"/>
          <p:nvPr/>
        </p:nvSpPr>
        <p:spPr>
          <a:xfrm>
            <a:off x="5941745" y="2602046"/>
            <a:ext cx="56850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lang="en-US" sz="600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2B3F6264-3A7A-47E2-738C-97D6187AD20A}"/>
              </a:ext>
            </a:extLst>
          </p:cNvPr>
          <p:cNvSpPr txBox="1"/>
          <p:nvPr/>
        </p:nvSpPr>
        <p:spPr>
          <a:xfrm>
            <a:off x="5951270" y="2792052"/>
            <a:ext cx="56850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308</a:t>
            </a:r>
            <a:endParaRPr lang="en-US" sz="6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39B584D-58C3-BF2A-E583-63635C60436C}"/>
              </a:ext>
            </a:extLst>
          </p:cNvPr>
          <p:cNvSpPr txBox="1"/>
          <p:nvPr/>
        </p:nvSpPr>
        <p:spPr>
          <a:xfrm>
            <a:off x="5950444" y="2973451"/>
            <a:ext cx="56850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501</a:t>
            </a:r>
            <a:endParaRPr lang="en-US" sz="600" dirty="0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9487C11-C324-BDDC-4959-1E9E092CC734}"/>
              </a:ext>
            </a:extLst>
          </p:cNvPr>
          <p:cNvSpPr/>
          <p:nvPr/>
        </p:nvSpPr>
        <p:spPr>
          <a:xfrm>
            <a:off x="5214334" y="2404038"/>
            <a:ext cx="1246791" cy="737865"/>
          </a:xfrm>
          <a:prstGeom prst="rect">
            <a:avLst/>
          </a:prstGeom>
          <a:noFill/>
          <a:ln w="9525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7754BD1F-55BB-50CC-0AE6-B29C5A9B4166}"/>
              </a:ext>
            </a:extLst>
          </p:cNvPr>
          <p:cNvSpPr txBox="1"/>
          <p:nvPr/>
        </p:nvSpPr>
        <p:spPr>
          <a:xfrm>
            <a:off x="4793544" y="3420120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7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1949A4E8-2785-EFB4-27D0-751DFF6AE390}"/>
              </a:ext>
            </a:extLst>
          </p:cNvPr>
          <p:cNvSpPr txBox="1"/>
          <p:nvPr/>
        </p:nvSpPr>
        <p:spPr>
          <a:xfrm>
            <a:off x="4793544" y="2583662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  <a:endParaRPr lang="en-US" sz="700" dirty="0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E040D0B4-42C3-D0D0-9181-1C78C32EE2C2}"/>
              </a:ext>
            </a:extLst>
          </p:cNvPr>
          <p:cNvSpPr txBox="1"/>
          <p:nvPr/>
        </p:nvSpPr>
        <p:spPr>
          <a:xfrm>
            <a:off x="4793544" y="2441184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endParaRPr lang="en-US" sz="700" dirty="0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DAA0121-0986-EF79-D375-6840EC33AF2E}"/>
              </a:ext>
            </a:extLst>
          </p:cNvPr>
          <p:cNvSpPr txBox="1"/>
          <p:nvPr/>
        </p:nvSpPr>
        <p:spPr>
          <a:xfrm>
            <a:off x="4793545" y="1890412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endParaRPr lang="en-US" sz="7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5B403D22-4AFF-792A-DC8F-3784E6654978}"/>
              </a:ext>
            </a:extLst>
          </p:cNvPr>
          <p:cNvSpPr txBox="1"/>
          <p:nvPr/>
        </p:nvSpPr>
        <p:spPr>
          <a:xfrm>
            <a:off x="4793545" y="1206344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endParaRPr lang="en-US" sz="7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5293D05-2F56-0952-2B09-AD9448F930B5}"/>
              </a:ext>
            </a:extLst>
          </p:cNvPr>
          <p:cNvSpPr txBox="1"/>
          <p:nvPr/>
        </p:nvSpPr>
        <p:spPr>
          <a:xfrm>
            <a:off x="4793545" y="1344555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2001</a:t>
            </a:r>
            <a:endParaRPr lang="en-US" sz="7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242E6E86-B05A-62F3-954F-71325DDA9597}"/>
              </a:ext>
            </a:extLst>
          </p:cNvPr>
          <p:cNvSpPr txBox="1"/>
          <p:nvPr/>
        </p:nvSpPr>
        <p:spPr>
          <a:xfrm>
            <a:off x="4793545" y="1487033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  <a:endParaRPr lang="en-US" sz="7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38CB8CEA-3E6F-6016-B2B9-9303788F50C0}"/>
              </a:ext>
            </a:extLst>
          </p:cNvPr>
          <p:cNvSpPr txBox="1"/>
          <p:nvPr/>
        </p:nvSpPr>
        <p:spPr>
          <a:xfrm>
            <a:off x="4793545" y="1618182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  <a:endParaRPr lang="en-US" sz="7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5798627-589B-2CB0-0FBC-EE75A3E28CDB}"/>
              </a:ext>
            </a:extLst>
          </p:cNvPr>
          <p:cNvSpPr txBox="1"/>
          <p:nvPr/>
        </p:nvSpPr>
        <p:spPr>
          <a:xfrm>
            <a:off x="4793545" y="1759263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endParaRPr lang="en-US" sz="7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3182DB3-C3F1-FAA6-2E48-31B996610C4C}"/>
              </a:ext>
            </a:extLst>
          </p:cNvPr>
          <p:cNvSpPr txBox="1"/>
          <p:nvPr/>
        </p:nvSpPr>
        <p:spPr>
          <a:xfrm>
            <a:off x="4793545" y="2032890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2006</a:t>
            </a:r>
            <a:endParaRPr lang="en-US" sz="7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04DB5191-0BF4-F60F-B9C0-7BED089856CF}"/>
              </a:ext>
            </a:extLst>
          </p:cNvPr>
          <p:cNvSpPr txBox="1"/>
          <p:nvPr/>
        </p:nvSpPr>
        <p:spPr>
          <a:xfrm>
            <a:off x="4793545" y="2164039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endParaRPr lang="en-US" sz="700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0EF6BCAD-9F49-6DAC-A562-DDFAC84C2724}"/>
              </a:ext>
            </a:extLst>
          </p:cNvPr>
          <p:cNvSpPr txBox="1"/>
          <p:nvPr/>
        </p:nvSpPr>
        <p:spPr>
          <a:xfrm>
            <a:off x="4793544" y="2310035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  <a:endParaRPr lang="en-US" sz="700" dirty="0"/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23268484-0C5D-5C96-5F5B-D6E2A61506C5}"/>
              </a:ext>
            </a:extLst>
          </p:cNvPr>
          <p:cNvSpPr txBox="1"/>
          <p:nvPr/>
        </p:nvSpPr>
        <p:spPr>
          <a:xfrm>
            <a:off x="4793544" y="2721873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endParaRPr lang="en-US" sz="700" dirty="0"/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7710FFC-5346-B9D2-CAF7-0F152D3AF80C}"/>
              </a:ext>
            </a:extLst>
          </p:cNvPr>
          <p:cNvSpPr txBox="1"/>
          <p:nvPr/>
        </p:nvSpPr>
        <p:spPr>
          <a:xfrm>
            <a:off x="4793544" y="2994103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en-US" sz="7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EB77C27-4A2A-1870-1A40-EA9A69BCF660}"/>
              </a:ext>
            </a:extLst>
          </p:cNvPr>
          <p:cNvSpPr txBox="1"/>
          <p:nvPr/>
        </p:nvSpPr>
        <p:spPr>
          <a:xfrm>
            <a:off x="4793544" y="3140112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US" sz="700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097ACE03-20C7-E97B-86CB-CEF4F161FCB9}"/>
              </a:ext>
            </a:extLst>
          </p:cNvPr>
          <p:cNvSpPr txBox="1"/>
          <p:nvPr/>
        </p:nvSpPr>
        <p:spPr>
          <a:xfrm>
            <a:off x="4793544" y="3271261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  <a:endParaRPr lang="en-US" sz="7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95D4CBD3-D97B-0F98-F220-14A31A87AEF9}"/>
              </a:ext>
            </a:extLst>
          </p:cNvPr>
          <p:cNvSpPr txBox="1"/>
          <p:nvPr/>
        </p:nvSpPr>
        <p:spPr>
          <a:xfrm>
            <a:off x="4793544" y="3551269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  <a:endParaRPr lang="en-US" sz="7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EDA8AAC-684D-C968-060B-6B8E37B20226}"/>
              </a:ext>
            </a:extLst>
          </p:cNvPr>
          <p:cNvSpPr txBox="1"/>
          <p:nvPr/>
        </p:nvSpPr>
        <p:spPr>
          <a:xfrm>
            <a:off x="4793544" y="3693747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n-US" sz="7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6D5F4218-8BAE-A4E2-53CE-33FA050EA612}"/>
              </a:ext>
            </a:extLst>
          </p:cNvPr>
          <p:cNvSpPr txBox="1"/>
          <p:nvPr/>
        </p:nvSpPr>
        <p:spPr>
          <a:xfrm>
            <a:off x="4793544" y="3828427"/>
            <a:ext cx="4165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en-US" sz="7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8B013829-FCBD-2BED-9129-AEE6122588D9}"/>
              </a:ext>
            </a:extLst>
          </p:cNvPr>
          <p:cNvSpPr txBox="1"/>
          <p:nvPr/>
        </p:nvSpPr>
        <p:spPr>
          <a:xfrm>
            <a:off x="4793544" y="3973039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endParaRPr lang="en-US" sz="700" dirty="0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1416186-693D-DF24-510B-AEAB21A5C8B7}"/>
              </a:ext>
            </a:extLst>
          </p:cNvPr>
          <p:cNvSpPr txBox="1"/>
          <p:nvPr/>
        </p:nvSpPr>
        <p:spPr>
          <a:xfrm>
            <a:off x="4793544" y="4104188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sz="700" dirty="0"/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C5602E7C-D1BA-C982-6260-367E49028C06}"/>
              </a:ext>
            </a:extLst>
          </p:cNvPr>
          <p:cNvSpPr txBox="1"/>
          <p:nvPr/>
        </p:nvSpPr>
        <p:spPr>
          <a:xfrm>
            <a:off x="4793544" y="4246666"/>
            <a:ext cx="59656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endParaRPr lang="en-US" sz="700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D49F245-C9A1-563F-A089-4B1DFCC829C8}"/>
              </a:ext>
            </a:extLst>
          </p:cNvPr>
          <p:cNvSpPr txBox="1"/>
          <p:nvPr/>
        </p:nvSpPr>
        <p:spPr>
          <a:xfrm>
            <a:off x="4793545" y="4381346"/>
            <a:ext cx="4165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endParaRPr lang="en-US" sz="7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5FF286-D263-762D-5946-50FE3B8410C9}"/>
              </a:ext>
            </a:extLst>
          </p:cNvPr>
          <p:cNvSpPr txBox="1"/>
          <p:nvPr/>
        </p:nvSpPr>
        <p:spPr>
          <a:xfrm>
            <a:off x="4798839" y="4521960"/>
            <a:ext cx="4165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en-US" sz="7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E7DA8E5-33E9-3D52-4087-16D18A9008E2}"/>
              </a:ext>
            </a:extLst>
          </p:cNvPr>
          <p:cNvSpPr txBox="1"/>
          <p:nvPr/>
        </p:nvSpPr>
        <p:spPr>
          <a:xfrm>
            <a:off x="2425855" y="5306275"/>
            <a:ext cx="77530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Database</a:t>
            </a:r>
            <a:endParaRPr lang="en-US" sz="70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E9878C9C-C276-6458-0B5A-24654CDE06AE}"/>
              </a:ext>
            </a:extLst>
          </p:cNvPr>
          <p:cNvSpPr>
            <a:spLocks noChangeAspect="1"/>
          </p:cNvSpPr>
          <p:nvPr/>
        </p:nvSpPr>
        <p:spPr>
          <a:xfrm>
            <a:off x="2390823" y="5365339"/>
            <a:ext cx="91440" cy="91440"/>
          </a:xfrm>
          <a:prstGeom prst="ellipse">
            <a:avLst/>
          </a:prstGeom>
          <a:solidFill>
            <a:srgbClr val="ACD2E7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672BA79-3A99-CDDA-EA4A-695AA0A5A98B}"/>
              </a:ext>
            </a:extLst>
          </p:cNvPr>
          <p:cNvSpPr>
            <a:spLocks noChangeAspect="1"/>
          </p:cNvSpPr>
          <p:nvPr/>
        </p:nvSpPr>
        <p:spPr>
          <a:xfrm>
            <a:off x="2392695" y="5215778"/>
            <a:ext cx="91440" cy="91440"/>
          </a:xfrm>
          <a:prstGeom prst="ellipse">
            <a:avLst/>
          </a:prstGeom>
          <a:solidFill>
            <a:srgbClr val="DF5E73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1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086BA98-3B4B-8A7A-0F4D-2CAEF89F3E19}"/>
              </a:ext>
            </a:extLst>
          </p:cNvPr>
          <p:cNvSpPr txBox="1"/>
          <p:nvPr/>
        </p:nvSpPr>
        <p:spPr>
          <a:xfrm>
            <a:off x="2429048" y="5159442"/>
            <a:ext cx="131665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ACMG guidelines </a:t>
            </a:r>
            <a:endParaRPr lang="en-US" sz="700" dirty="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F6288CCE-D623-5BA8-D63D-8549463EA95B}"/>
              </a:ext>
            </a:extLst>
          </p:cNvPr>
          <p:cNvSpPr>
            <a:spLocks noChangeAspect="1"/>
          </p:cNvSpPr>
          <p:nvPr/>
        </p:nvSpPr>
        <p:spPr>
          <a:xfrm>
            <a:off x="3322200" y="5217369"/>
            <a:ext cx="92201" cy="91440"/>
          </a:xfrm>
          <a:prstGeom prst="ellipse">
            <a:avLst/>
          </a:prstGeom>
          <a:solidFill>
            <a:srgbClr val="75285D">
              <a:alpha val="5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800" dirty="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C421C77-B8BA-D06B-B5C1-0B3E1F889A4E}"/>
              </a:ext>
            </a:extLst>
          </p:cNvPr>
          <p:cNvSpPr>
            <a:spLocks noChangeAspect="1"/>
          </p:cNvSpPr>
          <p:nvPr/>
        </p:nvSpPr>
        <p:spPr>
          <a:xfrm>
            <a:off x="3003176" y="5369006"/>
            <a:ext cx="92201" cy="91440"/>
          </a:xfrm>
          <a:prstGeom prst="ellipse">
            <a:avLst/>
          </a:prstGeom>
          <a:solidFill>
            <a:srgbClr val="BDA3CB">
              <a:alpha val="49804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sz="8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381659C1-0FAD-DB30-B4BC-2B9CDE196DE7}"/>
              </a:ext>
            </a:extLst>
          </p:cNvPr>
          <p:cNvSpPr txBox="1"/>
          <p:nvPr/>
        </p:nvSpPr>
        <p:spPr>
          <a:xfrm>
            <a:off x="5407634" y="5166698"/>
            <a:ext cx="941998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Definitive &amp; Strong</a:t>
            </a:r>
            <a:endParaRPr lang="en-US" sz="65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B43651-C090-AE12-06C6-0EEECA76AA51}"/>
              </a:ext>
            </a:extLst>
          </p:cNvPr>
          <p:cNvSpPr/>
          <p:nvPr/>
        </p:nvSpPr>
        <p:spPr>
          <a:xfrm>
            <a:off x="2329512" y="5176345"/>
            <a:ext cx="4639813" cy="330943"/>
          </a:xfrm>
          <a:prstGeom prst="rect">
            <a:avLst/>
          </a:prstGeom>
          <a:noFill/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7CD878-FA50-22DF-57EE-8DADF00C6566}"/>
              </a:ext>
            </a:extLst>
          </p:cNvPr>
          <p:cNvSpPr txBox="1"/>
          <p:nvPr/>
        </p:nvSpPr>
        <p:spPr>
          <a:xfrm>
            <a:off x="3036576" y="5319272"/>
            <a:ext cx="212236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Genes associated with OMIM phenotypes</a:t>
            </a:r>
            <a:endParaRPr lang="en-US" sz="7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434AE4-0271-1C9D-90D8-07AA9D0AFBD2}"/>
              </a:ext>
            </a:extLst>
          </p:cNvPr>
          <p:cNvSpPr txBox="1"/>
          <p:nvPr/>
        </p:nvSpPr>
        <p:spPr>
          <a:xfrm>
            <a:off x="3355149" y="5165328"/>
            <a:ext cx="193242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OMIM phenotypes with known genetic basis </a:t>
            </a:r>
            <a:endParaRPr lang="en-US" sz="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15B712-D63C-F34F-8261-FDB75D4A872A}"/>
              </a:ext>
            </a:extLst>
          </p:cNvPr>
          <p:cNvSpPr txBox="1"/>
          <p:nvPr/>
        </p:nvSpPr>
        <p:spPr>
          <a:xfrm>
            <a:off x="2364256" y="1092595"/>
            <a:ext cx="195691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Mid-1990s: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Emerging VUS concept</a:t>
            </a:r>
            <a:endParaRPr lang="en-US" sz="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AF84F4-2D48-5590-907D-E8710C629B30}"/>
              </a:ext>
            </a:extLst>
          </p:cNvPr>
          <p:cNvSpPr txBox="1"/>
          <p:nvPr/>
        </p:nvSpPr>
        <p:spPr>
          <a:xfrm>
            <a:off x="4799060" y="4659520"/>
            <a:ext cx="416553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en-US" sz="7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042E9D-600B-CA8C-BD8C-B636B12F34AC}"/>
              </a:ext>
            </a:extLst>
          </p:cNvPr>
          <p:cNvSpPr txBox="1"/>
          <p:nvPr/>
        </p:nvSpPr>
        <p:spPr>
          <a:xfrm>
            <a:off x="5518613" y="4685248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2201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097B6E-B4D7-CDCB-88B4-51B1970A402E}"/>
              </a:ext>
            </a:extLst>
          </p:cNvPr>
          <p:cNvSpPr txBox="1"/>
          <p:nvPr/>
        </p:nvSpPr>
        <p:spPr>
          <a:xfrm>
            <a:off x="6476365" y="4687267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3,380</a:t>
            </a:r>
            <a:endParaRPr lang="en-US" sz="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3B065A-7F99-11C2-9948-BD2D3FA88A73}"/>
              </a:ext>
            </a:extLst>
          </p:cNvPr>
          <p:cNvSpPr txBox="1"/>
          <p:nvPr/>
        </p:nvSpPr>
        <p:spPr>
          <a:xfrm>
            <a:off x="8361433" y="3794708"/>
            <a:ext cx="22229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Fig. 1</a:t>
            </a:r>
            <a:endParaRPr lang="en-US" sz="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0D6318-1A8E-EB39-864D-5EA3630E49AC}"/>
              </a:ext>
            </a:extLst>
          </p:cNvPr>
          <p:cNvSpPr txBox="1"/>
          <p:nvPr/>
        </p:nvSpPr>
        <p:spPr>
          <a:xfrm>
            <a:off x="6465709" y="4008867"/>
            <a:ext cx="568505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793</a:t>
            </a:r>
            <a:endParaRPr lang="en-US" sz="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F177E9-905A-2E3C-17EE-F7AB9324AB26}"/>
              </a:ext>
            </a:extLst>
          </p:cNvPr>
          <p:cNvSpPr txBox="1"/>
          <p:nvPr/>
        </p:nvSpPr>
        <p:spPr>
          <a:xfrm>
            <a:off x="5363631" y="4408182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1565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A12D52-C633-6603-6DCD-5B25FAA8C175}"/>
              </a:ext>
            </a:extLst>
          </p:cNvPr>
          <p:cNvSpPr txBox="1"/>
          <p:nvPr/>
        </p:nvSpPr>
        <p:spPr>
          <a:xfrm>
            <a:off x="5265582" y="4271305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1204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3CC5C3-A93D-9EA1-7DC5-5DB041E2CC3E}"/>
              </a:ext>
            </a:extLst>
          </p:cNvPr>
          <p:cNvSpPr txBox="1"/>
          <p:nvPr/>
        </p:nvSpPr>
        <p:spPr>
          <a:xfrm>
            <a:off x="5218532" y="4134280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839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C3626D-06EE-4866-664E-CEA00CE894D3}"/>
              </a:ext>
            </a:extLst>
          </p:cNvPr>
          <p:cNvSpPr txBox="1"/>
          <p:nvPr/>
        </p:nvSpPr>
        <p:spPr>
          <a:xfrm>
            <a:off x="5142084" y="3999850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587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0347B9-58F7-0094-6808-FBC191140C04}"/>
              </a:ext>
            </a:extLst>
          </p:cNvPr>
          <p:cNvSpPr txBox="1"/>
          <p:nvPr/>
        </p:nvSpPr>
        <p:spPr>
          <a:xfrm>
            <a:off x="6398279" y="5162755"/>
            <a:ext cx="562928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Moderate</a:t>
            </a:r>
            <a:endParaRPr lang="en-US" sz="650" dirty="0"/>
          </a:p>
        </p:txBody>
      </p:sp>
      <p:pic>
        <p:nvPicPr>
          <p:cNvPr id="43" name="Picture 42" descr="A graph of different colored squares&#10;&#10;AI-generated content may be incorrect.">
            <a:extLst>
              <a:ext uri="{FF2B5EF4-FFF2-40B4-BE49-F238E27FC236}">
                <a16:creationId xmlns:a16="http://schemas.microsoft.com/office/drawing/2014/main" id="{E30D2493-C680-CAD2-2C22-C07FDE0E11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50000"/>
                    </a14:imgEffect>
                  </a14:imgLayer>
                </a14:imgProps>
              </a:ext>
            </a:extLst>
          </a:blip>
          <a:srcRect l="77933" t="60347" r="18967" b="35692"/>
          <a:stretch>
            <a:fillRect/>
          </a:stretch>
        </p:blipFill>
        <p:spPr>
          <a:xfrm>
            <a:off x="4831066" y="5345282"/>
            <a:ext cx="192969" cy="14108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63DADBA-8C49-7D33-3050-7A038508FDFE}"/>
              </a:ext>
            </a:extLst>
          </p:cNvPr>
          <p:cNvSpPr txBox="1"/>
          <p:nvPr/>
        </p:nvSpPr>
        <p:spPr>
          <a:xfrm>
            <a:off x="4910059" y="5320549"/>
            <a:ext cx="473140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Limited</a:t>
            </a:r>
            <a:endParaRPr lang="en-US" sz="65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4B8F04B-EF86-9B8E-103A-95B62736942F}"/>
              </a:ext>
            </a:extLst>
          </p:cNvPr>
          <p:cNvSpPr txBox="1"/>
          <p:nvPr/>
        </p:nvSpPr>
        <p:spPr>
          <a:xfrm>
            <a:off x="5420661" y="5318546"/>
            <a:ext cx="694116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No evidence</a:t>
            </a:r>
            <a:endParaRPr lang="en-US" sz="6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3E658C2-5AAE-6197-3061-05C62E5CDC64}"/>
              </a:ext>
            </a:extLst>
          </p:cNvPr>
          <p:cNvSpPr txBox="1"/>
          <p:nvPr/>
        </p:nvSpPr>
        <p:spPr>
          <a:xfrm>
            <a:off x="6108251" y="5314564"/>
            <a:ext cx="1009633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Disputed &amp; Refuted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4418596-D399-639F-F2EA-31C4E5F2083A}"/>
              </a:ext>
            </a:extLst>
          </p:cNvPr>
          <p:cNvSpPr txBox="1"/>
          <p:nvPr/>
        </p:nvSpPr>
        <p:spPr>
          <a:xfrm>
            <a:off x="5434104" y="2967072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357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EFE374-4BCA-29DA-A1BC-CE289EFA4C97}"/>
              </a:ext>
            </a:extLst>
          </p:cNvPr>
          <p:cNvSpPr txBox="1"/>
          <p:nvPr/>
        </p:nvSpPr>
        <p:spPr>
          <a:xfrm>
            <a:off x="5302811" y="2780888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212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0F1158C-77D7-9D0B-1C04-4FC5FDE38D50}"/>
              </a:ext>
            </a:extLst>
          </p:cNvPr>
          <p:cNvSpPr txBox="1"/>
          <p:nvPr/>
        </p:nvSpPr>
        <p:spPr>
          <a:xfrm>
            <a:off x="5152056" y="2605829"/>
            <a:ext cx="409897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</a:t>
            </a:r>
            <a:endParaRPr lang="en-US" sz="600" dirty="0">
              <a:solidFill>
                <a:schemeClr val="bg1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207257-B44F-9957-23AC-FE42B5A83861}"/>
              </a:ext>
            </a:extLst>
          </p:cNvPr>
          <p:cNvSpPr txBox="1"/>
          <p:nvPr/>
        </p:nvSpPr>
        <p:spPr>
          <a:xfrm>
            <a:off x="5197732" y="2428522"/>
            <a:ext cx="2454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600" dirty="0">
                <a:solidFill>
                  <a:srgbClr val="4F60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600" dirty="0">
              <a:solidFill>
                <a:srgbClr val="4F606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8EA121-752A-0F89-1235-D47287480C5E}"/>
              </a:ext>
            </a:extLst>
          </p:cNvPr>
          <p:cNvSpPr txBox="1"/>
          <p:nvPr/>
        </p:nvSpPr>
        <p:spPr>
          <a:xfrm>
            <a:off x="2344710" y="3460002"/>
            <a:ext cx="198029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2017: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Launch of gnomAD</a:t>
            </a:r>
            <a:endParaRPr lang="en-US" sz="8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5712241-35BD-D8BF-E7DF-B6461FC30C4A}"/>
              </a:ext>
            </a:extLst>
          </p:cNvPr>
          <p:cNvSpPr/>
          <p:nvPr/>
        </p:nvSpPr>
        <p:spPr>
          <a:xfrm>
            <a:off x="2322557" y="3525185"/>
            <a:ext cx="91440" cy="91440"/>
          </a:xfrm>
          <a:prstGeom prst="ellipse">
            <a:avLst/>
          </a:prstGeom>
          <a:solidFill>
            <a:srgbClr val="ACD2E7">
              <a:alpha val="90000"/>
            </a:srgbClr>
          </a:solidFill>
          <a:ln w="6350" cap="flat" cmpd="sng" algn="ctr">
            <a:noFill/>
            <a:prstDash val="solid"/>
            <a:miter lim="800000"/>
          </a:ln>
          <a:effectLst/>
        </p:spPr>
        <p:style>
          <a:lnRef idx="1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09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DD5F7-B48D-EBF1-1EB7-67C780422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CAA88C-EFDB-7766-B841-98A818E62F50}"/>
              </a:ext>
            </a:extLst>
          </p:cNvPr>
          <p:cNvSpPr txBox="1"/>
          <p:nvPr/>
        </p:nvSpPr>
        <p:spPr>
          <a:xfrm>
            <a:off x="59960" y="74047"/>
            <a:ext cx="31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sz="1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2E545-D890-FD6A-6B66-3B6ABAA7B25E}"/>
              </a:ext>
            </a:extLst>
          </p:cNvPr>
          <p:cNvSpPr txBox="1"/>
          <p:nvPr/>
        </p:nvSpPr>
        <p:spPr>
          <a:xfrm>
            <a:off x="3439147" y="78487"/>
            <a:ext cx="31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kern="1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sz="1000" b="1" dirty="0"/>
          </a:p>
        </p:txBody>
      </p: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793B9388-AA51-831A-57DA-C916C34BCF61}"/>
              </a:ext>
            </a:extLst>
          </p:cNvPr>
          <p:cNvGrpSpPr/>
          <p:nvPr/>
        </p:nvGrpSpPr>
        <p:grpSpPr>
          <a:xfrm>
            <a:off x="94201" y="3941048"/>
            <a:ext cx="7004422" cy="1826626"/>
            <a:chOff x="2273567" y="2436456"/>
            <a:chExt cx="7004422" cy="1826626"/>
          </a:xfrm>
        </p:grpSpPr>
        <p:pic>
          <p:nvPicPr>
            <p:cNvPr id="182" name="Picture 181" descr="A network of dots and lines&#10;&#10;AI-generated content may be incorrect.">
              <a:extLst>
                <a:ext uri="{FF2B5EF4-FFF2-40B4-BE49-F238E27FC236}">
                  <a16:creationId xmlns:a16="http://schemas.microsoft.com/office/drawing/2014/main" id="{8AEABA7F-D5BA-2338-AB45-ACDF9C35F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615" t="23688" r="11273" b="39515"/>
            <a:stretch>
              <a:fillRect/>
            </a:stretch>
          </p:blipFill>
          <p:spPr>
            <a:xfrm>
              <a:off x="2429447" y="2589872"/>
              <a:ext cx="6675120" cy="1467970"/>
            </a:xfrm>
            <a:prstGeom prst="rect">
              <a:avLst/>
            </a:prstGeom>
          </p:spPr>
        </p:pic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E0BBF8A6-BE35-CA24-6C8B-3A519B41BA43}"/>
                </a:ext>
              </a:extLst>
            </p:cNvPr>
            <p:cNvSpPr txBox="1"/>
            <p:nvPr/>
          </p:nvSpPr>
          <p:spPr>
            <a:xfrm>
              <a:off x="2396311" y="3832503"/>
              <a:ext cx="11155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Cancer/Fanconi anemia pathway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C7E13496-B78D-278A-E9C6-E1C33363BE25}"/>
                </a:ext>
              </a:extLst>
            </p:cNvPr>
            <p:cNvSpPr txBox="1"/>
            <p:nvPr/>
          </p:nvSpPr>
          <p:spPr>
            <a:xfrm>
              <a:off x="4767733" y="3985844"/>
              <a:ext cx="1420160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Cancer/mismatch repair</a:t>
              </a:r>
            </a:p>
          </p:txBody>
        </p:sp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FE823269-399F-8D37-12D2-BE5E6C66E45C}"/>
                </a:ext>
              </a:extLst>
            </p:cNvPr>
            <p:cNvSpPr txBox="1"/>
            <p:nvPr/>
          </p:nvSpPr>
          <p:spPr>
            <a:xfrm>
              <a:off x="7448766" y="3893750"/>
              <a:ext cx="10989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Cardiomyopathy/skeletal muscle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B45AEA06-BC25-5FF2-04F6-C08BD2068F82}"/>
                </a:ext>
              </a:extLst>
            </p:cNvPr>
            <p:cNvSpPr txBox="1"/>
            <p:nvPr/>
          </p:nvSpPr>
          <p:spPr>
            <a:xfrm>
              <a:off x="3412174" y="3902352"/>
              <a:ext cx="77369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Homologous recombination</a:t>
              </a:r>
            </a:p>
          </p:txBody>
        </p:sp>
        <p:sp>
          <p:nvSpPr>
            <p:cNvPr id="187" name="TextBox 186">
              <a:extLst>
                <a:ext uri="{FF2B5EF4-FFF2-40B4-BE49-F238E27FC236}">
                  <a16:creationId xmlns:a16="http://schemas.microsoft.com/office/drawing/2014/main" id="{5A8989C9-CD8D-B78A-8A31-E765DB9C212B}"/>
                </a:ext>
              </a:extLst>
            </p:cNvPr>
            <p:cNvSpPr txBox="1"/>
            <p:nvPr/>
          </p:nvSpPr>
          <p:spPr>
            <a:xfrm>
              <a:off x="8395645" y="3818133"/>
              <a:ext cx="88234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Dilated cardiomyopathy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9EB57AB6-EC82-1F41-9E7D-A204AB8955FF}"/>
                </a:ext>
              </a:extLst>
            </p:cNvPr>
            <p:cNvSpPr txBox="1"/>
            <p:nvPr/>
          </p:nvSpPr>
          <p:spPr>
            <a:xfrm>
              <a:off x="4013781" y="2539820"/>
              <a:ext cx="88234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Colorectal cancer</a:t>
              </a:r>
            </a:p>
          </p:txBody>
        </p:sp>
        <p:pic>
          <p:nvPicPr>
            <p:cNvPr id="189" name="Picture 2" descr="150,136 Blood Drop Illustration Royalty-Free Images, Stock Photos &amp;  Pictures | Shutterstock">
              <a:extLst>
                <a:ext uri="{FF2B5EF4-FFF2-40B4-BE49-F238E27FC236}">
                  <a16:creationId xmlns:a16="http://schemas.microsoft.com/office/drawing/2014/main" id="{ABDDD0E3-A818-4336-88FF-3F437CF6A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3907" y="3879957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0" name="Picture 4" descr="Human heart symbol Royalty Free Vector Image - VectorStock">
              <a:extLst>
                <a:ext uri="{FF2B5EF4-FFF2-40B4-BE49-F238E27FC236}">
                  <a16:creationId xmlns:a16="http://schemas.microsoft.com/office/drawing/2014/main" id="{81BFDB0A-EA32-7BE3-370C-9B7C90F53B3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EFEFB"/>
                </a:clrFrom>
                <a:clrTo>
                  <a:srgbClr val="FEFEFB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72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87"/>
            <a:stretch/>
          </p:blipFill>
          <p:spPr bwMode="auto">
            <a:xfrm>
              <a:off x="7277946" y="3930125"/>
              <a:ext cx="274320" cy="270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1" name="Picture 6" descr="Cancer Ribbon Colors | Free Cancer Ribbon Images | Bonfire">
              <a:extLst>
                <a:ext uri="{FF2B5EF4-FFF2-40B4-BE49-F238E27FC236}">
                  <a16:creationId xmlns:a16="http://schemas.microsoft.com/office/drawing/2014/main" id="{99B2AA6B-46E1-4756-2E39-D842E11C24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2182" y="3956633"/>
              <a:ext cx="274320" cy="27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FB78AA5-2B31-EC04-29CD-57AF048CDEE3}"/>
                </a:ext>
              </a:extLst>
            </p:cNvPr>
            <p:cNvSpPr txBox="1"/>
            <p:nvPr/>
          </p:nvSpPr>
          <p:spPr>
            <a:xfrm>
              <a:off x="5331457" y="2526938"/>
              <a:ext cx="574026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MicroRNAs in cancer</a:t>
              </a:r>
            </a:p>
          </p:txBody>
        </p:sp>
        <p:sp>
          <p:nvSpPr>
            <p:cNvPr id="193" name="TextBox 192">
              <a:extLst>
                <a:ext uri="{FF2B5EF4-FFF2-40B4-BE49-F238E27FC236}">
                  <a16:creationId xmlns:a16="http://schemas.microsoft.com/office/drawing/2014/main" id="{19FD4956-A4D2-1182-79FA-DA27F660576E}"/>
                </a:ext>
              </a:extLst>
            </p:cNvPr>
            <p:cNvSpPr txBox="1"/>
            <p:nvPr/>
          </p:nvSpPr>
          <p:spPr>
            <a:xfrm>
              <a:off x="3422647" y="2708086"/>
              <a:ext cx="797737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DNA replication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ECDB9C79-E0E5-0EAA-A113-A592E64563D1}"/>
                </a:ext>
              </a:extLst>
            </p:cNvPr>
            <p:cNvSpPr txBox="1"/>
            <p:nvPr/>
          </p:nvSpPr>
          <p:spPr>
            <a:xfrm>
              <a:off x="2442495" y="2606509"/>
              <a:ext cx="7024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Nucleotide excision repair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FE14B049-96C1-305F-9218-3A40538DB8FA}"/>
                </a:ext>
              </a:extLst>
            </p:cNvPr>
            <p:cNvSpPr txBox="1"/>
            <p:nvPr/>
          </p:nvSpPr>
          <p:spPr>
            <a:xfrm>
              <a:off x="2841232" y="3029285"/>
              <a:ext cx="889838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Base excision repair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7BE852EC-7FDA-ACD8-9F7E-8C0DBD515DEE}"/>
                </a:ext>
              </a:extLst>
            </p:cNvPr>
            <p:cNvSpPr txBox="1"/>
            <p:nvPr/>
          </p:nvSpPr>
          <p:spPr>
            <a:xfrm>
              <a:off x="3010185" y="2586977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POLE</a:t>
              </a: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1FF0E506-D03F-1BA3-9971-F490EA5B5429}"/>
                </a:ext>
              </a:extLst>
            </p:cNvPr>
            <p:cNvSpPr txBox="1"/>
            <p:nvPr/>
          </p:nvSpPr>
          <p:spPr>
            <a:xfrm>
              <a:off x="2445410" y="3172190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PALB2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A0F17729-DC6D-BB81-A04F-EB19E6F3E399}"/>
                </a:ext>
              </a:extLst>
            </p:cNvPr>
            <p:cNvSpPr txBox="1"/>
            <p:nvPr/>
          </p:nvSpPr>
          <p:spPr>
            <a:xfrm>
              <a:off x="2873368" y="3637054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BRIP1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A0358D86-E397-E11A-E343-9B4A4BCB1759}"/>
                </a:ext>
              </a:extLst>
            </p:cNvPr>
            <p:cNvSpPr txBox="1"/>
            <p:nvPr/>
          </p:nvSpPr>
          <p:spPr>
            <a:xfrm>
              <a:off x="3145159" y="3258418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PMS2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2326ADEB-F053-B2A5-DF92-7CCC05E04916}"/>
                </a:ext>
              </a:extLst>
            </p:cNvPr>
            <p:cNvSpPr txBox="1"/>
            <p:nvPr/>
          </p:nvSpPr>
          <p:spPr>
            <a:xfrm>
              <a:off x="3534502" y="3157744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POLD1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711FC372-73FF-0C0C-36A7-5C246DB69E4A}"/>
                </a:ext>
              </a:extLst>
            </p:cNvPr>
            <p:cNvSpPr txBox="1"/>
            <p:nvPr/>
          </p:nvSpPr>
          <p:spPr>
            <a:xfrm>
              <a:off x="4717258" y="2455537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DICER1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7B2F7A9B-C58A-C675-9985-6493D39D5F1F}"/>
                </a:ext>
              </a:extLst>
            </p:cNvPr>
            <p:cNvSpPr txBox="1"/>
            <p:nvPr/>
          </p:nvSpPr>
          <p:spPr>
            <a:xfrm>
              <a:off x="4347967" y="3090160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MSH3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01E8F3A1-C2FC-F9FC-1D79-C7436142B62C}"/>
                </a:ext>
              </a:extLst>
            </p:cNvPr>
            <p:cNvSpPr txBox="1"/>
            <p:nvPr/>
          </p:nvSpPr>
          <p:spPr>
            <a:xfrm>
              <a:off x="4554496" y="3427474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BRCA2</a:t>
              </a:r>
            </a:p>
          </p:txBody>
        </p: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50629293-438C-7D66-8C2E-CB7DA6AD6174}"/>
                </a:ext>
              </a:extLst>
            </p:cNvPr>
            <p:cNvSpPr txBox="1"/>
            <p:nvPr/>
          </p:nvSpPr>
          <p:spPr>
            <a:xfrm>
              <a:off x="4856746" y="3383399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MSH6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F6EFC27C-8BFF-5AD9-6DA0-F4E0DB12A263}"/>
                </a:ext>
              </a:extLst>
            </p:cNvPr>
            <p:cNvSpPr txBox="1"/>
            <p:nvPr/>
          </p:nvSpPr>
          <p:spPr>
            <a:xfrm>
              <a:off x="5030287" y="3155115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ALK</a:t>
              </a: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C02B4A9D-235F-EBAE-2069-DA91EB026FB8}"/>
                </a:ext>
              </a:extLst>
            </p:cNvPr>
            <p:cNvSpPr txBox="1"/>
            <p:nvPr/>
          </p:nvSpPr>
          <p:spPr>
            <a:xfrm>
              <a:off x="5162531" y="3455654"/>
              <a:ext cx="574026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ATM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9B5DEA93-4992-83DC-0196-CC1945977DCA}"/>
                </a:ext>
              </a:extLst>
            </p:cNvPr>
            <p:cNvSpPr txBox="1"/>
            <p:nvPr/>
          </p:nvSpPr>
          <p:spPr>
            <a:xfrm>
              <a:off x="5412506" y="3590813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SMARCA4</a:t>
              </a: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1691DD9-17FE-846A-D000-E7FC93E2CCF2}"/>
                </a:ext>
              </a:extLst>
            </p:cNvPr>
            <p:cNvSpPr txBox="1"/>
            <p:nvPr/>
          </p:nvSpPr>
          <p:spPr>
            <a:xfrm>
              <a:off x="4635748" y="2661941"/>
              <a:ext cx="88234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Cancer pathways </a:t>
              </a: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69AC7230-8FFF-AB5F-D030-ED5F96A1CF3F}"/>
                </a:ext>
              </a:extLst>
            </p:cNvPr>
            <p:cNvSpPr txBox="1"/>
            <p:nvPr/>
          </p:nvSpPr>
          <p:spPr>
            <a:xfrm>
              <a:off x="4623212" y="2970155"/>
              <a:ext cx="88234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Breast cancer</a:t>
              </a:r>
            </a:p>
          </p:txBody>
        </p:sp>
        <p:sp>
          <p:nvSpPr>
            <p:cNvPr id="210" name="TextBox 209">
              <a:extLst>
                <a:ext uri="{FF2B5EF4-FFF2-40B4-BE49-F238E27FC236}">
                  <a16:creationId xmlns:a16="http://schemas.microsoft.com/office/drawing/2014/main" id="{C0C0B66A-046F-51FE-FD5C-12AC5DCD191D}"/>
                </a:ext>
              </a:extLst>
            </p:cNvPr>
            <p:cNvSpPr txBox="1"/>
            <p:nvPr/>
          </p:nvSpPr>
          <p:spPr>
            <a:xfrm>
              <a:off x="5102484" y="2838520"/>
              <a:ext cx="1099601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Hepatocellular carcinoma</a:t>
              </a: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88B93340-0A84-DCFE-A3FF-D941740A88E7}"/>
                </a:ext>
              </a:extLst>
            </p:cNvPr>
            <p:cNvSpPr txBox="1"/>
            <p:nvPr/>
          </p:nvSpPr>
          <p:spPr>
            <a:xfrm>
              <a:off x="5187488" y="3031920"/>
              <a:ext cx="149843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Human papillomavirus infection</a:t>
              </a:r>
            </a:p>
          </p:txBody>
        </p:sp>
        <p:sp>
          <p:nvSpPr>
            <p:cNvPr id="212" name="TextBox 211">
              <a:extLst>
                <a:ext uri="{FF2B5EF4-FFF2-40B4-BE49-F238E27FC236}">
                  <a16:creationId xmlns:a16="http://schemas.microsoft.com/office/drawing/2014/main" id="{334FD8BF-AD87-C91F-CA9A-C2F76E1603B1}"/>
                </a:ext>
              </a:extLst>
            </p:cNvPr>
            <p:cNvSpPr txBox="1"/>
            <p:nvPr/>
          </p:nvSpPr>
          <p:spPr>
            <a:xfrm>
              <a:off x="5674328" y="3427273"/>
              <a:ext cx="901116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Thermogenesis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E2BE3834-3212-AA65-30A9-743C13F204B0}"/>
                </a:ext>
              </a:extLst>
            </p:cNvPr>
            <p:cNvSpPr txBox="1"/>
            <p:nvPr/>
          </p:nvSpPr>
          <p:spPr>
            <a:xfrm>
              <a:off x="5500812" y="3215190"/>
              <a:ext cx="97930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p53 signaling pathway</a:t>
              </a: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93A33473-099A-664E-560A-37262AE32CB8}"/>
                </a:ext>
              </a:extLst>
            </p:cNvPr>
            <p:cNvSpPr txBox="1"/>
            <p:nvPr/>
          </p:nvSpPr>
          <p:spPr>
            <a:xfrm>
              <a:off x="6231688" y="3490785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TSC2</a:t>
              </a:r>
            </a:p>
          </p:txBody>
        </p:sp>
        <p:sp>
          <p:nvSpPr>
            <p:cNvPr id="215" name="TextBox 214">
              <a:extLst>
                <a:ext uri="{FF2B5EF4-FFF2-40B4-BE49-F238E27FC236}">
                  <a16:creationId xmlns:a16="http://schemas.microsoft.com/office/drawing/2014/main" id="{54E05B36-52B4-B916-2E33-9673E7B64AD1}"/>
                </a:ext>
              </a:extLst>
            </p:cNvPr>
            <p:cNvSpPr txBox="1"/>
            <p:nvPr/>
          </p:nvSpPr>
          <p:spPr>
            <a:xfrm>
              <a:off x="5975955" y="2613653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RAD50</a:t>
              </a:r>
            </a:p>
          </p:txBody>
        </p:sp>
        <p:sp>
          <p:nvSpPr>
            <p:cNvPr id="216" name="TextBox 215">
              <a:extLst>
                <a:ext uri="{FF2B5EF4-FFF2-40B4-BE49-F238E27FC236}">
                  <a16:creationId xmlns:a16="http://schemas.microsoft.com/office/drawing/2014/main" id="{A83AAAA3-B782-7EB5-6F52-C5FF25FE65FA}"/>
                </a:ext>
              </a:extLst>
            </p:cNvPr>
            <p:cNvSpPr txBox="1"/>
            <p:nvPr/>
          </p:nvSpPr>
          <p:spPr>
            <a:xfrm>
              <a:off x="5730097" y="2485021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APC</a:t>
              </a: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3E9074A8-0A0C-0E7B-C734-3A65D60A6C46}"/>
                </a:ext>
              </a:extLst>
            </p:cNvPr>
            <p:cNvSpPr txBox="1"/>
            <p:nvPr/>
          </p:nvSpPr>
          <p:spPr>
            <a:xfrm>
              <a:off x="5945656" y="2773739"/>
              <a:ext cx="938176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Cellular senescence</a:t>
              </a:r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5E468554-17A9-97A4-72A3-76197FB36603}"/>
                </a:ext>
              </a:extLst>
            </p:cNvPr>
            <p:cNvSpPr txBox="1"/>
            <p:nvPr/>
          </p:nvSpPr>
          <p:spPr>
            <a:xfrm>
              <a:off x="6360440" y="2880803"/>
              <a:ext cx="791035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Non-homologous end-joining</a:t>
              </a:r>
            </a:p>
          </p:txBody>
        </p: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F2BD9C0A-B0EF-3559-B28F-DA51E620526B}"/>
                </a:ext>
              </a:extLst>
            </p:cNvPr>
            <p:cNvSpPr txBox="1"/>
            <p:nvPr/>
          </p:nvSpPr>
          <p:spPr>
            <a:xfrm>
              <a:off x="6412540" y="2515558"/>
              <a:ext cx="1225179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Neurodegeneration pathways</a:t>
              </a:r>
            </a:p>
          </p:txBody>
        </p: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2F7480B2-FF2D-2A10-C6E5-A8C8B0C6BE08}"/>
                </a:ext>
              </a:extLst>
            </p:cNvPr>
            <p:cNvSpPr txBox="1"/>
            <p:nvPr/>
          </p:nvSpPr>
          <p:spPr>
            <a:xfrm>
              <a:off x="6275759" y="3229259"/>
              <a:ext cx="791035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Cell cycle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21892F82-15B5-FC0D-830D-4CF7902686F9}"/>
                </a:ext>
              </a:extLst>
            </p:cNvPr>
            <p:cNvSpPr txBox="1"/>
            <p:nvPr/>
          </p:nvSpPr>
          <p:spPr>
            <a:xfrm>
              <a:off x="6697859" y="3073483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PRKDC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CD4784B3-2388-78BF-E5B8-A5D0CC1DB964}"/>
                </a:ext>
              </a:extLst>
            </p:cNvPr>
            <p:cNvSpPr txBox="1"/>
            <p:nvPr/>
          </p:nvSpPr>
          <p:spPr>
            <a:xfrm>
              <a:off x="6984395" y="3569090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MYH7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851200AC-F9D3-9B1B-1F72-91292196179E}"/>
                </a:ext>
              </a:extLst>
            </p:cNvPr>
            <p:cNvSpPr txBox="1"/>
            <p:nvPr/>
          </p:nvSpPr>
          <p:spPr>
            <a:xfrm>
              <a:off x="8103769" y="3717766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TTN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33D3D704-02C3-2A8C-A76A-BBA828C45CAC}"/>
                </a:ext>
              </a:extLst>
            </p:cNvPr>
            <p:cNvSpPr txBox="1"/>
            <p:nvPr/>
          </p:nvSpPr>
          <p:spPr>
            <a:xfrm>
              <a:off x="8202737" y="3433623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DMD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C8142FE-27B8-C853-58E6-14589B7FC61E}"/>
                </a:ext>
              </a:extLst>
            </p:cNvPr>
            <p:cNvSpPr txBox="1"/>
            <p:nvPr/>
          </p:nvSpPr>
          <p:spPr>
            <a:xfrm>
              <a:off x="7845544" y="3361320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RYR2</a:t>
              </a:r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CB74F66B-E5ED-C368-F8A8-9AD966512AB0}"/>
                </a:ext>
              </a:extLst>
            </p:cNvPr>
            <p:cNvSpPr txBox="1"/>
            <p:nvPr/>
          </p:nvSpPr>
          <p:spPr>
            <a:xfrm>
              <a:off x="7491798" y="2525083"/>
              <a:ext cx="611971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700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RYR1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E06F4D37-5754-49E5-4317-DAA860EA6272}"/>
                </a:ext>
              </a:extLst>
            </p:cNvPr>
            <p:cNvSpPr txBox="1"/>
            <p:nvPr/>
          </p:nvSpPr>
          <p:spPr>
            <a:xfrm>
              <a:off x="6516911" y="3665008"/>
              <a:ext cx="82992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Thyroid hormone signaling pathway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0B2B439E-6A32-375C-F711-A9F950C703F2}"/>
                </a:ext>
              </a:extLst>
            </p:cNvPr>
            <p:cNvSpPr txBox="1"/>
            <p:nvPr/>
          </p:nvSpPr>
          <p:spPr>
            <a:xfrm>
              <a:off x="8079958" y="3175136"/>
              <a:ext cx="117215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Cardiac muscle contraction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37D6C122-2866-60B8-3FCA-EDC31BDDC77B}"/>
                </a:ext>
              </a:extLst>
            </p:cNvPr>
            <p:cNvSpPr txBox="1"/>
            <p:nvPr/>
          </p:nvSpPr>
          <p:spPr>
            <a:xfrm>
              <a:off x="7331969" y="3461870"/>
              <a:ext cx="88234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Viral myocarditis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9C3D41AC-311C-2C4C-0B0D-555AD276A9A4}"/>
                </a:ext>
              </a:extLst>
            </p:cNvPr>
            <p:cNvSpPr txBox="1"/>
            <p:nvPr/>
          </p:nvSpPr>
          <p:spPr>
            <a:xfrm>
              <a:off x="6898161" y="3279418"/>
              <a:ext cx="882344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Prion disease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F9410907-A422-48EA-C55A-A160D7F332E9}"/>
                </a:ext>
              </a:extLst>
            </p:cNvPr>
            <p:cNvSpPr txBox="1"/>
            <p:nvPr/>
          </p:nvSpPr>
          <p:spPr>
            <a:xfrm>
              <a:off x="8027952" y="2871257"/>
              <a:ext cx="11721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Adrenergic signaling in cardiomyocytes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B09571DC-D86B-DE07-16F3-C8C4FA797171}"/>
                </a:ext>
              </a:extLst>
            </p:cNvPr>
            <p:cNvSpPr txBox="1"/>
            <p:nvPr/>
          </p:nvSpPr>
          <p:spPr>
            <a:xfrm>
              <a:off x="8508722" y="2632153"/>
              <a:ext cx="540439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ARVR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42DC088B-B239-F598-6ED2-EBB127ACEC04}"/>
                </a:ext>
              </a:extLst>
            </p:cNvPr>
            <p:cNvSpPr txBox="1"/>
            <p:nvPr/>
          </p:nvSpPr>
          <p:spPr>
            <a:xfrm>
              <a:off x="7830097" y="2521320"/>
              <a:ext cx="117215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Apelin signaling pathway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1FBDDC1A-06E8-B67F-D64E-D6C20CBDE1FB}"/>
                </a:ext>
              </a:extLst>
            </p:cNvPr>
            <p:cNvSpPr txBox="1"/>
            <p:nvPr/>
          </p:nvSpPr>
          <p:spPr>
            <a:xfrm>
              <a:off x="6964304" y="2686773"/>
              <a:ext cx="117215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Oxytocin signaling pathway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947FBC75-C2E5-248B-E4BF-4D757BF5C550}"/>
                </a:ext>
              </a:extLst>
            </p:cNvPr>
            <p:cNvSpPr txBox="1"/>
            <p:nvPr/>
          </p:nvSpPr>
          <p:spPr>
            <a:xfrm>
              <a:off x="7069079" y="2875577"/>
              <a:ext cx="1172150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Calcium signaling pathway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C44C357F-2580-2E3C-F1E5-3B616A1B04C7}"/>
                </a:ext>
              </a:extLst>
            </p:cNvPr>
            <p:cNvSpPr txBox="1"/>
            <p:nvPr/>
          </p:nvSpPr>
          <p:spPr>
            <a:xfrm>
              <a:off x="7146640" y="3036189"/>
              <a:ext cx="1012855" cy="184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Circadian entrainment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1B4D822D-C827-592A-6616-1CC7723B27D0}"/>
                </a:ext>
              </a:extLst>
            </p:cNvPr>
            <p:cNvSpPr txBox="1"/>
            <p:nvPr/>
          </p:nvSpPr>
          <p:spPr>
            <a:xfrm>
              <a:off x="2273567" y="2436456"/>
              <a:ext cx="27856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85B4F75-7925-1314-15C9-05D9A4E23445}"/>
              </a:ext>
            </a:extLst>
          </p:cNvPr>
          <p:cNvSpPr txBox="1"/>
          <p:nvPr/>
        </p:nvSpPr>
        <p:spPr>
          <a:xfrm>
            <a:off x="8485134" y="3429000"/>
            <a:ext cx="22229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Fig. 2</a:t>
            </a:r>
            <a:endParaRPr lang="en-US" sz="800" dirty="0"/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37AA5AEE-8FDE-013B-2025-415470C2A9CA}"/>
              </a:ext>
            </a:extLst>
          </p:cNvPr>
          <p:cNvGrpSpPr/>
          <p:nvPr/>
        </p:nvGrpSpPr>
        <p:grpSpPr>
          <a:xfrm>
            <a:off x="275973" y="59960"/>
            <a:ext cx="6781679" cy="1554593"/>
            <a:chOff x="3579571" y="1832555"/>
            <a:chExt cx="6781679" cy="155459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6D1AB9-6251-9CE6-438A-F3AE618C0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572" t="9582" r="16916" b="10249"/>
            <a:stretch>
              <a:fillRect/>
            </a:stretch>
          </p:blipFill>
          <p:spPr>
            <a:xfrm>
              <a:off x="3814252" y="1978644"/>
              <a:ext cx="2787133" cy="1237264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67109FC-839F-1DBA-CBC8-871BEBE8841E}"/>
                </a:ext>
              </a:extLst>
            </p:cNvPr>
            <p:cNvGrpSpPr/>
            <p:nvPr/>
          </p:nvGrpSpPr>
          <p:grpSpPr>
            <a:xfrm>
              <a:off x="3579571" y="1832555"/>
              <a:ext cx="3106322" cy="1554593"/>
              <a:chOff x="7753355" y="2263655"/>
              <a:chExt cx="3106322" cy="1554593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58C99A2-69FA-9DCF-03A0-9466A90C36BC}"/>
                  </a:ext>
                </a:extLst>
              </p:cNvPr>
              <p:cNvSpPr txBox="1"/>
              <p:nvPr/>
            </p:nvSpPr>
            <p:spPr>
              <a:xfrm rot="16200000">
                <a:off x="7101806" y="2915204"/>
                <a:ext cx="1495458" cy="192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No. of variants in ClinVar (millions)</a:t>
                </a:r>
                <a:endParaRPr lang="en-US" sz="65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981E0A-C7BE-01C9-580B-1E53A5DEC792}"/>
                  </a:ext>
                </a:extLst>
              </p:cNvPr>
              <p:cNvSpPr txBox="1"/>
              <p:nvPr/>
            </p:nvSpPr>
            <p:spPr>
              <a:xfrm>
                <a:off x="7949969" y="3633582"/>
                <a:ext cx="2909708" cy="184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2013  2014  2015  2016  2017  2018  2019  2020  2021  2022  2023  2024  2025 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AC14B26-35A7-0300-52E4-2518D7A58E20}"/>
                  </a:ext>
                </a:extLst>
              </p:cNvPr>
              <p:cNvSpPr/>
              <p:nvPr/>
            </p:nvSpPr>
            <p:spPr>
              <a:xfrm rot="5400000">
                <a:off x="8398519" y="3191694"/>
                <a:ext cx="138843" cy="799896"/>
              </a:xfrm>
              <a:prstGeom prst="rect">
                <a:avLst/>
              </a:prstGeom>
              <a:noFill/>
              <a:ln w="6350"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44D1EC7-EFDB-E5CE-18C2-4A67403A8D0F}"/>
                  </a:ext>
                </a:extLst>
              </p:cNvPr>
              <p:cNvSpPr txBox="1"/>
              <p:nvPr/>
            </p:nvSpPr>
            <p:spPr>
              <a:xfrm>
                <a:off x="7846843" y="2330950"/>
                <a:ext cx="317786" cy="640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1100"/>
                  </a:lnSpc>
                </a:pPr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</a:p>
              <a:p>
                <a:pPr lvl="0">
                  <a:lnSpc>
                    <a:spcPts val="1100"/>
                  </a:lnSpc>
                </a:pPr>
                <a:endParaRPr lang="en-US" sz="6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ts val="1100"/>
                  </a:lnSpc>
                </a:pPr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</a:p>
              <a:p>
                <a:pPr lvl="0">
                  <a:lnSpc>
                    <a:spcPts val="1100"/>
                  </a:lnSpc>
                </a:pPr>
                <a:endParaRPr lang="en-US" sz="6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AEC7A0-2556-85A7-026E-D89FF7C5F6C7}"/>
                  </a:ext>
                </a:extLst>
              </p:cNvPr>
              <p:cNvSpPr txBox="1"/>
              <p:nvPr/>
            </p:nvSpPr>
            <p:spPr>
              <a:xfrm>
                <a:off x="7840736" y="2920839"/>
                <a:ext cx="317786" cy="784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ts val="1100"/>
                  </a:lnSpc>
                </a:pPr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lvl="0">
                  <a:lnSpc>
                    <a:spcPts val="1100"/>
                  </a:lnSpc>
                </a:pPr>
                <a:endParaRPr lang="en-US" sz="650" dirty="0"/>
              </a:p>
              <a:p>
                <a:pPr lvl="0">
                  <a:lnSpc>
                    <a:spcPts val="1100"/>
                  </a:lnSpc>
                </a:pPr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</a:p>
              <a:p>
                <a:pPr lvl="0">
                  <a:lnSpc>
                    <a:spcPts val="1100"/>
                  </a:lnSpc>
                </a:pPr>
                <a:endParaRPr lang="en-US" sz="6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0">
                  <a:lnSpc>
                    <a:spcPts val="1100"/>
                  </a:lnSpc>
                </a:pPr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0</a:t>
                </a:r>
                <a:endParaRPr lang="en-US" sz="650" dirty="0"/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C9C951E-ED1D-EF94-EC8E-525D900CDF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48430" y="2903828"/>
              <a:ext cx="109468" cy="129110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B87CF44-1687-E63E-74E6-6F51EF652C34}"/>
                </a:ext>
              </a:extLst>
            </p:cNvPr>
            <p:cNvGrpSpPr/>
            <p:nvPr/>
          </p:nvGrpSpPr>
          <p:grpSpPr>
            <a:xfrm>
              <a:off x="4899251" y="1996508"/>
              <a:ext cx="657225" cy="461665"/>
              <a:chOff x="7759700" y="3785537"/>
              <a:chExt cx="657225" cy="461665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4248C8C1-C634-5115-D3BF-5D2E56E8957A}"/>
                  </a:ext>
                </a:extLst>
              </p:cNvPr>
              <p:cNvSpPr/>
              <p:nvPr/>
            </p:nvSpPr>
            <p:spPr>
              <a:xfrm>
                <a:off x="7759700" y="3815720"/>
                <a:ext cx="542491" cy="407030"/>
              </a:xfrm>
              <a:prstGeom prst="rect">
                <a:avLst/>
              </a:prstGeom>
              <a:noFill/>
              <a:ln w="31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1AD118F-1203-1F6E-113C-270D2D33922B}"/>
                  </a:ext>
                </a:extLst>
              </p:cNvPr>
              <p:cNvGrpSpPr/>
              <p:nvPr/>
            </p:nvGrpSpPr>
            <p:grpSpPr>
              <a:xfrm>
                <a:off x="7794047" y="3785537"/>
                <a:ext cx="622878" cy="461665"/>
                <a:chOff x="7794047" y="3785537"/>
                <a:chExt cx="622878" cy="461665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607D1DB-FF6C-4CFF-BB50-F96D839F34A2}"/>
                    </a:ext>
                  </a:extLst>
                </p:cNvPr>
                <p:cNvSpPr txBox="1"/>
                <p:nvPr/>
              </p:nvSpPr>
              <p:spPr>
                <a:xfrm>
                  <a:off x="7823854" y="3785537"/>
                  <a:ext cx="593071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P/LP</a:t>
                  </a:r>
                </a:p>
                <a:p>
                  <a:pPr lvl="0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VUS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Conflicting</a:t>
                  </a:r>
                </a:p>
                <a:p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B/LB</a:t>
                  </a:r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8B17AE43-E8AB-5A8D-5966-67459EF36588}"/>
                    </a:ext>
                  </a:extLst>
                </p:cNvPr>
                <p:cNvSpPr/>
                <p:nvPr/>
              </p:nvSpPr>
              <p:spPr>
                <a:xfrm>
                  <a:off x="7794047" y="3849970"/>
                  <a:ext cx="91440" cy="54864"/>
                </a:xfrm>
                <a:prstGeom prst="rect">
                  <a:avLst/>
                </a:prstGeom>
                <a:solidFill>
                  <a:srgbClr val="F5BFC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2E8A5BBC-52B9-EF96-8836-55A813E77831}"/>
                    </a:ext>
                  </a:extLst>
                </p:cNvPr>
                <p:cNvSpPr/>
                <p:nvPr/>
              </p:nvSpPr>
              <p:spPr>
                <a:xfrm>
                  <a:off x="7794047" y="3945220"/>
                  <a:ext cx="91440" cy="54864"/>
                </a:xfrm>
                <a:prstGeom prst="rect">
                  <a:avLst/>
                </a:prstGeom>
                <a:solidFill>
                  <a:srgbClr val="9EB5E8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82F008-2346-4FCB-3CC2-181463DD9143}"/>
                </a:ext>
              </a:extLst>
            </p:cNvPr>
            <p:cNvSpPr txBox="1"/>
            <p:nvPr/>
          </p:nvSpPr>
          <p:spPr>
            <a:xfrm>
              <a:off x="6316521" y="1890450"/>
              <a:ext cx="474051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53.4%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C3B9B47-D0E4-C39B-6B66-EAC06C12CB01}"/>
                </a:ext>
              </a:extLst>
            </p:cNvPr>
            <p:cNvSpPr txBox="1"/>
            <p:nvPr/>
          </p:nvSpPr>
          <p:spPr>
            <a:xfrm>
              <a:off x="6098546" y="2143500"/>
              <a:ext cx="474051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47.3%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B304B8-FE39-AD6E-D015-442C4DD65ADB}"/>
                </a:ext>
              </a:extLst>
            </p:cNvPr>
            <p:cNvSpPr txBox="1"/>
            <p:nvPr/>
          </p:nvSpPr>
          <p:spPr>
            <a:xfrm>
              <a:off x="5884996" y="2339765"/>
              <a:ext cx="474051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46.4%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D702ACC-B70C-D529-5316-2B90DB92FAB3}"/>
                </a:ext>
              </a:extLst>
            </p:cNvPr>
            <p:cNvSpPr txBox="1"/>
            <p:nvPr/>
          </p:nvSpPr>
          <p:spPr>
            <a:xfrm>
              <a:off x="5677796" y="2573441"/>
              <a:ext cx="474051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35.9%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09CEBC9-FAE0-3F16-6A6B-BCF45D5EAC3B}"/>
                </a:ext>
              </a:extLst>
            </p:cNvPr>
            <p:cNvSpPr txBox="1"/>
            <p:nvPr/>
          </p:nvSpPr>
          <p:spPr>
            <a:xfrm>
              <a:off x="5465232" y="2715673"/>
              <a:ext cx="474051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31.3%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0459319-6532-3F44-B282-B1C5DDA2F2EC}"/>
                </a:ext>
              </a:extLst>
            </p:cNvPr>
            <p:cNvSpPr txBox="1"/>
            <p:nvPr/>
          </p:nvSpPr>
          <p:spPr>
            <a:xfrm>
              <a:off x="5047720" y="2855651"/>
              <a:ext cx="409897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26.2%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7AAF299-F8EC-27C0-97D1-F5B20E1BC66A}"/>
                </a:ext>
              </a:extLst>
            </p:cNvPr>
            <p:cNvSpPr txBox="1"/>
            <p:nvPr/>
          </p:nvSpPr>
          <p:spPr>
            <a:xfrm>
              <a:off x="5259796" y="2796447"/>
              <a:ext cx="409897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33.8%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C5FDCA-28AF-0404-B0A3-2FB3A7A3FEC8}"/>
                </a:ext>
              </a:extLst>
            </p:cNvPr>
            <p:cNvSpPr txBox="1"/>
            <p:nvPr/>
          </p:nvSpPr>
          <p:spPr>
            <a:xfrm>
              <a:off x="4625366" y="2960684"/>
              <a:ext cx="409897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27.7%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6A5053-FC13-ECD3-367C-3845F3221A4B}"/>
                </a:ext>
              </a:extLst>
            </p:cNvPr>
            <p:cNvSpPr txBox="1"/>
            <p:nvPr/>
          </p:nvSpPr>
          <p:spPr>
            <a:xfrm>
              <a:off x="4843792" y="2914180"/>
              <a:ext cx="409897" cy="1769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5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30.5%</a:t>
              </a:r>
              <a:endParaRPr lang="en-US" sz="550" dirty="0">
                <a:solidFill>
                  <a:srgbClr val="9EB5E8"/>
                </a:solidFill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0319F4C-0CC2-76B0-B945-B6D10A5270BF}"/>
                </a:ext>
              </a:extLst>
            </p:cNvPr>
            <p:cNvSpPr/>
            <p:nvPr/>
          </p:nvSpPr>
          <p:spPr>
            <a:xfrm>
              <a:off x="4933624" y="2338304"/>
              <a:ext cx="91440" cy="54864"/>
            </a:xfrm>
            <a:prstGeom prst="rect">
              <a:avLst/>
            </a:prstGeom>
            <a:solidFill>
              <a:srgbClr val="91D1C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C7E80354-43EC-F3E2-472F-3ABEB81CFD93}"/>
                </a:ext>
              </a:extLst>
            </p:cNvPr>
            <p:cNvSpPr/>
            <p:nvPr/>
          </p:nvSpPr>
          <p:spPr>
            <a:xfrm>
              <a:off x="4932867" y="2245392"/>
              <a:ext cx="91440" cy="54864"/>
            </a:xfrm>
            <a:prstGeom prst="rect">
              <a:avLst/>
            </a:prstGeom>
            <a:solidFill>
              <a:srgbClr val="D3D3D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1ED2E79-30B4-DFA6-DEB7-3B7CA571636C}"/>
                </a:ext>
              </a:extLst>
            </p:cNvPr>
            <p:cNvSpPr txBox="1"/>
            <p:nvPr/>
          </p:nvSpPr>
          <p:spPr>
            <a:xfrm>
              <a:off x="4507278" y="2020944"/>
              <a:ext cx="409897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0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27.6%</a:t>
              </a:r>
              <a:endParaRPr lang="en-US" sz="500" dirty="0">
                <a:solidFill>
                  <a:srgbClr val="9EB5E8"/>
                </a:solidFill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E049F53-3E41-57A1-4008-351C5F4CF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0694" t="5152" r="17592" b="6467"/>
            <a:stretch>
              <a:fillRect/>
            </a:stretch>
          </p:blipFill>
          <p:spPr>
            <a:xfrm>
              <a:off x="4037992" y="2138029"/>
              <a:ext cx="729051" cy="691231"/>
            </a:xfrm>
            <a:prstGeom prst="rect">
              <a:avLst/>
            </a:prstGeom>
          </p:spPr>
        </p:pic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D63C578-352D-1F06-2DC8-5F82BB143146}"/>
                </a:ext>
              </a:extLst>
            </p:cNvPr>
            <p:cNvSpPr/>
            <p:nvPr/>
          </p:nvSpPr>
          <p:spPr>
            <a:xfrm>
              <a:off x="4012964" y="2042779"/>
              <a:ext cx="777902" cy="802643"/>
            </a:xfrm>
            <a:prstGeom prst="rect">
              <a:avLst/>
            </a:prstGeom>
            <a:noFill/>
            <a:ln w="63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5B551C9-F488-EA9C-B4B7-394A056F04B5}"/>
                </a:ext>
              </a:extLst>
            </p:cNvPr>
            <p:cNvSpPr txBox="1"/>
            <p:nvPr/>
          </p:nvSpPr>
          <p:spPr>
            <a:xfrm>
              <a:off x="4322833" y="2445901"/>
              <a:ext cx="409897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0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17.1%</a:t>
              </a:r>
              <a:endParaRPr lang="en-US" sz="500" dirty="0">
                <a:solidFill>
                  <a:srgbClr val="9EB5E8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42F564-D08C-59C2-D5AE-85AEA2D95C28}"/>
                </a:ext>
              </a:extLst>
            </p:cNvPr>
            <p:cNvSpPr txBox="1"/>
            <p:nvPr/>
          </p:nvSpPr>
          <p:spPr>
            <a:xfrm>
              <a:off x="4148430" y="2580143"/>
              <a:ext cx="409897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0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9.9%</a:t>
              </a:r>
              <a:endParaRPr lang="en-US" sz="500" dirty="0">
                <a:solidFill>
                  <a:srgbClr val="9EB5E8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125502D-86C2-1834-A64B-F734D8273306}"/>
                </a:ext>
              </a:extLst>
            </p:cNvPr>
            <p:cNvSpPr txBox="1"/>
            <p:nvPr/>
          </p:nvSpPr>
          <p:spPr>
            <a:xfrm>
              <a:off x="3966366" y="2651240"/>
              <a:ext cx="409897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en-US" sz="500" dirty="0">
                  <a:solidFill>
                    <a:srgbClr val="9EB5E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8.2%</a:t>
              </a:r>
              <a:endParaRPr lang="en-US" sz="500" dirty="0">
                <a:solidFill>
                  <a:srgbClr val="9EB5E8"/>
                </a:solidFill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AEE8A3C-A0AC-E5CA-995E-887BA765344E}"/>
                </a:ext>
              </a:extLst>
            </p:cNvPr>
            <p:cNvGrpSpPr/>
            <p:nvPr/>
          </p:nvGrpSpPr>
          <p:grpSpPr>
            <a:xfrm>
              <a:off x="6773924" y="2031484"/>
              <a:ext cx="3587326" cy="1182229"/>
              <a:chOff x="3820880" y="563210"/>
              <a:chExt cx="3587326" cy="1182229"/>
            </a:xfrm>
          </p:grpSpPr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F0B939B-FD09-23D1-52DA-D3CBDA97EF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92978" y="580794"/>
                <a:ext cx="747635" cy="116984"/>
              </a:xfrm>
              <a:prstGeom prst="line">
                <a:avLst/>
              </a:prstGeom>
              <a:ln w="63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CBF0C47-ADEE-61BD-178C-EA652EAB894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92002" y="1653106"/>
                <a:ext cx="675446" cy="53657"/>
              </a:xfrm>
              <a:prstGeom prst="line">
                <a:avLst/>
              </a:prstGeom>
              <a:ln w="635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CFA6D5F2-71B3-04D1-6B41-60D58531CCF5}"/>
                  </a:ext>
                </a:extLst>
              </p:cNvPr>
              <p:cNvGrpSpPr/>
              <p:nvPr/>
            </p:nvGrpSpPr>
            <p:grpSpPr>
              <a:xfrm rot="19070771" flipH="1">
                <a:off x="3948516" y="563210"/>
                <a:ext cx="1135522" cy="1156345"/>
                <a:chOff x="1938814" y="1666397"/>
                <a:chExt cx="1183982" cy="1183973"/>
              </a:xfrm>
            </p:grpSpPr>
            <p:sp>
              <p:nvSpPr>
                <p:cNvPr id="252" name="Freeform 251">
                  <a:extLst>
                    <a:ext uri="{FF2B5EF4-FFF2-40B4-BE49-F238E27FC236}">
                      <a16:creationId xmlns:a16="http://schemas.microsoft.com/office/drawing/2014/main" id="{56F09571-B86A-79BA-9CDA-57399EBD55CE}"/>
                    </a:ext>
                  </a:extLst>
                </p:cNvPr>
                <p:cNvSpPr/>
                <p:nvPr/>
              </p:nvSpPr>
              <p:spPr>
                <a:xfrm>
                  <a:off x="2216747" y="1666397"/>
                  <a:ext cx="314057" cy="190535"/>
                </a:xfrm>
                <a:custGeom>
                  <a:avLst/>
                  <a:gdLst>
                    <a:gd name="csX0" fmla="*/ 314058 w 314057"/>
                    <a:gd name="csY0" fmla="*/ 0 h 190535"/>
                    <a:gd name="csX1" fmla="*/ 150684 w 314057"/>
                    <a:gd name="csY1" fmla="*/ 22990 h 190535"/>
                    <a:gd name="csX2" fmla="*/ 0 w 314057"/>
                    <a:gd name="csY2" fmla="*/ 90173 h 190535"/>
                    <a:gd name="csX3" fmla="*/ 62812 w 314057"/>
                    <a:gd name="csY3" fmla="*/ 190536 h 190535"/>
                    <a:gd name="csX4" fmla="*/ 183359 w 314057"/>
                    <a:gd name="csY4" fmla="*/ 136789 h 190535"/>
                    <a:gd name="csX5" fmla="*/ 314058 w 314057"/>
                    <a:gd name="csY5" fmla="*/ 118397 h 1905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314057" h="190535">
                      <a:moveTo>
                        <a:pt x="314058" y="0"/>
                      </a:moveTo>
                      <a:cubicBezTo>
                        <a:pt x="258794" y="0"/>
                        <a:pt x="203802" y="7738"/>
                        <a:pt x="150684" y="22990"/>
                      </a:cubicBezTo>
                      <a:cubicBezTo>
                        <a:pt x="97567" y="38241"/>
                        <a:pt x="46846" y="60855"/>
                        <a:pt x="0" y="90173"/>
                      </a:cubicBezTo>
                      <a:lnTo>
                        <a:pt x="62812" y="190536"/>
                      </a:lnTo>
                      <a:cubicBezTo>
                        <a:pt x="100288" y="167081"/>
                        <a:pt x="140865" y="148990"/>
                        <a:pt x="183359" y="136789"/>
                      </a:cubicBezTo>
                      <a:cubicBezTo>
                        <a:pt x="225853" y="124588"/>
                        <a:pt x="269847" y="118397"/>
                        <a:pt x="314058" y="118397"/>
                      </a:cubicBezTo>
                      <a:close/>
                    </a:path>
                  </a:pathLst>
                </a:custGeom>
                <a:solidFill>
                  <a:srgbClr val="F5BFCB"/>
                </a:solidFill>
                <a:ln w="2381" cap="flat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3" name="Freeform 252">
                  <a:extLst>
                    <a:ext uri="{FF2B5EF4-FFF2-40B4-BE49-F238E27FC236}">
                      <a16:creationId xmlns:a16="http://schemas.microsoft.com/office/drawing/2014/main" id="{171497E5-792F-F432-1214-DF23EE906E66}"/>
                    </a:ext>
                  </a:extLst>
                </p:cNvPr>
                <p:cNvSpPr/>
                <p:nvPr/>
              </p:nvSpPr>
              <p:spPr>
                <a:xfrm>
                  <a:off x="1938814" y="1756569"/>
                  <a:ext cx="1005298" cy="1093801"/>
                </a:xfrm>
                <a:custGeom>
                  <a:avLst/>
                  <a:gdLst>
                    <a:gd name="csX0" fmla="*/ 277933 w 1005298"/>
                    <a:gd name="csY0" fmla="*/ 0 h 1093801"/>
                    <a:gd name="csX1" fmla="*/ 100804 w 1005298"/>
                    <a:gd name="csY1" fmla="*/ 171379 h 1093801"/>
                    <a:gd name="csX2" fmla="*/ 8815 w 1005298"/>
                    <a:gd name="csY2" fmla="*/ 400035 h 1093801"/>
                    <a:gd name="csX3" fmla="*/ 17911 w 1005298"/>
                    <a:gd name="csY3" fmla="*/ 646332 h 1093801"/>
                    <a:gd name="csX4" fmla="*/ 126515 w 1005298"/>
                    <a:gd name="csY4" fmla="*/ 867579 h 1093801"/>
                    <a:gd name="csX5" fmla="*/ 315803 w 1005298"/>
                    <a:gd name="csY5" fmla="*/ 1025427 h 1093801"/>
                    <a:gd name="csX6" fmla="*/ 552964 w 1005298"/>
                    <a:gd name="csY6" fmla="*/ 1092514 h 1093801"/>
                    <a:gd name="csX7" fmla="*/ 796889 w 1005298"/>
                    <a:gd name="csY7" fmla="*/ 1057212 h 1093801"/>
                    <a:gd name="csX8" fmla="*/ 1005299 w 1005298"/>
                    <a:gd name="csY8" fmla="*/ 925640 h 1093801"/>
                    <a:gd name="csX9" fmla="*/ 922637 w 1005298"/>
                    <a:gd name="csY9" fmla="*/ 840875 h 1093801"/>
                    <a:gd name="csX10" fmla="*/ 755910 w 1005298"/>
                    <a:gd name="csY10" fmla="*/ 946132 h 1093801"/>
                    <a:gd name="csX11" fmla="*/ 560769 w 1005298"/>
                    <a:gd name="csY11" fmla="*/ 974374 h 1093801"/>
                    <a:gd name="csX12" fmla="*/ 371040 w 1005298"/>
                    <a:gd name="csY12" fmla="*/ 920704 h 1093801"/>
                    <a:gd name="csX13" fmla="*/ 219610 w 1005298"/>
                    <a:gd name="csY13" fmla="*/ 794427 h 1093801"/>
                    <a:gd name="csX14" fmla="*/ 132727 w 1005298"/>
                    <a:gd name="csY14" fmla="*/ 617429 h 1093801"/>
                    <a:gd name="csX15" fmla="*/ 125450 w 1005298"/>
                    <a:gd name="csY15" fmla="*/ 420391 h 1093801"/>
                    <a:gd name="csX16" fmla="*/ 199041 w 1005298"/>
                    <a:gd name="csY16" fmla="*/ 237466 h 1093801"/>
                    <a:gd name="csX17" fmla="*/ 340745 w 1005298"/>
                    <a:gd name="csY17" fmla="*/ 100363 h 10938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05298" h="1093801">
                      <a:moveTo>
                        <a:pt x="277933" y="0"/>
                      </a:moveTo>
                      <a:cubicBezTo>
                        <a:pt x="207522" y="44066"/>
                        <a:pt x="147168" y="102461"/>
                        <a:pt x="100804" y="171379"/>
                      </a:cubicBezTo>
                      <a:cubicBezTo>
                        <a:pt x="54440" y="240298"/>
                        <a:pt x="23096" y="318209"/>
                        <a:pt x="8815" y="400035"/>
                      </a:cubicBezTo>
                      <a:cubicBezTo>
                        <a:pt x="-5466" y="481860"/>
                        <a:pt x="-2367" y="565783"/>
                        <a:pt x="17911" y="646332"/>
                      </a:cubicBezTo>
                      <a:cubicBezTo>
                        <a:pt x="38188" y="726881"/>
                        <a:pt x="75194" y="802269"/>
                        <a:pt x="126515" y="867579"/>
                      </a:cubicBezTo>
                      <a:cubicBezTo>
                        <a:pt x="177836" y="932890"/>
                        <a:pt x="242334" y="986675"/>
                        <a:pt x="315803" y="1025427"/>
                      </a:cubicBezTo>
                      <a:cubicBezTo>
                        <a:pt x="389272" y="1064179"/>
                        <a:pt x="470081" y="1087038"/>
                        <a:pt x="552964" y="1092514"/>
                      </a:cubicBezTo>
                      <a:cubicBezTo>
                        <a:pt x="635846" y="1097990"/>
                        <a:pt x="718960" y="1085961"/>
                        <a:pt x="796889" y="1057212"/>
                      </a:cubicBezTo>
                      <a:cubicBezTo>
                        <a:pt x="874818" y="1028462"/>
                        <a:pt x="945831" y="983631"/>
                        <a:pt x="1005299" y="925640"/>
                      </a:cubicBezTo>
                      <a:lnTo>
                        <a:pt x="922637" y="840875"/>
                      </a:lnTo>
                      <a:cubicBezTo>
                        <a:pt x="875063" y="887268"/>
                        <a:pt x="818253" y="923133"/>
                        <a:pt x="755910" y="946132"/>
                      </a:cubicBezTo>
                      <a:cubicBezTo>
                        <a:pt x="693567" y="969132"/>
                        <a:pt x="627075" y="978755"/>
                        <a:pt x="560769" y="974374"/>
                      </a:cubicBezTo>
                      <a:cubicBezTo>
                        <a:pt x="494463" y="969993"/>
                        <a:pt x="429816" y="951706"/>
                        <a:pt x="371040" y="920704"/>
                      </a:cubicBezTo>
                      <a:cubicBezTo>
                        <a:pt x="312265" y="889703"/>
                        <a:pt x="260667" y="846675"/>
                        <a:pt x="219610" y="794427"/>
                      </a:cubicBezTo>
                      <a:cubicBezTo>
                        <a:pt x="178553" y="742178"/>
                        <a:pt x="148949" y="681868"/>
                        <a:pt x="132727" y="617429"/>
                      </a:cubicBezTo>
                      <a:cubicBezTo>
                        <a:pt x="116505" y="552989"/>
                        <a:pt x="114025" y="485851"/>
                        <a:pt x="125450" y="420391"/>
                      </a:cubicBezTo>
                      <a:cubicBezTo>
                        <a:pt x="136875" y="354930"/>
                        <a:pt x="161950" y="292601"/>
                        <a:pt x="199041" y="237466"/>
                      </a:cubicBezTo>
                      <a:cubicBezTo>
                        <a:pt x="236133" y="182332"/>
                        <a:pt x="284416" y="135615"/>
                        <a:pt x="340745" y="100363"/>
                      </a:cubicBezTo>
                      <a:close/>
                    </a:path>
                  </a:pathLst>
                </a:custGeom>
                <a:solidFill>
                  <a:srgbClr val="9EB5E8"/>
                </a:solidFill>
                <a:ln w="2381" cap="flat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4" name="Freeform 253">
                  <a:extLst>
                    <a:ext uri="{FF2B5EF4-FFF2-40B4-BE49-F238E27FC236}">
                      <a16:creationId xmlns:a16="http://schemas.microsoft.com/office/drawing/2014/main" id="{1B26F6FB-5F48-C834-7E1B-136B97437588}"/>
                    </a:ext>
                  </a:extLst>
                </p:cNvPr>
                <p:cNvSpPr/>
                <p:nvPr/>
              </p:nvSpPr>
              <p:spPr>
                <a:xfrm>
                  <a:off x="2861451" y="2504564"/>
                  <a:ext cx="175078" cy="177644"/>
                </a:xfrm>
                <a:custGeom>
                  <a:avLst/>
                  <a:gdLst>
                    <a:gd name="csX0" fmla="*/ 82662 w 175078"/>
                    <a:gd name="csY0" fmla="*/ 177645 h 177644"/>
                    <a:gd name="csX1" fmla="*/ 132522 w 175078"/>
                    <a:gd name="csY1" fmla="*/ 122502 h 177644"/>
                    <a:gd name="csX2" fmla="*/ 175078 w 175078"/>
                    <a:gd name="csY2" fmla="*/ 61545 h 177644"/>
                    <a:gd name="csX3" fmla="*/ 73934 w 175078"/>
                    <a:gd name="csY3" fmla="*/ 0 h 177644"/>
                    <a:gd name="csX4" fmla="*/ 39889 w 175078"/>
                    <a:gd name="csY4" fmla="*/ 48766 h 177644"/>
                    <a:gd name="csX5" fmla="*/ 0 w 175078"/>
                    <a:gd name="csY5" fmla="*/ 92880 h 17764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</a:cxnLst>
                  <a:rect l="l" t="t" r="r" b="b"/>
                  <a:pathLst>
                    <a:path w="175078" h="177644">
                      <a:moveTo>
                        <a:pt x="82662" y="177645"/>
                      </a:moveTo>
                      <a:cubicBezTo>
                        <a:pt x="100421" y="160327"/>
                        <a:pt x="117074" y="141910"/>
                        <a:pt x="132522" y="122502"/>
                      </a:cubicBezTo>
                      <a:cubicBezTo>
                        <a:pt x="147971" y="103095"/>
                        <a:pt x="162184" y="82736"/>
                        <a:pt x="175078" y="61545"/>
                      </a:cubicBezTo>
                      <a:lnTo>
                        <a:pt x="73934" y="0"/>
                      </a:lnTo>
                      <a:cubicBezTo>
                        <a:pt x="63618" y="16952"/>
                        <a:pt x="52247" y="33240"/>
                        <a:pt x="39889" y="48766"/>
                      </a:cubicBezTo>
                      <a:cubicBezTo>
                        <a:pt x="27530" y="64292"/>
                        <a:pt x="14207" y="79025"/>
                        <a:pt x="0" y="92880"/>
                      </a:cubicBezTo>
                      <a:close/>
                    </a:path>
                  </a:pathLst>
                </a:custGeom>
                <a:solidFill>
                  <a:srgbClr val="D3D3D3"/>
                </a:solidFill>
                <a:ln w="2381" cap="flat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5" name="Freeform 254">
                  <a:extLst>
                    <a:ext uri="{FF2B5EF4-FFF2-40B4-BE49-F238E27FC236}">
                      <a16:creationId xmlns:a16="http://schemas.microsoft.com/office/drawing/2014/main" id="{3BD65CCC-E5DF-A7C9-3DDA-6BF12EC02A23}"/>
                    </a:ext>
                  </a:extLst>
                </p:cNvPr>
                <p:cNvSpPr/>
                <p:nvPr/>
              </p:nvSpPr>
              <p:spPr>
                <a:xfrm>
                  <a:off x="2530805" y="1666397"/>
                  <a:ext cx="591991" cy="899712"/>
                </a:xfrm>
                <a:custGeom>
                  <a:avLst/>
                  <a:gdLst>
                    <a:gd name="csX0" fmla="*/ 505725 w 591991"/>
                    <a:gd name="csY0" fmla="*/ 899712 h 899712"/>
                    <a:gd name="csX1" fmla="*/ 591903 w 591991"/>
                    <a:gd name="csY1" fmla="*/ 602215 h 899712"/>
                    <a:gd name="csX2" fmla="*/ 516055 w 591991"/>
                    <a:gd name="csY2" fmla="*/ 301919 h 899712"/>
                    <a:gd name="csX3" fmla="*/ 298944 w 591991"/>
                    <a:gd name="csY3" fmla="*/ 81024 h 899712"/>
                    <a:gd name="csX4" fmla="*/ 0 w 591991"/>
                    <a:gd name="csY4" fmla="*/ 0 h 899712"/>
                    <a:gd name="csX5" fmla="*/ 0 w 591991"/>
                    <a:gd name="csY5" fmla="*/ 118397 h 899712"/>
                    <a:gd name="csX6" fmla="*/ 239155 w 591991"/>
                    <a:gd name="csY6" fmla="*/ 183217 h 899712"/>
                    <a:gd name="csX7" fmla="*/ 412844 w 591991"/>
                    <a:gd name="csY7" fmla="*/ 359932 h 899712"/>
                    <a:gd name="csX8" fmla="*/ 473522 w 591991"/>
                    <a:gd name="csY8" fmla="*/ 600170 h 899712"/>
                    <a:gd name="csX9" fmla="*/ 404580 w 591991"/>
                    <a:gd name="csY9" fmla="*/ 838167 h 89971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591991" h="899712">
                      <a:moveTo>
                        <a:pt x="505725" y="899712"/>
                      </a:moveTo>
                      <a:cubicBezTo>
                        <a:pt x="560339" y="809959"/>
                        <a:pt x="590088" y="707263"/>
                        <a:pt x="591903" y="602215"/>
                      </a:cubicBezTo>
                      <a:cubicBezTo>
                        <a:pt x="593718" y="497167"/>
                        <a:pt x="567536" y="393505"/>
                        <a:pt x="516055" y="301919"/>
                      </a:cubicBezTo>
                      <a:cubicBezTo>
                        <a:pt x="464574" y="210332"/>
                        <a:pt x="389628" y="134079"/>
                        <a:pt x="298944" y="81024"/>
                      </a:cubicBezTo>
                      <a:cubicBezTo>
                        <a:pt x="208259" y="27969"/>
                        <a:pt x="105064" y="0"/>
                        <a:pt x="0" y="0"/>
                      </a:cubicBezTo>
                      <a:lnTo>
                        <a:pt x="0" y="118397"/>
                      </a:lnTo>
                      <a:cubicBezTo>
                        <a:pt x="84052" y="118397"/>
                        <a:pt x="166607" y="140773"/>
                        <a:pt x="239155" y="183217"/>
                      </a:cubicBezTo>
                      <a:cubicBezTo>
                        <a:pt x="311702" y="225661"/>
                        <a:pt x="371660" y="286663"/>
                        <a:pt x="412844" y="359932"/>
                      </a:cubicBezTo>
                      <a:cubicBezTo>
                        <a:pt x="454029" y="433202"/>
                        <a:pt x="474975" y="516131"/>
                        <a:pt x="473522" y="600170"/>
                      </a:cubicBezTo>
                      <a:cubicBezTo>
                        <a:pt x="472070" y="684208"/>
                        <a:pt x="448271" y="766364"/>
                        <a:pt x="404580" y="838167"/>
                      </a:cubicBezTo>
                      <a:close/>
                    </a:path>
                  </a:pathLst>
                </a:custGeom>
                <a:solidFill>
                  <a:srgbClr val="91D1C2"/>
                </a:solidFill>
                <a:ln w="2381" cap="flat">
                  <a:noFill/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E638AF4-9D0A-FEEA-9BC5-93F91C81B222}"/>
                  </a:ext>
                </a:extLst>
              </p:cNvPr>
              <p:cNvGrpSpPr/>
              <p:nvPr/>
            </p:nvGrpSpPr>
            <p:grpSpPr>
              <a:xfrm>
                <a:off x="3820880" y="581483"/>
                <a:ext cx="1386847" cy="1163956"/>
                <a:chOff x="2603474" y="1926616"/>
                <a:chExt cx="1386847" cy="1163956"/>
              </a:xfrm>
            </p:grpSpPr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96AE73C0-EB5E-36D7-7A01-CAD8FE34353F}"/>
                    </a:ext>
                  </a:extLst>
                </p:cNvPr>
                <p:cNvSpPr txBox="1"/>
                <p:nvPr/>
              </p:nvSpPr>
              <p:spPr>
                <a:xfrm>
                  <a:off x="2826262" y="2176018"/>
                  <a:ext cx="934221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~ 4M</a:t>
                  </a:r>
                </a:p>
                <a:p>
                  <a:pPr lvl="0" algn="ct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ClinVar</a:t>
                  </a:r>
                </a:p>
              </p:txBody>
            </p: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5A441002-DB35-43C7-E2B4-8FC58E3908ED}"/>
                    </a:ext>
                  </a:extLst>
                </p:cNvPr>
                <p:cNvSpPr txBox="1"/>
                <p:nvPr/>
              </p:nvSpPr>
              <p:spPr>
                <a:xfrm>
                  <a:off x="3287682" y="1990467"/>
                  <a:ext cx="702639" cy="2923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VUS</a:t>
                  </a:r>
                </a:p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  53.4%</a:t>
                  </a:r>
                </a:p>
              </p:txBody>
            </p:sp>
            <p:sp>
              <p:nvSpPr>
                <p:cNvPr id="249" name="TextBox 248">
                  <a:extLst>
                    <a:ext uri="{FF2B5EF4-FFF2-40B4-BE49-F238E27FC236}">
                      <a16:creationId xmlns:a16="http://schemas.microsoft.com/office/drawing/2014/main" id="{034DAEE9-66CE-7230-EFCD-B03B43B8268B}"/>
                    </a:ext>
                  </a:extLst>
                </p:cNvPr>
                <p:cNvSpPr txBox="1"/>
                <p:nvPr/>
              </p:nvSpPr>
              <p:spPr>
                <a:xfrm>
                  <a:off x="2826795" y="1926616"/>
                  <a:ext cx="517637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8.9%</a:t>
                  </a:r>
                </a:p>
              </p:txBody>
            </p:sp>
            <p:sp>
              <p:nvSpPr>
                <p:cNvPr id="250" name="TextBox 249">
                  <a:extLst>
                    <a:ext uri="{FF2B5EF4-FFF2-40B4-BE49-F238E27FC236}">
                      <a16:creationId xmlns:a16="http://schemas.microsoft.com/office/drawing/2014/main" id="{8DE2C245-E1BF-4ED1-3C7E-A57780EF1E48}"/>
                    </a:ext>
                  </a:extLst>
                </p:cNvPr>
                <p:cNvSpPr txBox="1"/>
                <p:nvPr/>
              </p:nvSpPr>
              <p:spPr>
                <a:xfrm>
                  <a:off x="2958938" y="2905906"/>
                  <a:ext cx="530555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4.0%</a:t>
                  </a:r>
                </a:p>
              </p:txBody>
            </p: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9E9D687E-3B07-B2B9-84C4-9EF7D8ABA90D}"/>
                    </a:ext>
                  </a:extLst>
                </p:cNvPr>
                <p:cNvSpPr txBox="1"/>
                <p:nvPr/>
              </p:nvSpPr>
              <p:spPr>
                <a:xfrm>
                  <a:off x="2603474" y="2450383"/>
                  <a:ext cx="425410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33.7%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9F62D54-6961-E845-1E03-BA6FA90AF02B}"/>
                  </a:ext>
                </a:extLst>
              </p:cNvPr>
              <p:cNvGrpSpPr/>
              <p:nvPr/>
            </p:nvGrpSpPr>
            <p:grpSpPr>
              <a:xfrm>
                <a:off x="4313583" y="1105771"/>
                <a:ext cx="677584" cy="461665"/>
                <a:chOff x="4266731" y="1058877"/>
                <a:chExt cx="677584" cy="461665"/>
              </a:xfrm>
            </p:grpSpPr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24440228-D573-B2CA-4E9B-35060DF4BBB4}"/>
                    </a:ext>
                  </a:extLst>
                </p:cNvPr>
                <p:cNvGrpSpPr/>
                <p:nvPr/>
              </p:nvGrpSpPr>
              <p:grpSpPr>
                <a:xfrm>
                  <a:off x="4267462" y="1058877"/>
                  <a:ext cx="676853" cy="461665"/>
                  <a:chOff x="7740072" y="3785537"/>
                  <a:chExt cx="676853" cy="461665"/>
                </a:xfrm>
              </p:grpSpPr>
              <p:sp>
                <p:nvSpPr>
                  <p:cNvPr id="244" name="TextBox 243">
                    <a:extLst>
                      <a:ext uri="{FF2B5EF4-FFF2-40B4-BE49-F238E27FC236}">
                        <a16:creationId xmlns:a16="http://schemas.microsoft.com/office/drawing/2014/main" id="{DE65673E-482B-CC68-6F56-598DC6B4A272}"/>
                      </a:ext>
                    </a:extLst>
                  </p:cNvPr>
                  <p:cNvSpPr txBox="1"/>
                  <p:nvPr/>
                </p:nvSpPr>
                <p:spPr>
                  <a:xfrm>
                    <a:off x="7823854" y="3785537"/>
                    <a:ext cx="593071" cy="4616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P/LP</a:t>
                    </a:r>
                  </a:p>
                  <a:p>
                    <a:pPr lvl="0"/>
                    <a:r>
                      <a: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VUS</a:t>
                    </a:r>
                  </a:p>
                  <a:p>
                    <a:r>
                      <a: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Conflicting</a:t>
                    </a:r>
                  </a:p>
                  <a:p>
                    <a:r>
                      <a:rPr lang="en-US" sz="60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B/LB</a:t>
                    </a:r>
                  </a:p>
                </p:txBody>
              </p:sp>
              <p:sp>
                <p:nvSpPr>
                  <p:cNvPr id="245" name="Rectangle 244">
                    <a:extLst>
                      <a:ext uri="{FF2B5EF4-FFF2-40B4-BE49-F238E27FC236}">
                        <a16:creationId xmlns:a16="http://schemas.microsoft.com/office/drawing/2014/main" id="{92D04636-1F3C-98E1-1D45-F59F475FF572}"/>
                      </a:ext>
                    </a:extLst>
                  </p:cNvPr>
                  <p:cNvSpPr/>
                  <p:nvPr/>
                </p:nvSpPr>
                <p:spPr>
                  <a:xfrm>
                    <a:off x="7740072" y="3849970"/>
                    <a:ext cx="137160" cy="54864"/>
                  </a:xfrm>
                  <a:prstGeom prst="rect">
                    <a:avLst/>
                  </a:prstGeom>
                  <a:solidFill>
                    <a:srgbClr val="F5BFC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6" name="Rectangle 245">
                    <a:extLst>
                      <a:ext uri="{FF2B5EF4-FFF2-40B4-BE49-F238E27FC236}">
                        <a16:creationId xmlns:a16="http://schemas.microsoft.com/office/drawing/2014/main" id="{CD8B2C50-696A-D0B5-CFE2-82246CE2C054}"/>
                      </a:ext>
                    </a:extLst>
                  </p:cNvPr>
                  <p:cNvSpPr/>
                  <p:nvPr/>
                </p:nvSpPr>
                <p:spPr>
                  <a:xfrm>
                    <a:off x="7740072" y="3945220"/>
                    <a:ext cx="137160" cy="54864"/>
                  </a:xfrm>
                  <a:prstGeom prst="rect">
                    <a:avLst/>
                  </a:prstGeom>
                  <a:solidFill>
                    <a:srgbClr val="9EB5E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sp>
              <p:nvSpPr>
                <p:cNvPr id="242" name="Rectangle 241">
                  <a:extLst>
                    <a:ext uri="{FF2B5EF4-FFF2-40B4-BE49-F238E27FC236}">
                      <a16:creationId xmlns:a16="http://schemas.microsoft.com/office/drawing/2014/main" id="{812E120B-CCEB-2086-8FB4-807022EE3394}"/>
                    </a:ext>
                  </a:extLst>
                </p:cNvPr>
                <p:cNvSpPr/>
                <p:nvPr/>
              </p:nvSpPr>
              <p:spPr>
                <a:xfrm>
                  <a:off x="4267488" y="1400673"/>
                  <a:ext cx="137160" cy="54864"/>
                </a:xfrm>
                <a:prstGeom prst="rect">
                  <a:avLst/>
                </a:prstGeom>
                <a:solidFill>
                  <a:srgbClr val="91D1C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3" name="Rectangle 242">
                  <a:extLst>
                    <a:ext uri="{FF2B5EF4-FFF2-40B4-BE49-F238E27FC236}">
                      <a16:creationId xmlns:a16="http://schemas.microsoft.com/office/drawing/2014/main" id="{AED59C10-80EE-10E6-4CF4-F6AB340A4ACC}"/>
                    </a:ext>
                  </a:extLst>
                </p:cNvPr>
                <p:cNvSpPr/>
                <p:nvPr/>
              </p:nvSpPr>
              <p:spPr>
                <a:xfrm>
                  <a:off x="4266731" y="1307761"/>
                  <a:ext cx="137160" cy="54864"/>
                </a:xfrm>
                <a:prstGeom prst="rect">
                  <a:avLst/>
                </a:prstGeom>
                <a:solidFill>
                  <a:srgbClr val="D3D3D3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6E033C5B-2915-CA78-3380-898CA1EA7F82}"/>
                  </a:ext>
                </a:extLst>
              </p:cNvPr>
              <p:cNvGrpSpPr/>
              <p:nvPr/>
            </p:nvGrpSpPr>
            <p:grpSpPr>
              <a:xfrm>
                <a:off x="5112681" y="655165"/>
                <a:ext cx="2188989" cy="520531"/>
                <a:chOff x="3141809" y="1247989"/>
                <a:chExt cx="2188989" cy="520531"/>
              </a:xfrm>
            </p:grpSpPr>
            <p:pic>
              <p:nvPicPr>
                <p:cNvPr id="104" name="Graphic 103">
                  <a:extLst>
                    <a:ext uri="{FF2B5EF4-FFF2-40B4-BE49-F238E27FC236}">
                      <a16:creationId xmlns:a16="http://schemas.microsoft.com/office/drawing/2014/main" id="{BB15BCC5-D68D-5E93-702A-3F86EA35FC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rcRect l="5802" t="8512" r="20423" b="18983"/>
                <a:stretch>
                  <a:fillRect/>
                </a:stretch>
              </p:blipFill>
              <p:spPr>
                <a:xfrm>
                  <a:off x="3479729" y="1388152"/>
                  <a:ext cx="1828800" cy="241096"/>
                </a:xfrm>
                <a:prstGeom prst="rect">
                  <a:avLst/>
                </a:prstGeom>
              </p:spPr>
            </p:pic>
            <p:sp>
              <p:nvSpPr>
                <p:cNvPr id="106" name="TextBox 105">
                  <a:extLst>
                    <a:ext uri="{FF2B5EF4-FFF2-40B4-BE49-F238E27FC236}">
                      <a16:creationId xmlns:a16="http://schemas.microsoft.com/office/drawing/2014/main" id="{B6FC50DE-ED96-86E5-9BA9-7DCC3614617A}"/>
                    </a:ext>
                  </a:extLst>
                </p:cNvPr>
                <p:cNvSpPr txBox="1"/>
                <p:nvPr/>
              </p:nvSpPr>
              <p:spPr>
                <a:xfrm>
                  <a:off x="3141809" y="1415664"/>
                  <a:ext cx="449557" cy="20005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7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SNV</a:t>
                  </a: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D0A5A2B-84EE-6C5C-D385-68CCADF24343}"/>
                    </a:ext>
                  </a:extLst>
                </p:cNvPr>
                <p:cNvSpPr txBox="1"/>
                <p:nvPr/>
              </p:nvSpPr>
              <p:spPr>
                <a:xfrm>
                  <a:off x="3982255" y="1402771"/>
                  <a:ext cx="604913" cy="21544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8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~1.9M</a:t>
                  </a:r>
                </a:p>
              </p:txBody>
            </p: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38DF2B00-75BC-2EB0-6FAC-0C662B9F113D}"/>
                    </a:ext>
                  </a:extLst>
                </p:cNvPr>
                <p:cNvSpPr txBox="1"/>
                <p:nvPr/>
              </p:nvSpPr>
              <p:spPr>
                <a:xfrm>
                  <a:off x="3249092" y="1575880"/>
                  <a:ext cx="508226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</a:t>
                  </a:r>
                  <a:endParaRPr 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4CD87E26-2E17-F263-CD68-A5F37020A79F}"/>
                    </a:ext>
                  </a:extLst>
                </p:cNvPr>
                <p:cNvSpPr txBox="1"/>
                <p:nvPr/>
              </p:nvSpPr>
              <p:spPr>
                <a:xfrm>
                  <a:off x="3604447" y="1583854"/>
                  <a:ext cx="563398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500k</a:t>
                  </a:r>
                  <a:endParaRPr 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8" name="TextBox 177">
                  <a:extLst>
                    <a:ext uri="{FF2B5EF4-FFF2-40B4-BE49-F238E27FC236}">
                      <a16:creationId xmlns:a16="http://schemas.microsoft.com/office/drawing/2014/main" id="{B83048A9-E3FB-655A-235F-D2584F518AEA}"/>
                    </a:ext>
                  </a:extLst>
                </p:cNvPr>
                <p:cNvSpPr txBox="1"/>
                <p:nvPr/>
              </p:nvSpPr>
              <p:spPr>
                <a:xfrm>
                  <a:off x="3940819" y="1579204"/>
                  <a:ext cx="634153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1000k</a:t>
                  </a:r>
                  <a:endParaRPr 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9" name="TextBox 178">
                  <a:extLst>
                    <a:ext uri="{FF2B5EF4-FFF2-40B4-BE49-F238E27FC236}">
                      <a16:creationId xmlns:a16="http://schemas.microsoft.com/office/drawing/2014/main" id="{42BBA402-7551-BB2F-DD3A-9903327B76F3}"/>
                    </a:ext>
                  </a:extLst>
                </p:cNvPr>
                <p:cNvSpPr txBox="1"/>
                <p:nvPr/>
              </p:nvSpPr>
              <p:spPr>
                <a:xfrm>
                  <a:off x="4691797" y="1575575"/>
                  <a:ext cx="639001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2000k</a:t>
                  </a:r>
                  <a:endParaRPr 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9" name="TextBox 238">
                  <a:extLst>
                    <a:ext uri="{FF2B5EF4-FFF2-40B4-BE49-F238E27FC236}">
                      <a16:creationId xmlns:a16="http://schemas.microsoft.com/office/drawing/2014/main" id="{20307205-49C0-656B-6E5B-F4305F07E3B9}"/>
                    </a:ext>
                  </a:extLst>
                </p:cNvPr>
                <p:cNvSpPr txBox="1"/>
                <p:nvPr/>
              </p:nvSpPr>
              <p:spPr>
                <a:xfrm>
                  <a:off x="4321246" y="1575880"/>
                  <a:ext cx="634153" cy="1846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 algn="ctr"/>
                  <a:r>
                    <a:rPr lang="en-US" sz="6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1500k</a:t>
                  </a:r>
                  <a:endParaRPr lang="en-US" sz="7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0" name="TextBox 239">
                  <a:extLst>
                    <a:ext uri="{FF2B5EF4-FFF2-40B4-BE49-F238E27FC236}">
                      <a16:creationId xmlns:a16="http://schemas.microsoft.com/office/drawing/2014/main" id="{DD0FED07-C31F-9188-001D-00961068910C}"/>
                    </a:ext>
                  </a:extLst>
                </p:cNvPr>
                <p:cNvSpPr txBox="1"/>
                <p:nvPr/>
              </p:nvSpPr>
              <p:spPr>
                <a:xfrm>
                  <a:off x="3401005" y="1247989"/>
                  <a:ext cx="1269772" cy="19236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lvl="0"/>
                  <a:r>
                    <a:rPr lang="en-US" sz="65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SNV composition (98.5%)</a:t>
                  </a:r>
                </a:p>
              </p:txBody>
            </p:sp>
          </p:grpSp>
          <p:pic>
            <p:nvPicPr>
              <p:cNvPr id="45" name="Graphic 44">
                <a:extLst>
                  <a:ext uri="{FF2B5EF4-FFF2-40B4-BE49-F238E27FC236}">
                    <a16:creationId xmlns:a16="http://schemas.microsoft.com/office/drawing/2014/main" id="{A90E04F8-F3C6-AD69-F671-B6EAE263B4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l="9380" r="19617" b="13626"/>
              <a:stretch>
                <a:fillRect/>
              </a:stretch>
            </p:blipFill>
            <p:spPr>
              <a:xfrm>
                <a:off x="5452220" y="1265065"/>
                <a:ext cx="1827181" cy="220950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367DE9-5777-F7CB-6BDC-499B86FA7589}"/>
                  </a:ext>
                </a:extLst>
              </p:cNvPr>
              <p:cNvSpPr txBox="1"/>
              <p:nvPr/>
            </p:nvSpPr>
            <p:spPr>
              <a:xfrm>
                <a:off x="4939459" y="1294644"/>
                <a:ext cx="637962" cy="200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sz="700" dirty="0">
                    <a:latin typeface="Arial" panose="020B0604020202020204" pitchFamily="34" charset="0"/>
                    <a:cs typeface="Arial" panose="020B0604020202020204" pitchFamily="34" charset="0"/>
                  </a:rPr>
                  <a:t>Non-SNV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3096F8B-455A-817A-FE52-8627C6F3E68F}"/>
                  </a:ext>
                </a:extLst>
              </p:cNvPr>
              <p:cNvSpPr txBox="1"/>
              <p:nvPr/>
            </p:nvSpPr>
            <p:spPr>
              <a:xfrm>
                <a:off x="5362838" y="1438118"/>
                <a:ext cx="2045368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0         5k       10k      15k       20k      25k      30k      35k</a:t>
                </a:r>
              </a:p>
              <a:p>
                <a:pPr lvl="0"/>
                <a:endParaRPr lang="en-US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C36B275-9274-2A55-6843-B7DFFCFADAC1}"/>
                  </a:ext>
                </a:extLst>
              </p:cNvPr>
              <p:cNvSpPr txBox="1"/>
              <p:nvPr/>
            </p:nvSpPr>
            <p:spPr>
              <a:xfrm>
                <a:off x="5263366" y="1151107"/>
                <a:ext cx="1866284" cy="1923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/>
                <a:r>
                  <a:rPr lang="en-US" sz="650" dirty="0">
                    <a:latin typeface="Arial" panose="020B0604020202020204" pitchFamily="34" charset="0"/>
                    <a:cs typeface="Arial" panose="020B0604020202020204" pitchFamily="34" charset="0"/>
                  </a:rPr>
                  <a:t>Magnified non-SNV composition (1.5%)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CD360F-1EB0-D7AA-8A2F-8F68D870F767}"/>
                  </a:ext>
                </a:extLst>
              </p:cNvPr>
              <p:cNvSpPr txBox="1"/>
              <p:nvPr/>
            </p:nvSpPr>
            <p:spPr>
              <a:xfrm>
                <a:off x="5439016" y="1305800"/>
                <a:ext cx="1866284" cy="169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US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5746                     14645                  2641     5854        5711</a:t>
                </a:r>
              </a:p>
            </p:txBody>
          </p: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65DEC564-1B43-83E7-CDE5-783766B24D43}"/>
                  </a:ext>
                </a:extLst>
              </p:cNvPr>
              <p:cNvGrpSpPr/>
              <p:nvPr/>
            </p:nvGrpSpPr>
            <p:grpSpPr>
              <a:xfrm>
                <a:off x="5441076" y="1560787"/>
                <a:ext cx="1897432" cy="160438"/>
                <a:chOff x="3456646" y="1217312"/>
                <a:chExt cx="1897432" cy="160438"/>
              </a:xfrm>
            </p:grpSpPr>
            <p:sp>
              <p:nvSpPr>
                <p:cNvPr id="51" name="Freeform 50">
                  <a:extLst>
                    <a:ext uri="{FF2B5EF4-FFF2-40B4-BE49-F238E27FC236}">
                      <a16:creationId xmlns:a16="http://schemas.microsoft.com/office/drawing/2014/main" id="{C6863E40-8327-9FB1-96EA-71BF700A9576}"/>
                    </a:ext>
                  </a:extLst>
                </p:cNvPr>
                <p:cNvSpPr/>
                <p:nvPr/>
              </p:nvSpPr>
              <p:spPr>
                <a:xfrm>
                  <a:off x="3471906" y="1272158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79"/>
                    <a:gd name="csX1" fmla="*/ 152400 w 152400"/>
                    <a:gd name="csY1" fmla="*/ 106680 h 106679"/>
                    <a:gd name="csX2" fmla="*/ 152400 w 152400"/>
                    <a:gd name="csY2" fmla="*/ 0 h 106679"/>
                    <a:gd name="csX3" fmla="*/ 0 w 152400"/>
                    <a:gd name="csY3" fmla="*/ 0 h 10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79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65964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FA3C864E-D292-CEDE-EDDC-97BE64B6175A}"/>
                    </a:ext>
                  </a:extLst>
                </p:cNvPr>
                <p:cNvSpPr txBox="1"/>
                <p:nvPr/>
              </p:nvSpPr>
              <p:spPr>
                <a:xfrm>
                  <a:off x="3456646" y="1221537"/>
                  <a:ext cx="40267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Missense</a:t>
                  </a:r>
                  <a:endParaRPr lang="en-US" sz="500" spc="0" baseline="0" dirty="0">
                    <a:ln/>
                    <a:solidFill>
                      <a:srgbClr val="000000"/>
                    </a:solidFill>
                    <a:latin typeface="Arial"/>
                    <a:cs typeface="Arial"/>
                    <a:sym typeface="Arial"/>
                    <a:rtl val="0"/>
                  </a:endParaRPr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2A0BB369-0167-44A4-1DB7-34F934C31752}"/>
                    </a:ext>
                  </a:extLst>
                </p:cNvPr>
                <p:cNvSpPr/>
                <p:nvPr/>
              </p:nvSpPr>
              <p:spPr>
                <a:xfrm>
                  <a:off x="3792681" y="1270356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80"/>
                    <a:gd name="csX1" fmla="*/ 152400 w 152400"/>
                    <a:gd name="csY1" fmla="*/ 106680 h 106680"/>
                    <a:gd name="csX2" fmla="*/ 152400 w 152400"/>
                    <a:gd name="csY2" fmla="*/ 0 h 106680"/>
                    <a:gd name="csX3" fmla="*/ 0 w 152400"/>
                    <a:gd name="csY3" fmla="*/ 0 h 10668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80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502FF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F944A350-2908-27CA-7FF0-24F57C07B8CC}"/>
                    </a:ext>
                  </a:extLst>
                </p:cNvPr>
                <p:cNvSpPr txBox="1"/>
                <p:nvPr/>
              </p:nvSpPr>
              <p:spPr>
                <a:xfrm>
                  <a:off x="3772956" y="1223862"/>
                  <a:ext cx="429926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Frameshift</a:t>
                  </a:r>
                </a:p>
              </p:txBody>
            </p:sp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E1E5DBE9-6B20-1EDF-99EF-159ED59EA6C0}"/>
                    </a:ext>
                  </a:extLst>
                </p:cNvPr>
                <p:cNvSpPr/>
                <p:nvPr/>
              </p:nvSpPr>
              <p:spPr>
                <a:xfrm>
                  <a:off x="4134619" y="1266353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79"/>
                    <a:gd name="csX1" fmla="*/ 152400 w 152400"/>
                    <a:gd name="csY1" fmla="*/ 106680 h 106679"/>
                    <a:gd name="csX2" fmla="*/ 152400 w 152400"/>
                    <a:gd name="csY2" fmla="*/ 0 h 106679"/>
                    <a:gd name="csX3" fmla="*/ 0 w 152400"/>
                    <a:gd name="csY3" fmla="*/ 0 h 10667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79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68D3C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0F21A34-B82F-725E-EC71-3E5481EBB521}"/>
                    </a:ext>
                  </a:extLst>
                </p:cNvPr>
                <p:cNvSpPr txBox="1"/>
                <p:nvPr/>
              </p:nvSpPr>
              <p:spPr>
                <a:xfrm>
                  <a:off x="4121096" y="1223026"/>
                  <a:ext cx="417102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Nonsense</a:t>
                  </a:r>
                </a:p>
              </p:txBody>
            </p:sp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20FA783D-0E8C-036B-62A6-6851A88A5DDF}"/>
                    </a:ext>
                  </a:extLst>
                </p:cNvPr>
                <p:cNvSpPr/>
                <p:nvPr/>
              </p:nvSpPr>
              <p:spPr>
                <a:xfrm>
                  <a:off x="4468927" y="1267147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80"/>
                    <a:gd name="csX1" fmla="*/ 152400 w 152400"/>
                    <a:gd name="csY1" fmla="*/ 106680 h 106680"/>
                    <a:gd name="csX2" fmla="*/ 152400 w 152400"/>
                    <a:gd name="csY2" fmla="*/ 0 h 106680"/>
                    <a:gd name="csX3" fmla="*/ 0 w 152400"/>
                    <a:gd name="csY3" fmla="*/ 0 h 10668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80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66E01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EB3F947E-4B37-64F4-FA17-A670F133359D}"/>
                    </a:ext>
                  </a:extLst>
                </p:cNvPr>
                <p:cNvSpPr txBox="1"/>
                <p:nvPr/>
              </p:nvSpPr>
              <p:spPr>
                <a:xfrm>
                  <a:off x="4455619" y="1220550"/>
                  <a:ext cx="41870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Splice site</a:t>
                  </a:r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A743651D-3D9F-3529-0EE6-B7BE8D4B1EAF}"/>
                    </a:ext>
                  </a:extLst>
                </p:cNvPr>
                <p:cNvSpPr/>
                <p:nvPr/>
              </p:nvSpPr>
              <p:spPr>
                <a:xfrm>
                  <a:off x="4808313" y="1266127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80"/>
                    <a:gd name="csX1" fmla="*/ 152400 w 152400"/>
                    <a:gd name="csY1" fmla="*/ 106680 h 106680"/>
                    <a:gd name="csX2" fmla="*/ 152400 w 152400"/>
                    <a:gd name="csY2" fmla="*/ 0 h 106680"/>
                    <a:gd name="csX3" fmla="*/ 0 w 152400"/>
                    <a:gd name="csY3" fmla="*/ 0 h 10668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80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B6EDB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06292A7F-FEC7-4634-6435-A54E0DC50209}"/>
                    </a:ext>
                  </a:extLst>
                </p:cNvPr>
                <p:cNvSpPr txBox="1"/>
                <p:nvPr/>
              </p:nvSpPr>
              <p:spPr>
                <a:xfrm>
                  <a:off x="4799181" y="1217312"/>
                  <a:ext cx="346570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ncRNA</a:t>
                  </a:r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3643E993-D285-64B2-911B-7E263105E881}"/>
                    </a:ext>
                  </a:extLst>
                </p:cNvPr>
                <p:cNvSpPr/>
                <p:nvPr/>
              </p:nvSpPr>
              <p:spPr>
                <a:xfrm>
                  <a:off x="5077105" y="1267698"/>
                  <a:ext cx="64008" cy="64008"/>
                </a:xfrm>
                <a:custGeom>
                  <a:avLst/>
                  <a:gdLst>
                    <a:gd name="csX0" fmla="*/ 0 w 152400"/>
                    <a:gd name="csY0" fmla="*/ 106680 h 106680"/>
                    <a:gd name="csX1" fmla="*/ 152400 w 152400"/>
                    <a:gd name="csY1" fmla="*/ 106680 h 106680"/>
                    <a:gd name="csX2" fmla="*/ 152400 w 152400"/>
                    <a:gd name="csY2" fmla="*/ 0 h 106680"/>
                    <a:gd name="csX3" fmla="*/ 0 w 152400"/>
                    <a:gd name="csY3" fmla="*/ 0 h 10668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52400" h="106680">
                      <a:moveTo>
                        <a:pt x="0" y="106680"/>
                      </a:moveTo>
                      <a:lnTo>
                        <a:pt x="152400" y="106680"/>
                      </a:lnTo>
                      <a:lnTo>
                        <a:pt x="1524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3C0FF"/>
                </a:solidFill>
                <a:ln w="6347" cap="flat">
                  <a:solidFill>
                    <a:srgbClr val="FFFFF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795A151C-2853-F61E-7751-E93FE9B96921}"/>
                    </a:ext>
                  </a:extLst>
                </p:cNvPr>
                <p:cNvSpPr txBox="1"/>
                <p:nvPr/>
              </p:nvSpPr>
              <p:spPr>
                <a:xfrm>
                  <a:off x="5063614" y="1220550"/>
                  <a:ext cx="29046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400" spc="0" baseline="0" dirty="0">
                      <a:ln/>
                      <a:solidFill>
                        <a:srgbClr val="000000"/>
                      </a:solidFill>
                      <a:latin typeface="Arial"/>
                      <a:cs typeface="Arial"/>
                      <a:sym typeface="Arial"/>
                      <a:rtl val="0"/>
                    </a:rPr>
                    <a:t>UTR</a:t>
                  </a:r>
                </a:p>
              </p:txBody>
            </p:sp>
          </p:grpSp>
        </p:grpSp>
        <p:cxnSp>
          <p:nvCxnSpPr>
            <p:cNvPr id="256" name="Straight Arrow Connector 255">
              <a:extLst>
                <a:ext uri="{FF2B5EF4-FFF2-40B4-BE49-F238E27FC236}">
                  <a16:creationId xmlns:a16="http://schemas.microsoft.com/office/drawing/2014/main" id="{8812D59B-5485-9471-A94E-30C41EBF4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24911" y="2839410"/>
              <a:ext cx="143739" cy="106499"/>
            </a:xfrm>
            <a:prstGeom prst="straightConnector1">
              <a:avLst/>
            </a:prstGeom>
            <a:ln w="9525">
              <a:solidFill>
                <a:schemeClr val="tx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1" name="Group 370">
            <a:extLst>
              <a:ext uri="{FF2B5EF4-FFF2-40B4-BE49-F238E27FC236}">
                <a16:creationId xmlns:a16="http://schemas.microsoft.com/office/drawing/2014/main" id="{1D4FE009-1D60-ED68-48CF-053916F87E17}"/>
              </a:ext>
            </a:extLst>
          </p:cNvPr>
          <p:cNvGrpSpPr/>
          <p:nvPr/>
        </p:nvGrpSpPr>
        <p:grpSpPr>
          <a:xfrm>
            <a:off x="59961" y="1620348"/>
            <a:ext cx="6968775" cy="2184603"/>
            <a:chOff x="1" y="1546940"/>
            <a:chExt cx="6968775" cy="21846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6B3EA8-FE3D-8479-D647-019C8E745E7D}"/>
                </a:ext>
              </a:extLst>
            </p:cNvPr>
            <p:cNvSpPr txBox="1"/>
            <p:nvPr/>
          </p:nvSpPr>
          <p:spPr>
            <a:xfrm>
              <a:off x="1" y="1549802"/>
              <a:ext cx="312807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00" b="1" kern="100" dirty="0"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C</a:t>
              </a:r>
              <a:endParaRPr lang="en-US" sz="1000" b="1" dirty="0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F0F3E5D9-64B9-298E-CACD-AEE236B3744A}"/>
                </a:ext>
              </a:extLst>
            </p:cNvPr>
            <p:cNvSpPr txBox="1"/>
            <p:nvPr/>
          </p:nvSpPr>
          <p:spPr>
            <a:xfrm>
              <a:off x="6608267" y="1546940"/>
              <a:ext cx="297124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6%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5%</a:t>
              </a: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03D03074-131D-BB04-DDCF-2959F2BFDA9D}"/>
                </a:ext>
              </a:extLst>
            </p:cNvPr>
            <p:cNvSpPr txBox="1"/>
            <p:nvPr/>
          </p:nvSpPr>
          <p:spPr>
            <a:xfrm>
              <a:off x="2341547" y="1621733"/>
              <a:ext cx="2459754" cy="2435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900" dirty="0">
                  <a:latin typeface="Arial" panose="020B0604020202020204" pitchFamily="34" charset="0"/>
                  <a:cs typeface="Arial" panose="020B0604020202020204" pitchFamily="34" charset="0"/>
                </a:rPr>
                <a:t>Top 30 genes with most unique VUS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9242A80A-E196-55CF-3563-36680D3EDAA8}"/>
                </a:ext>
              </a:extLst>
            </p:cNvPr>
            <p:cNvSpPr txBox="1"/>
            <p:nvPr/>
          </p:nvSpPr>
          <p:spPr>
            <a:xfrm rot="16200000">
              <a:off x="6253676" y="2444531"/>
              <a:ext cx="1237839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50" dirty="0">
                  <a:ln/>
                  <a:latin typeface="Arial"/>
                  <a:cs typeface="Arial"/>
                  <a:sym typeface="Arial"/>
                  <a:rtl val="0"/>
                </a:rPr>
                <a:t>Cumulative VUS percentage</a:t>
              </a:r>
              <a:endParaRPr lang="en-US" sz="650" spc="0" baseline="0" dirty="0">
                <a:ln/>
                <a:latin typeface="Arial"/>
                <a:cs typeface="Arial"/>
                <a:sym typeface="Arial"/>
                <a:rtl val="0"/>
              </a:endParaRPr>
            </a:p>
          </p:txBody>
        </p:sp>
        <p:grpSp>
          <p:nvGrpSpPr>
            <p:cNvPr id="349" name="Group 348">
              <a:extLst>
                <a:ext uri="{FF2B5EF4-FFF2-40B4-BE49-F238E27FC236}">
                  <a16:creationId xmlns:a16="http://schemas.microsoft.com/office/drawing/2014/main" id="{9CFF031E-F6E8-A932-2736-6E1AAFB084F0}"/>
                </a:ext>
              </a:extLst>
            </p:cNvPr>
            <p:cNvGrpSpPr/>
            <p:nvPr/>
          </p:nvGrpSpPr>
          <p:grpSpPr>
            <a:xfrm>
              <a:off x="373224" y="1608734"/>
              <a:ext cx="6506882" cy="2122809"/>
              <a:chOff x="327646" y="1480288"/>
              <a:chExt cx="6551532" cy="2122809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90E7340-8825-D33C-8C41-CFBF9B6D98FD}"/>
                  </a:ext>
                </a:extLst>
              </p:cNvPr>
              <p:cNvSpPr txBox="1"/>
              <p:nvPr/>
            </p:nvSpPr>
            <p:spPr>
              <a:xfrm rot="18900000">
                <a:off x="327646" y="3311583"/>
                <a:ext cx="4434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TTN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B39F3780-14D4-4244-5B77-389D2A86B760}"/>
                  </a:ext>
                </a:extLst>
              </p:cNvPr>
              <p:cNvSpPr txBox="1"/>
              <p:nvPr/>
            </p:nvSpPr>
            <p:spPr>
              <a:xfrm rot="18900000">
                <a:off x="521971" y="3308495"/>
                <a:ext cx="4434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APC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C4F2C1D4-0B5D-8D1E-8BD9-004FA4660491}"/>
                  </a:ext>
                </a:extLst>
              </p:cNvPr>
              <p:cNvSpPr txBox="1"/>
              <p:nvPr/>
            </p:nvSpPr>
            <p:spPr>
              <a:xfrm rot="18900000">
                <a:off x="702901" y="3294649"/>
                <a:ext cx="496426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ATM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1E12B31E-9022-6F65-11C9-8AE77E4EAEFD}"/>
                  </a:ext>
                </a:extLst>
              </p:cNvPr>
              <p:cNvSpPr txBox="1"/>
              <p:nvPr/>
            </p:nvSpPr>
            <p:spPr>
              <a:xfrm rot="18900000">
                <a:off x="938738" y="3298745"/>
                <a:ext cx="4434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NF1</a:t>
                </a: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59270B7A-4CCD-E4D6-E1C0-23EA83FF9B07}"/>
                  </a:ext>
                </a:extLst>
              </p:cNvPr>
              <p:cNvSpPr txBox="1"/>
              <p:nvPr/>
            </p:nvSpPr>
            <p:spPr>
              <a:xfrm rot="18900000">
                <a:off x="1058136" y="3296157"/>
                <a:ext cx="62833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POLE</a:t>
                </a:r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FF4548B-62BF-77B1-6245-7743D5C27ED1}"/>
                  </a:ext>
                </a:extLst>
              </p:cNvPr>
              <p:cNvSpPr txBox="1"/>
              <p:nvPr/>
            </p:nvSpPr>
            <p:spPr>
              <a:xfrm rot="18900000">
                <a:off x="1261318" y="3291834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RYR2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D0358D7A-C8E0-ABDB-DB6D-235084FC30D6}"/>
                  </a:ext>
                </a:extLst>
              </p:cNvPr>
              <p:cNvSpPr txBox="1"/>
              <p:nvPr/>
            </p:nvSpPr>
            <p:spPr>
              <a:xfrm rot="18900000">
                <a:off x="1469821" y="3296200"/>
                <a:ext cx="587572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RYR1</a:t>
                </a:r>
              </a:p>
            </p:txBody>
          </p:sp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E4FF6308-83B3-BB56-A586-15091924F4E3}"/>
                  </a:ext>
                </a:extLst>
              </p:cNvPr>
              <p:cNvSpPr txBox="1"/>
              <p:nvPr/>
            </p:nvSpPr>
            <p:spPr>
              <a:xfrm rot="18900000">
                <a:off x="1672352" y="3304779"/>
                <a:ext cx="58625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MSH6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9F52A4C0-9867-E058-75BF-C3E3AABFE4A7}"/>
                  </a:ext>
                </a:extLst>
              </p:cNvPr>
              <p:cNvSpPr txBox="1"/>
              <p:nvPr/>
            </p:nvSpPr>
            <p:spPr>
              <a:xfrm rot="18900000">
                <a:off x="1883310" y="3281789"/>
                <a:ext cx="62833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TSC2</a:t>
                </a:r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F8335B12-0C77-893A-C13B-287FC24FDA3B}"/>
                  </a:ext>
                </a:extLst>
              </p:cNvPr>
              <p:cNvSpPr txBox="1"/>
              <p:nvPr/>
            </p:nvSpPr>
            <p:spPr>
              <a:xfrm rot="18900000">
                <a:off x="2044895" y="3337756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BRCA2</a:t>
                </a:r>
              </a:p>
            </p:txBody>
          </p:sp>
          <p:sp>
            <p:nvSpPr>
              <p:cNvPr id="153" name="TextBox 152">
                <a:extLst>
                  <a:ext uri="{FF2B5EF4-FFF2-40B4-BE49-F238E27FC236}">
                    <a16:creationId xmlns:a16="http://schemas.microsoft.com/office/drawing/2014/main" id="{4A366160-D54A-E623-23FC-952554B5515B}"/>
                  </a:ext>
                </a:extLst>
              </p:cNvPr>
              <p:cNvSpPr txBox="1"/>
              <p:nvPr/>
            </p:nvSpPr>
            <p:spPr>
              <a:xfrm rot="18900000">
                <a:off x="2227994" y="3345663"/>
                <a:ext cx="66482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DICER1</a:t>
                </a:r>
              </a:p>
            </p:txBody>
          </p: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1C5EC1AA-BDCF-57E7-264C-01958786D7B5}"/>
                  </a:ext>
                </a:extLst>
              </p:cNvPr>
              <p:cNvSpPr txBox="1"/>
              <p:nvPr/>
            </p:nvSpPr>
            <p:spPr>
              <a:xfrm rot="18900000">
                <a:off x="2453524" y="3324850"/>
                <a:ext cx="65071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SYNE1</a:t>
                </a:r>
              </a:p>
            </p:txBody>
          </p: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D2F60ADB-EB5A-58D6-8E30-FFE627E11058}"/>
                  </a:ext>
                </a:extLst>
              </p:cNvPr>
              <p:cNvSpPr txBox="1"/>
              <p:nvPr/>
            </p:nvSpPr>
            <p:spPr>
              <a:xfrm rot="18900000">
                <a:off x="2733854" y="3271878"/>
                <a:ext cx="58625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ALK</a:t>
                </a:r>
              </a:p>
            </p:txBody>
          </p:sp>
          <p:sp>
            <p:nvSpPr>
              <p:cNvPr id="156" name="TextBox 155">
                <a:extLst>
                  <a:ext uri="{FF2B5EF4-FFF2-40B4-BE49-F238E27FC236}">
                    <a16:creationId xmlns:a16="http://schemas.microsoft.com/office/drawing/2014/main" id="{9EE842E4-303F-424A-4D53-AD9C7C8C4486}"/>
                  </a:ext>
                </a:extLst>
              </p:cNvPr>
              <p:cNvSpPr txBox="1"/>
              <p:nvPr/>
            </p:nvSpPr>
            <p:spPr>
              <a:xfrm rot="18900000">
                <a:off x="2900342" y="3294649"/>
                <a:ext cx="62833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PLEC</a:t>
                </a:r>
              </a:p>
            </p:txBody>
          </p:sp>
          <p:sp>
            <p:nvSpPr>
              <p:cNvPr id="157" name="TextBox 156">
                <a:extLst>
                  <a:ext uri="{FF2B5EF4-FFF2-40B4-BE49-F238E27FC236}">
                    <a16:creationId xmlns:a16="http://schemas.microsoft.com/office/drawing/2014/main" id="{A464266A-7A5E-0BC3-58F9-5C1E64F9505C}"/>
                  </a:ext>
                </a:extLst>
              </p:cNvPr>
              <p:cNvSpPr txBox="1"/>
              <p:nvPr/>
            </p:nvSpPr>
            <p:spPr>
              <a:xfrm rot="18900000">
                <a:off x="3124586" y="3277339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DMD</a:t>
                </a:r>
              </a:p>
            </p:txBody>
          </p: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CE292462-02E0-7F00-10B4-9BDB8CE0BDDD}"/>
                  </a:ext>
                </a:extLst>
              </p:cNvPr>
              <p:cNvSpPr txBox="1"/>
              <p:nvPr/>
            </p:nvSpPr>
            <p:spPr>
              <a:xfrm rot="18900000">
                <a:off x="3347660" y="3244100"/>
                <a:ext cx="66482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NEB</a:t>
                </a:r>
              </a:p>
            </p:txBody>
          </p:sp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6220E63C-1757-A636-14FB-5C648D017CC0}"/>
                  </a:ext>
                </a:extLst>
              </p:cNvPr>
              <p:cNvSpPr txBox="1"/>
              <p:nvPr/>
            </p:nvSpPr>
            <p:spPr>
              <a:xfrm rot="18900000">
                <a:off x="3510794" y="3279252"/>
                <a:ext cx="65071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PKD1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325CC295-80CE-018B-1E14-206557669760}"/>
                  </a:ext>
                </a:extLst>
              </p:cNvPr>
              <p:cNvSpPr txBox="1"/>
              <p:nvPr/>
            </p:nvSpPr>
            <p:spPr>
              <a:xfrm rot="18900000">
                <a:off x="3712310" y="3317885"/>
                <a:ext cx="58625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BRIP1</a:t>
                </a:r>
              </a:p>
            </p:txBody>
          </p:sp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50F60C26-8A1F-8B58-5499-3008B599CD56}"/>
                  </a:ext>
                </a:extLst>
              </p:cNvPr>
              <p:cNvSpPr txBox="1"/>
              <p:nvPr/>
            </p:nvSpPr>
            <p:spPr>
              <a:xfrm rot="18900000">
                <a:off x="3875718" y="3337867"/>
                <a:ext cx="62833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ALMS1</a:t>
                </a:r>
              </a:p>
            </p:txBody>
          </p:sp>
          <p:sp>
            <p:nvSpPr>
              <p:cNvPr id="162" name="TextBox 161">
                <a:extLst>
                  <a:ext uri="{FF2B5EF4-FFF2-40B4-BE49-F238E27FC236}">
                    <a16:creationId xmlns:a16="http://schemas.microsoft.com/office/drawing/2014/main" id="{D14D563E-907C-A495-F6A4-D992D92ABB35}"/>
                  </a:ext>
                </a:extLst>
              </p:cNvPr>
              <p:cNvSpPr txBox="1"/>
              <p:nvPr/>
            </p:nvSpPr>
            <p:spPr>
              <a:xfrm rot="18900000">
                <a:off x="4092473" y="3343502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USH2A</a:t>
                </a:r>
              </a:p>
            </p:txBody>
          </p: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DC4B8EBD-68B6-7A88-7CFE-AE5C770E30F6}"/>
                  </a:ext>
                </a:extLst>
              </p:cNvPr>
              <p:cNvSpPr txBox="1"/>
              <p:nvPr/>
            </p:nvSpPr>
            <p:spPr>
              <a:xfrm rot="18900000">
                <a:off x="4257478" y="3349457"/>
                <a:ext cx="66482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OBSCN</a:t>
                </a:r>
              </a:p>
            </p:txBody>
          </p:sp>
          <p:sp>
            <p:nvSpPr>
              <p:cNvPr id="164" name="TextBox 163">
                <a:extLst>
                  <a:ext uri="{FF2B5EF4-FFF2-40B4-BE49-F238E27FC236}">
                    <a16:creationId xmlns:a16="http://schemas.microsoft.com/office/drawing/2014/main" id="{CF5A5BE2-E6E7-4D08-8456-B8E373AA741B}"/>
                  </a:ext>
                </a:extLst>
              </p:cNvPr>
              <p:cNvSpPr txBox="1"/>
              <p:nvPr/>
            </p:nvSpPr>
            <p:spPr>
              <a:xfrm rot="18900000">
                <a:off x="4411151" y="3337117"/>
                <a:ext cx="78524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RECQL4</a:t>
                </a:r>
              </a:p>
            </p:txBody>
          </p:sp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7941790F-0196-B18A-C934-C03D23754FA6}"/>
                  </a:ext>
                </a:extLst>
              </p:cNvPr>
              <p:cNvSpPr txBox="1"/>
              <p:nvPr/>
            </p:nvSpPr>
            <p:spPr>
              <a:xfrm rot="18900000">
                <a:off x="4707215" y="3343502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POLD1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6C1B6452-58BC-7E65-7502-CE8DEA8E1A57}"/>
                  </a:ext>
                </a:extLst>
              </p:cNvPr>
              <p:cNvSpPr txBox="1"/>
              <p:nvPr/>
            </p:nvSpPr>
            <p:spPr>
              <a:xfrm rot="18900000">
                <a:off x="4910706" y="3307314"/>
                <a:ext cx="66482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MYH7</a:t>
                </a:r>
              </a:p>
            </p:txBody>
          </p:sp>
          <p:sp>
            <p:nvSpPr>
              <p:cNvPr id="167" name="TextBox 166">
                <a:extLst>
                  <a:ext uri="{FF2B5EF4-FFF2-40B4-BE49-F238E27FC236}">
                    <a16:creationId xmlns:a16="http://schemas.microsoft.com/office/drawing/2014/main" id="{33298912-9000-348F-6F8A-A354830C424C}"/>
                  </a:ext>
                </a:extLst>
              </p:cNvPr>
              <p:cNvSpPr txBox="1"/>
              <p:nvPr/>
            </p:nvSpPr>
            <p:spPr>
              <a:xfrm rot="18900000">
                <a:off x="5112515" y="3308496"/>
                <a:ext cx="650711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MSH3</a:t>
                </a:r>
              </a:p>
            </p:txBody>
          </p:sp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DC966E3B-03BB-76AA-8172-410978E6A17D}"/>
                  </a:ext>
                </a:extLst>
              </p:cNvPr>
              <p:cNvSpPr txBox="1"/>
              <p:nvPr/>
            </p:nvSpPr>
            <p:spPr>
              <a:xfrm rot="18900000">
                <a:off x="5335071" y="3324101"/>
                <a:ext cx="58625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PMS2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7B8CAAE7-D06B-29E7-C4C1-CA09609E6332}"/>
                  </a:ext>
                </a:extLst>
              </p:cNvPr>
              <p:cNvSpPr txBox="1"/>
              <p:nvPr/>
            </p:nvSpPr>
            <p:spPr>
              <a:xfrm rot="18900000">
                <a:off x="5513519" y="3335549"/>
                <a:ext cx="628334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PALB2</a:t>
                </a:r>
              </a:p>
            </p:txBody>
          </p:sp>
          <p:sp>
            <p:nvSpPr>
              <p:cNvPr id="170" name="TextBox 169">
                <a:extLst>
                  <a:ext uri="{FF2B5EF4-FFF2-40B4-BE49-F238E27FC236}">
                    <a16:creationId xmlns:a16="http://schemas.microsoft.com/office/drawing/2014/main" id="{DD0E24E0-FCAC-F6A5-B8C0-029AED5AE025}"/>
                  </a:ext>
                </a:extLst>
              </p:cNvPr>
              <p:cNvSpPr txBox="1"/>
              <p:nvPr/>
            </p:nvSpPr>
            <p:spPr>
              <a:xfrm rot="18900000">
                <a:off x="5690884" y="3374837"/>
                <a:ext cx="61610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PRKDC</a:t>
                </a:r>
              </a:p>
            </p:txBody>
          </p:sp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E7D62C09-0D3E-C86D-E91B-FBBFB00AA594}"/>
                  </a:ext>
                </a:extLst>
              </p:cNvPr>
              <p:cNvSpPr txBox="1"/>
              <p:nvPr/>
            </p:nvSpPr>
            <p:spPr>
              <a:xfrm rot="18900000">
                <a:off x="5786751" y="3387653"/>
                <a:ext cx="802949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SMARCA4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2E9CBF1B-3715-85E9-4332-55DD658EA7CA}"/>
                  </a:ext>
                </a:extLst>
              </p:cNvPr>
              <p:cNvSpPr txBox="1"/>
              <p:nvPr/>
            </p:nvSpPr>
            <p:spPr>
              <a:xfrm rot="18900000">
                <a:off x="6093933" y="3291681"/>
                <a:ext cx="785245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RAD50</a:t>
                </a:r>
              </a:p>
            </p:txBody>
          </p:sp>
          <p:pic>
            <p:nvPicPr>
              <p:cNvPr id="348" name="Picture 347">
                <a:extLst>
                  <a:ext uri="{FF2B5EF4-FFF2-40B4-BE49-F238E27FC236}">
                    <a16:creationId xmlns:a16="http://schemas.microsoft.com/office/drawing/2014/main" id="{6CB1F3D5-C296-104C-B7D6-28A786BBC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1504" y="1480288"/>
                <a:ext cx="6283880" cy="1831516"/>
              </a:xfrm>
              <a:prstGeom prst="rect">
                <a:avLst/>
              </a:prstGeom>
            </p:spPr>
          </p:pic>
        </p:grpSp>
        <p:grpSp>
          <p:nvGrpSpPr>
            <p:cNvPr id="358" name="Group 357">
              <a:extLst>
                <a:ext uri="{FF2B5EF4-FFF2-40B4-BE49-F238E27FC236}">
                  <a16:creationId xmlns:a16="http://schemas.microsoft.com/office/drawing/2014/main" id="{CE050F68-D2E7-0CE8-FDAB-4DE5748DD353}"/>
                </a:ext>
              </a:extLst>
            </p:cNvPr>
            <p:cNvGrpSpPr/>
            <p:nvPr/>
          </p:nvGrpSpPr>
          <p:grpSpPr>
            <a:xfrm>
              <a:off x="5133152" y="2556006"/>
              <a:ext cx="1517573" cy="369607"/>
              <a:chOff x="5305685" y="2466204"/>
              <a:chExt cx="1517573" cy="369607"/>
            </a:xfrm>
          </p:grpSpPr>
          <p:grpSp>
            <p:nvGrpSpPr>
              <p:cNvPr id="350" name="Group 349">
                <a:extLst>
                  <a:ext uri="{FF2B5EF4-FFF2-40B4-BE49-F238E27FC236}">
                    <a16:creationId xmlns:a16="http://schemas.microsoft.com/office/drawing/2014/main" id="{EE27AFFE-6DB3-C016-3E7B-90118C10E384}"/>
                  </a:ext>
                </a:extLst>
              </p:cNvPr>
              <p:cNvGrpSpPr/>
              <p:nvPr/>
            </p:nvGrpSpPr>
            <p:grpSpPr>
              <a:xfrm>
                <a:off x="5305685" y="2533116"/>
                <a:ext cx="262108" cy="257729"/>
                <a:chOff x="4759981" y="1004225"/>
                <a:chExt cx="368136" cy="361985"/>
              </a:xfrm>
            </p:grpSpPr>
            <p:sp>
              <p:nvSpPr>
                <p:cNvPr id="351" name="Freeform 350">
                  <a:extLst>
                    <a:ext uri="{FF2B5EF4-FFF2-40B4-BE49-F238E27FC236}">
                      <a16:creationId xmlns:a16="http://schemas.microsoft.com/office/drawing/2014/main" id="{AE12A180-16DC-8159-99D5-7219DEA00586}"/>
                    </a:ext>
                  </a:extLst>
                </p:cNvPr>
                <p:cNvSpPr/>
                <p:nvPr/>
              </p:nvSpPr>
              <p:spPr>
                <a:xfrm>
                  <a:off x="4759981" y="1247079"/>
                  <a:ext cx="359095" cy="119131"/>
                </a:xfrm>
                <a:custGeom>
                  <a:avLst/>
                  <a:gdLst>
                    <a:gd name="csX0" fmla="*/ 0 w 359095"/>
                    <a:gd name="csY0" fmla="*/ 119131 h 119131"/>
                    <a:gd name="csX1" fmla="*/ 359096 w 359095"/>
                    <a:gd name="csY1" fmla="*/ 119131 h 119131"/>
                    <a:gd name="csX2" fmla="*/ 359096 w 359095"/>
                    <a:gd name="csY2" fmla="*/ 0 h 119131"/>
                    <a:gd name="csX3" fmla="*/ 0 w 359095"/>
                    <a:gd name="csY3" fmla="*/ 0 h 1191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359095" h="119131">
                      <a:moveTo>
                        <a:pt x="0" y="119131"/>
                      </a:moveTo>
                      <a:lnTo>
                        <a:pt x="359096" y="119131"/>
                      </a:lnTo>
                      <a:lnTo>
                        <a:pt x="359096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AA8B1"/>
                </a:solidFill>
                <a:ln w="10392" cap="flat">
                  <a:solidFill>
                    <a:srgbClr val="65737C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352" name="Graphic 1">
                  <a:extLst>
                    <a:ext uri="{FF2B5EF4-FFF2-40B4-BE49-F238E27FC236}">
                      <a16:creationId xmlns:a16="http://schemas.microsoft.com/office/drawing/2014/main" id="{05AF5CFD-284C-F904-8B10-14485EE896F5}"/>
                    </a:ext>
                  </a:extLst>
                </p:cNvPr>
                <p:cNvGrpSpPr/>
                <p:nvPr/>
              </p:nvGrpSpPr>
              <p:grpSpPr>
                <a:xfrm>
                  <a:off x="4769021" y="1004225"/>
                  <a:ext cx="359096" cy="94293"/>
                  <a:chOff x="3933172" y="2120398"/>
                  <a:chExt cx="359096" cy="94293"/>
                </a:xfrm>
              </p:grpSpPr>
              <p:sp>
                <p:nvSpPr>
                  <p:cNvPr id="353" name="Freeform 352">
                    <a:extLst>
                      <a:ext uri="{FF2B5EF4-FFF2-40B4-BE49-F238E27FC236}">
                        <a16:creationId xmlns:a16="http://schemas.microsoft.com/office/drawing/2014/main" id="{C57E4703-D126-46B6-C886-E500812D8BD8}"/>
                      </a:ext>
                    </a:extLst>
                  </p:cNvPr>
                  <p:cNvSpPr/>
                  <p:nvPr/>
                </p:nvSpPr>
                <p:spPr>
                  <a:xfrm>
                    <a:off x="3933172" y="2167545"/>
                    <a:ext cx="359096" cy="22998"/>
                  </a:xfrm>
                  <a:custGeom>
                    <a:avLst/>
                    <a:gdLst>
                      <a:gd name="csX0" fmla="*/ 0 w 359096"/>
                      <a:gd name="csY0" fmla="*/ 0 h 22998"/>
                      <a:gd name="csX1" fmla="*/ 179548 w 359096"/>
                      <a:gd name="csY1" fmla="*/ 0 h 22998"/>
                      <a:gd name="csX2" fmla="*/ 359096 w 359096"/>
                      <a:gd name="csY2" fmla="*/ 0 h 2299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</a:cxnLst>
                    <a:rect l="l" t="t" r="r" b="b"/>
                    <a:pathLst>
                      <a:path w="359096" h="22998">
                        <a:moveTo>
                          <a:pt x="0" y="0"/>
                        </a:moveTo>
                        <a:lnTo>
                          <a:pt x="179548" y="0"/>
                        </a:lnTo>
                        <a:lnTo>
                          <a:pt x="359096" y="0"/>
                        </a:lnTo>
                      </a:path>
                    </a:pathLst>
                  </a:custGeom>
                  <a:noFill/>
                  <a:ln w="43879" cap="sq">
                    <a:solidFill>
                      <a:srgbClr val="174F78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4" name="Freeform 353">
                    <a:extLst>
                      <a:ext uri="{FF2B5EF4-FFF2-40B4-BE49-F238E27FC236}">
                        <a16:creationId xmlns:a16="http://schemas.microsoft.com/office/drawing/2014/main" id="{24B05B38-6E91-282B-298F-14BEF46661B3}"/>
                      </a:ext>
                    </a:extLst>
                  </p:cNvPr>
                  <p:cNvSpPr/>
                  <p:nvPr/>
                </p:nvSpPr>
                <p:spPr>
                  <a:xfrm>
                    <a:off x="4065349" y="2120398"/>
                    <a:ext cx="94742" cy="94293"/>
                  </a:xfrm>
                  <a:custGeom>
                    <a:avLst/>
                    <a:gdLst>
                      <a:gd name="csX0" fmla="*/ 47543 w 94742"/>
                      <a:gd name="csY0" fmla="*/ 94326 h 94293"/>
                      <a:gd name="csX1" fmla="*/ 81039 w 94742"/>
                      <a:gd name="csY1" fmla="*/ 80517 h 94293"/>
                      <a:gd name="csX2" fmla="*/ 94914 w 94742"/>
                      <a:gd name="csY2" fmla="*/ 47179 h 94293"/>
                      <a:gd name="csX3" fmla="*/ 81039 w 94742"/>
                      <a:gd name="csY3" fmla="*/ 13841 h 94293"/>
                      <a:gd name="csX4" fmla="*/ 47543 w 94742"/>
                      <a:gd name="csY4" fmla="*/ 32 h 94293"/>
                      <a:gd name="csX5" fmla="*/ 14046 w 94742"/>
                      <a:gd name="csY5" fmla="*/ 13841 h 94293"/>
                      <a:gd name="csX6" fmla="*/ 172 w 94742"/>
                      <a:gd name="csY6" fmla="*/ 47179 h 94293"/>
                      <a:gd name="csX7" fmla="*/ 14046 w 94742"/>
                      <a:gd name="csY7" fmla="*/ 80517 h 94293"/>
                      <a:gd name="csX8" fmla="*/ 47543 w 94742"/>
                      <a:gd name="csY8" fmla="*/ 94326 h 9429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94742" h="94293">
                        <a:moveTo>
                          <a:pt x="47543" y="94326"/>
                        </a:moveTo>
                        <a:cubicBezTo>
                          <a:pt x="60106" y="94326"/>
                          <a:pt x="72156" y="89358"/>
                          <a:pt x="81039" y="80517"/>
                        </a:cubicBezTo>
                        <a:cubicBezTo>
                          <a:pt x="89923" y="71675"/>
                          <a:pt x="94914" y="59682"/>
                          <a:pt x="94914" y="47179"/>
                        </a:cubicBezTo>
                        <a:cubicBezTo>
                          <a:pt x="94914" y="34676"/>
                          <a:pt x="89923" y="22683"/>
                          <a:pt x="81039" y="13841"/>
                        </a:cubicBezTo>
                        <a:cubicBezTo>
                          <a:pt x="72156" y="5000"/>
                          <a:pt x="60106" y="32"/>
                          <a:pt x="47543" y="32"/>
                        </a:cubicBezTo>
                        <a:cubicBezTo>
                          <a:pt x="34980" y="32"/>
                          <a:pt x="22930" y="5000"/>
                          <a:pt x="14046" y="13841"/>
                        </a:cubicBezTo>
                        <a:cubicBezTo>
                          <a:pt x="5163" y="22683"/>
                          <a:pt x="172" y="34676"/>
                          <a:pt x="172" y="47179"/>
                        </a:cubicBezTo>
                        <a:cubicBezTo>
                          <a:pt x="172" y="59682"/>
                          <a:pt x="5163" y="71675"/>
                          <a:pt x="14046" y="80517"/>
                        </a:cubicBezTo>
                        <a:cubicBezTo>
                          <a:pt x="22930" y="89358"/>
                          <a:pt x="34980" y="94326"/>
                          <a:pt x="47543" y="94326"/>
                        </a:cubicBezTo>
                        <a:close/>
                      </a:path>
                    </a:pathLst>
                  </a:custGeom>
                  <a:solidFill>
                    <a:srgbClr val="174F78"/>
                  </a:solidFill>
                  <a:ln w="12702" cap="flat">
                    <a:solidFill>
                      <a:srgbClr val="FFFFFF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56" name="TextBox 355">
                <a:extLst>
                  <a:ext uri="{FF2B5EF4-FFF2-40B4-BE49-F238E27FC236}">
                    <a16:creationId xmlns:a16="http://schemas.microsoft.com/office/drawing/2014/main" id="{C0844A8C-8CB5-4A51-405D-CDA6281CC6E8}"/>
                  </a:ext>
                </a:extLst>
              </p:cNvPr>
              <p:cNvSpPr txBox="1"/>
              <p:nvPr/>
            </p:nvSpPr>
            <p:spPr>
              <a:xfrm>
                <a:off x="5537500" y="2466204"/>
                <a:ext cx="1285211" cy="184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Cumulative VUS percentage</a:t>
                </a:r>
              </a:p>
            </p:txBody>
          </p:sp>
          <p:sp>
            <p:nvSpPr>
              <p:cNvPr id="357" name="TextBox 356">
                <a:extLst>
                  <a:ext uri="{FF2B5EF4-FFF2-40B4-BE49-F238E27FC236}">
                    <a16:creationId xmlns:a16="http://schemas.microsoft.com/office/drawing/2014/main" id="{DF3D5A8E-F405-602A-E131-2144E5BD92FD}"/>
                  </a:ext>
                </a:extLst>
              </p:cNvPr>
              <p:cNvSpPr txBox="1"/>
              <p:nvPr/>
            </p:nvSpPr>
            <p:spPr>
              <a:xfrm>
                <a:off x="5538047" y="2651145"/>
                <a:ext cx="1285211" cy="1846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Number of unique VUS</a:t>
                </a:r>
              </a:p>
            </p:txBody>
          </p:sp>
        </p:grp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3CAE4557-BC1B-D2B2-D16B-4DA8C670D72A}"/>
                </a:ext>
              </a:extLst>
            </p:cNvPr>
            <p:cNvSpPr txBox="1"/>
            <p:nvPr/>
          </p:nvSpPr>
          <p:spPr>
            <a:xfrm>
              <a:off x="6608267" y="2128504"/>
              <a:ext cx="297124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4%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3%</a:t>
              </a:r>
            </a:p>
          </p:txBody>
        </p: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3A2C37F1-4404-4E8E-DE0A-1A013EA34B9D}"/>
                </a:ext>
              </a:extLst>
            </p:cNvPr>
            <p:cNvSpPr txBox="1"/>
            <p:nvPr/>
          </p:nvSpPr>
          <p:spPr>
            <a:xfrm>
              <a:off x="6608267" y="2707654"/>
              <a:ext cx="297124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2%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1%</a:t>
              </a:r>
            </a:p>
          </p:txBody>
        </p:sp>
        <p:sp>
          <p:nvSpPr>
            <p:cNvPr id="361" name="TextBox 360">
              <a:extLst>
                <a:ext uri="{FF2B5EF4-FFF2-40B4-BE49-F238E27FC236}">
                  <a16:creationId xmlns:a16="http://schemas.microsoft.com/office/drawing/2014/main" id="{1F3E3467-E9C5-4223-10F6-41E5A0FC94CB}"/>
                </a:ext>
              </a:extLst>
            </p:cNvPr>
            <p:cNvSpPr txBox="1"/>
            <p:nvPr/>
          </p:nvSpPr>
          <p:spPr>
            <a:xfrm>
              <a:off x="6608267" y="3286804"/>
              <a:ext cx="297124" cy="213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0%</a:t>
              </a:r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2209F42E-2308-3757-77A8-F2D45487215F}"/>
                </a:ext>
              </a:extLst>
            </p:cNvPr>
            <p:cNvSpPr txBox="1"/>
            <p:nvPr/>
          </p:nvSpPr>
          <p:spPr>
            <a:xfrm>
              <a:off x="215847" y="1665082"/>
              <a:ext cx="312806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12k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10k</a:t>
              </a:r>
            </a:p>
          </p:txBody>
        </p:sp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D289FC46-49E8-B8EB-EE5E-200D925E3CF0}"/>
                </a:ext>
              </a:extLst>
            </p:cNvPr>
            <p:cNvSpPr txBox="1"/>
            <p:nvPr/>
          </p:nvSpPr>
          <p:spPr>
            <a:xfrm>
              <a:off x="215847" y="2201476"/>
              <a:ext cx="312806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  8k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  6k</a:t>
              </a:r>
            </a:p>
          </p:txBody>
        </p: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E308E752-06CE-0989-0D6F-37C580ADAE59}"/>
                </a:ext>
              </a:extLst>
            </p:cNvPr>
            <p:cNvSpPr txBox="1"/>
            <p:nvPr/>
          </p:nvSpPr>
          <p:spPr>
            <a:xfrm>
              <a:off x="215847" y="2742535"/>
              <a:ext cx="312806" cy="4907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  4k</a:t>
              </a:r>
            </a:p>
            <a:p>
              <a:pPr>
                <a:lnSpc>
                  <a:spcPct val="150000"/>
                </a:lnSpc>
              </a:pP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  2k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5EE59EFE-E518-FFA2-7B6D-263FEDAE61CB}"/>
                </a:ext>
              </a:extLst>
            </p:cNvPr>
            <p:cNvSpPr txBox="1"/>
            <p:nvPr/>
          </p:nvSpPr>
          <p:spPr>
            <a:xfrm>
              <a:off x="215847" y="3277970"/>
              <a:ext cx="312806" cy="2137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600" dirty="0">
                  <a:latin typeface="Arial" panose="020B0604020202020204" pitchFamily="34" charset="0"/>
                  <a:cs typeface="Arial" panose="020B0604020202020204" pitchFamily="34" charset="0"/>
                </a:rPr>
                <a:t>    0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D2C1AB91-293B-4FA7-001F-5548108C8E7E}"/>
                </a:ext>
              </a:extLst>
            </p:cNvPr>
            <p:cNvSpPr txBox="1"/>
            <p:nvPr/>
          </p:nvSpPr>
          <p:spPr>
            <a:xfrm rot="16200000">
              <a:off x="-283714" y="2462253"/>
              <a:ext cx="1064715" cy="192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50" dirty="0">
                  <a:ln/>
                  <a:latin typeface="Arial"/>
                  <a:cs typeface="Arial"/>
                  <a:sym typeface="Arial"/>
                  <a:rtl val="0"/>
                </a:rPr>
                <a:t>Number of unique VUS</a:t>
              </a:r>
              <a:endParaRPr lang="en-US" sz="650" spc="0" baseline="0" dirty="0">
                <a:ln/>
                <a:latin typeface="Arial"/>
                <a:cs typeface="Arial"/>
                <a:sym typeface="Arial"/>
                <a:rtl val="0"/>
              </a:endParaRPr>
            </a:p>
          </p:txBody>
        </p:sp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00372795-FAB1-75D9-86CD-193BD162B2D1}"/>
                </a:ext>
              </a:extLst>
            </p:cNvPr>
            <p:cNvSpPr txBox="1"/>
            <p:nvPr/>
          </p:nvSpPr>
          <p:spPr>
            <a:xfrm>
              <a:off x="2462117" y="1599208"/>
              <a:ext cx="245975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Top 30 genes with most unique VUS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5264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82776-66DE-8231-79DD-513E59775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8EBF0C6-A3F7-2BD1-CC7D-62977D639800}"/>
              </a:ext>
            </a:extLst>
          </p:cNvPr>
          <p:cNvSpPr/>
          <p:nvPr/>
        </p:nvSpPr>
        <p:spPr>
          <a:xfrm>
            <a:off x="4505958" y="957196"/>
            <a:ext cx="3209912" cy="3171435"/>
          </a:xfrm>
          <a:prstGeom prst="rect">
            <a:avLst/>
          </a:prstGeom>
          <a:solidFill>
            <a:srgbClr val="E8EBF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7E6DDD-0F36-FFC6-6D19-90CF69D15DF4}"/>
              </a:ext>
            </a:extLst>
          </p:cNvPr>
          <p:cNvSpPr txBox="1"/>
          <p:nvPr/>
        </p:nvSpPr>
        <p:spPr>
          <a:xfrm>
            <a:off x="4331732" y="725290"/>
            <a:ext cx="31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</a:t>
            </a:r>
            <a:endParaRPr lang="en-US" sz="1000" b="1" dirty="0"/>
          </a:p>
        </p:txBody>
      </p:sp>
      <p:pic>
        <p:nvPicPr>
          <p:cNvPr id="3" name="Picture 2" descr="A graph of a bar chart&#10;&#10;AI-generated content may be incorrect.">
            <a:extLst>
              <a:ext uri="{FF2B5EF4-FFF2-40B4-BE49-F238E27FC236}">
                <a16:creationId xmlns:a16="http://schemas.microsoft.com/office/drawing/2014/main" id="{8C7EDC2F-3561-F030-832B-19E308FA0B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65" t="95328" r="20770" b="2721"/>
          <a:stretch>
            <a:fillRect/>
          </a:stretch>
        </p:blipFill>
        <p:spPr>
          <a:xfrm>
            <a:off x="2626473" y="4024282"/>
            <a:ext cx="1709285" cy="69345"/>
          </a:xfrm>
          <a:prstGeom prst="rect">
            <a:avLst/>
          </a:prstGeom>
        </p:spPr>
      </p:pic>
      <p:pic>
        <p:nvPicPr>
          <p:cNvPr id="4" name="Picture 3" descr="A graph of a bar chart&#10;&#10;AI-generated content may be incorrect.">
            <a:extLst>
              <a:ext uri="{FF2B5EF4-FFF2-40B4-BE49-F238E27FC236}">
                <a16:creationId xmlns:a16="http://schemas.microsoft.com/office/drawing/2014/main" id="{C9C96E15-B616-923B-B4F5-7CD2F07BDB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65" t="4020" r="20770" b="6968"/>
          <a:stretch>
            <a:fillRect/>
          </a:stretch>
        </p:blipFill>
        <p:spPr>
          <a:xfrm>
            <a:off x="2626473" y="891533"/>
            <a:ext cx="1709285" cy="31648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7F4299D-CE71-8A70-EB5E-99D6D0E62BA1}"/>
              </a:ext>
            </a:extLst>
          </p:cNvPr>
          <p:cNvSpPr/>
          <p:nvPr/>
        </p:nvSpPr>
        <p:spPr>
          <a:xfrm rot="5400000">
            <a:off x="2588474" y="951665"/>
            <a:ext cx="1808070" cy="1714481"/>
          </a:xfrm>
          <a:prstGeom prst="rect">
            <a:avLst/>
          </a:prstGeom>
          <a:solidFill>
            <a:srgbClr val="EB9B9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393440-8FBA-B3CB-C6A4-FD0C51C217C9}"/>
              </a:ext>
            </a:extLst>
          </p:cNvPr>
          <p:cNvSpPr/>
          <p:nvPr/>
        </p:nvSpPr>
        <p:spPr>
          <a:xfrm rot="5400000">
            <a:off x="2818452" y="2548174"/>
            <a:ext cx="1353312" cy="1709283"/>
          </a:xfrm>
          <a:prstGeom prst="rect">
            <a:avLst/>
          </a:prstGeom>
          <a:solidFill>
            <a:srgbClr val="88C3E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2A142A-5E9C-E1E0-1F82-FF7608540571}"/>
              </a:ext>
            </a:extLst>
          </p:cNvPr>
          <p:cNvSpPr txBox="1"/>
          <p:nvPr/>
        </p:nvSpPr>
        <p:spPr>
          <a:xfrm>
            <a:off x="2187430" y="725291"/>
            <a:ext cx="3128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</a:t>
            </a:r>
            <a:endParaRPr lang="en-US" sz="1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C659F5-2BDE-A2C4-D290-1ACA883B3A20}"/>
              </a:ext>
            </a:extLst>
          </p:cNvPr>
          <p:cNvSpPr txBox="1"/>
          <p:nvPr/>
        </p:nvSpPr>
        <p:spPr>
          <a:xfrm>
            <a:off x="2250586" y="4148258"/>
            <a:ext cx="240998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ACMG/AMP criteria distribution in 3822 curated VUS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A430C6-A1FF-0D8F-DE35-66B493012373}"/>
              </a:ext>
            </a:extLst>
          </p:cNvPr>
          <p:cNvSpPr txBox="1"/>
          <p:nvPr/>
        </p:nvSpPr>
        <p:spPr>
          <a:xfrm>
            <a:off x="3667768" y="1503694"/>
            <a:ext cx="746351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2776 (34.8%)</a:t>
            </a:r>
            <a:endParaRPr lang="en-US" sz="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D7BDC2-5461-DACA-B930-9FDBDBB6D02D}"/>
              </a:ext>
            </a:extLst>
          </p:cNvPr>
          <p:cNvSpPr txBox="1"/>
          <p:nvPr/>
        </p:nvSpPr>
        <p:spPr>
          <a:xfrm>
            <a:off x="3342219" y="2438808"/>
            <a:ext cx="73447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1281 (</a:t>
            </a:r>
            <a:r>
              <a:rPr lang="en-US" sz="700" kern="100" dirty="0"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16.1</a:t>
            </a:r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%)</a:t>
            </a:r>
            <a:endParaRPr lang="en-US" sz="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1EDDDC-523B-F041-C7B0-015938A2B085}"/>
              </a:ext>
            </a:extLst>
          </p:cNvPr>
          <p:cNvSpPr txBox="1"/>
          <p:nvPr/>
        </p:nvSpPr>
        <p:spPr>
          <a:xfrm>
            <a:off x="3075628" y="3040171"/>
            <a:ext cx="72131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848 (10.6%)</a:t>
            </a:r>
            <a:endParaRPr lang="en-US" sz="7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255375-CA1B-B49C-8D89-B83A7A92BA60}"/>
              </a:ext>
            </a:extLst>
          </p:cNvPr>
          <p:cNvSpPr txBox="1"/>
          <p:nvPr/>
        </p:nvSpPr>
        <p:spPr>
          <a:xfrm>
            <a:off x="2940023" y="2556296"/>
            <a:ext cx="64480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589 (7.4%)</a:t>
            </a:r>
            <a:endParaRPr lang="en-US" sz="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45A60B3-A890-9A1C-638B-44F18558758E}"/>
              </a:ext>
            </a:extLst>
          </p:cNvPr>
          <p:cNvSpPr txBox="1"/>
          <p:nvPr/>
        </p:nvSpPr>
        <p:spPr>
          <a:xfrm>
            <a:off x="2889530" y="1482002"/>
            <a:ext cx="65816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534 (6.7%)</a:t>
            </a:r>
            <a:endParaRPr lang="en-US" sz="7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E6E33A-719D-E031-DEA0-161CB8BD95B5}"/>
              </a:ext>
            </a:extLst>
          </p:cNvPr>
          <p:cNvSpPr txBox="1"/>
          <p:nvPr/>
        </p:nvSpPr>
        <p:spPr>
          <a:xfrm>
            <a:off x="2761263" y="1359740"/>
            <a:ext cx="773943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434 (5.4%)</a:t>
            </a:r>
            <a:endParaRPr lang="en-US" sz="7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1A1CF2-39D9-A0D8-BD0A-258B3A632377}"/>
              </a:ext>
            </a:extLst>
          </p:cNvPr>
          <p:cNvSpPr txBox="1"/>
          <p:nvPr/>
        </p:nvSpPr>
        <p:spPr>
          <a:xfrm>
            <a:off x="2833222" y="2721403"/>
            <a:ext cx="12713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Benign criteria</a:t>
            </a:r>
            <a:endParaRPr lang="en-US" sz="700" b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5DAE32-1F33-100E-04DD-36878C1664F3}"/>
              </a:ext>
            </a:extLst>
          </p:cNvPr>
          <p:cNvSpPr txBox="1"/>
          <p:nvPr/>
        </p:nvSpPr>
        <p:spPr>
          <a:xfrm>
            <a:off x="2833221" y="902547"/>
            <a:ext cx="127131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Pathogenic criteria</a:t>
            </a:r>
            <a:endParaRPr lang="en-US" sz="7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5AE27E-4F72-9C72-9278-CAD0DF45F303}"/>
              </a:ext>
            </a:extLst>
          </p:cNvPr>
          <p:cNvSpPr txBox="1"/>
          <p:nvPr/>
        </p:nvSpPr>
        <p:spPr>
          <a:xfrm>
            <a:off x="2525216" y="4047465"/>
            <a:ext cx="216743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kern="1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0          500        1000      1500       2000      2500</a:t>
            </a:r>
            <a:endParaRPr lang="en-US" sz="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8AF5E6E-4410-F07E-CFFB-D0D1CE6AB25B}"/>
              </a:ext>
            </a:extLst>
          </p:cNvPr>
          <p:cNvSpPr txBox="1"/>
          <p:nvPr/>
        </p:nvSpPr>
        <p:spPr>
          <a:xfrm>
            <a:off x="2243052" y="891533"/>
            <a:ext cx="44339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PVS1 PS1 PS2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03DEAA-1E93-A83D-E614-4AC4E8ACF848}"/>
              </a:ext>
            </a:extLst>
          </p:cNvPr>
          <p:cNvSpPr txBox="1"/>
          <p:nvPr/>
        </p:nvSpPr>
        <p:spPr>
          <a:xfrm>
            <a:off x="2300750" y="3401461"/>
            <a:ext cx="368756" cy="31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BS1 BS2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8930AE-CBBE-0C43-6105-CD9BB0034FD5}"/>
              </a:ext>
            </a:extLst>
          </p:cNvPr>
          <p:cNvSpPr txBox="1"/>
          <p:nvPr/>
        </p:nvSpPr>
        <p:spPr>
          <a:xfrm>
            <a:off x="2269786" y="2693470"/>
            <a:ext cx="415925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BP1 BP2 BP3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95442E-0317-4BC7-33A9-652CA02F17E2}"/>
              </a:ext>
            </a:extLst>
          </p:cNvPr>
          <p:cNvSpPr txBox="1"/>
          <p:nvPr/>
        </p:nvSpPr>
        <p:spPr>
          <a:xfrm>
            <a:off x="2241005" y="1251939"/>
            <a:ext cx="44339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PS3 PS4 PM1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D8B374-53DD-3054-F920-2C01A537479A}"/>
              </a:ext>
            </a:extLst>
          </p:cNvPr>
          <p:cNvSpPr txBox="1"/>
          <p:nvPr/>
        </p:nvSpPr>
        <p:spPr>
          <a:xfrm>
            <a:off x="2239359" y="1615304"/>
            <a:ext cx="44339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PM2 PM3 PM4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9AAEF6-4478-A22A-0F5C-59FE519C7650}"/>
              </a:ext>
            </a:extLst>
          </p:cNvPr>
          <p:cNvSpPr txBox="1"/>
          <p:nvPr/>
        </p:nvSpPr>
        <p:spPr>
          <a:xfrm>
            <a:off x="2239358" y="2332487"/>
            <a:ext cx="44339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PP2 PP3 PP4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1220D9E-94E9-6825-DEA6-FFA5C6EE0A48}"/>
              </a:ext>
            </a:extLst>
          </p:cNvPr>
          <p:cNvSpPr txBox="1"/>
          <p:nvPr/>
        </p:nvSpPr>
        <p:spPr>
          <a:xfrm>
            <a:off x="2239359" y="1975391"/>
            <a:ext cx="44339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PM5 PM6 PP1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0E8F0B-FFD1-2AC7-72B5-ED6533DA0CD7}"/>
              </a:ext>
            </a:extLst>
          </p:cNvPr>
          <p:cNvSpPr txBox="1"/>
          <p:nvPr/>
        </p:nvSpPr>
        <p:spPr>
          <a:xfrm>
            <a:off x="2265999" y="3053595"/>
            <a:ext cx="415925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BP4 BP5 BP7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7FF162B-C0E2-C794-566E-825A3F0718BB}"/>
              </a:ext>
            </a:extLst>
          </p:cNvPr>
          <p:cNvSpPr txBox="1"/>
          <p:nvPr/>
        </p:nvSpPr>
        <p:spPr>
          <a:xfrm>
            <a:off x="2301362" y="3635992"/>
            <a:ext cx="368756" cy="313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900"/>
              </a:lnSpc>
            </a:pPr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BS3 BS4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087457-C8EA-5595-67C3-03C18A1AE248}"/>
              </a:ext>
            </a:extLst>
          </p:cNvPr>
          <p:cNvSpPr txBox="1"/>
          <p:nvPr/>
        </p:nvSpPr>
        <p:spPr>
          <a:xfrm>
            <a:off x="2302837" y="3876732"/>
            <a:ext cx="368756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650" dirty="0">
                <a:latin typeface="Arial" panose="020B0604020202020204" pitchFamily="34" charset="0"/>
                <a:cs typeface="Arial" panose="020B0604020202020204" pitchFamily="34" charset="0"/>
              </a:rPr>
              <a:t>BA1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D82F616-207C-C116-689A-E2DFB8593968}"/>
              </a:ext>
            </a:extLst>
          </p:cNvPr>
          <p:cNvGrpSpPr/>
          <p:nvPr/>
        </p:nvGrpSpPr>
        <p:grpSpPr>
          <a:xfrm>
            <a:off x="3535946" y="3508222"/>
            <a:ext cx="1019801" cy="513682"/>
            <a:chOff x="4423177" y="4912404"/>
            <a:chExt cx="1019801" cy="513682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C5E4807-F9A9-C733-490B-CCA7232E8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1736"/>
            <a:stretch>
              <a:fillRect/>
            </a:stretch>
          </p:blipFill>
          <p:spPr>
            <a:xfrm>
              <a:off x="4423177" y="4948837"/>
              <a:ext cx="172142" cy="44260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FBF9F0-C6CB-3CFE-58DE-B58657BE0CC7}"/>
                </a:ext>
              </a:extLst>
            </p:cNvPr>
            <p:cNvSpPr txBox="1"/>
            <p:nvPr/>
          </p:nvSpPr>
          <p:spPr>
            <a:xfrm>
              <a:off x="4487646" y="4912404"/>
              <a:ext cx="955332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00" kern="100" dirty="0"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Default strength</a:t>
              </a:r>
              <a:endParaRPr lang="en-US" sz="600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8C7BDF6-F35C-698E-A9E3-2D5A6C6E4F70}"/>
                </a:ext>
              </a:extLst>
            </p:cNvPr>
            <p:cNvSpPr txBox="1"/>
            <p:nvPr/>
          </p:nvSpPr>
          <p:spPr>
            <a:xfrm>
              <a:off x="4484650" y="5019626"/>
              <a:ext cx="547580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00" kern="100" dirty="0"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Strong</a:t>
              </a:r>
              <a:endParaRPr lang="en-US" sz="70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6DC439-12DA-5915-F6B5-1E32FFC2E4CD}"/>
                </a:ext>
              </a:extLst>
            </p:cNvPr>
            <p:cNvSpPr txBox="1"/>
            <p:nvPr/>
          </p:nvSpPr>
          <p:spPr>
            <a:xfrm>
              <a:off x="4487825" y="5122828"/>
              <a:ext cx="605878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00" kern="100" dirty="0"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Moderate</a:t>
              </a:r>
              <a:endParaRPr lang="en-US" sz="700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CBA38F0-DD61-C87E-5957-F3618EA130F2}"/>
                </a:ext>
              </a:extLst>
            </p:cNvPr>
            <p:cNvSpPr txBox="1"/>
            <p:nvPr/>
          </p:nvSpPr>
          <p:spPr>
            <a:xfrm>
              <a:off x="4484649" y="5226031"/>
              <a:ext cx="649325" cy="2000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700" kern="100" dirty="0">
                  <a:latin typeface="Arial" panose="020B0604020202020204" pitchFamily="34" charset="0"/>
                  <a:ea typeface="DengXian" panose="02010600030101010101" pitchFamily="2" charset="-122"/>
                  <a:cs typeface="Times New Roman" panose="02020603050405020304" pitchFamily="18" charset="0"/>
                </a:rPr>
                <a:t>Supporting </a:t>
              </a:r>
              <a:endParaRPr lang="en-US" sz="7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A3A5A29-01A7-F71E-A3FD-49C8F2D1F59A}"/>
              </a:ext>
            </a:extLst>
          </p:cNvPr>
          <p:cNvSpPr txBox="1"/>
          <p:nvPr/>
        </p:nvSpPr>
        <p:spPr>
          <a:xfrm>
            <a:off x="9287121" y="2706014"/>
            <a:ext cx="2222961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Fig. 3</a:t>
            </a:r>
            <a:endParaRPr lang="en-US" sz="800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E8F89A9-D478-8E1F-7FF8-57A6D5FFF258}"/>
              </a:ext>
            </a:extLst>
          </p:cNvPr>
          <p:cNvGrpSpPr/>
          <p:nvPr/>
        </p:nvGrpSpPr>
        <p:grpSpPr>
          <a:xfrm>
            <a:off x="4830163" y="1249016"/>
            <a:ext cx="2558367" cy="2640701"/>
            <a:chOff x="4830163" y="1249016"/>
            <a:chExt cx="2558367" cy="2640701"/>
          </a:xfrm>
        </p:grpSpPr>
        <p:sp>
          <p:nvSpPr>
            <p:cNvPr id="14" name="Pie 13">
              <a:extLst>
                <a:ext uri="{FF2B5EF4-FFF2-40B4-BE49-F238E27FC236}">
                  <a16:creationId xmlns:a16="http://schemas.microsoft.com/office/drawing/2014/main" id="{B71ACEBC-A6B2-8C93-4CF9-BA951B951CC3}"/>
                </a:ext>
              </a:extLst>
            </p:cNvPr>
            <p:cNvSpPr/>
            <p:nvPr/>
          </p:nvSpPr>
          <p:spPr>
            <a:xfrm>
              <a:off x="4830164" y="1249018"/>
              <a:ext cx="2544781" cy="2544781"/>
            </a:xfrm>
            <a:prstGeom prst="pie">
              <a:avLst>
                <a:gd name="adj1" fmla="val 12968669"/>
                <a:gd name="adj2" fmla="val 16695458"/>
              </a:avLst>
            </a:prstGeom>
            <a:solidFill>
              <a:srgbClr val="B378B4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Pie 14">
              <a:extLst>
                <a:ext uri="{FF2B5EF4-FFF2-40B4-BE49-F238E27FC236}">
                  <a16:creationId xmlns:a16="http://schemas.microsoft.com/office/drawing/2014/main" id="{C5788CE5-638B-FF40-750B-4B55331C244B}"/>
                </a:ext>
              </a:extLst>
            </p:cNvPr>
            <p:cNvSpPr/>
            <p:nvPr/>
          </p:nvSpPr>
          <p:spPr>
            <a:xfrm>
              <a:off x="4830165" y="1249019"/>
              <a:ext cx="2544781" cy="2544781"/>
            </a:xfrm>
            <a:prstGeom prst="pie">
              <a:avLst>
                <a:gd name="adj1" fmla="val 9889083"/>
                <a:gd name="adj2" fmla="val 12742020"/>
              </a:avLst>
            </a:prstGeom>
            <a:solidFill>
              <a:srgbClr val="88D1D1">
                <a:alpha val="4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Pie 15">
              <a:extLst>
                <a:ext uri="{FF2B5EF4-FFF2-40B4-BE49-F238E27FC236}">
                  <a16:creationId xmlns:a16="http://schemas.microsoft.com/office/drawing/2014/main" id="{A2B4D685-E60F-203C-F717-627C49953EBC}"/>
                </a:ext>
              </a:extLst>
            </p:cNvPr>
            <p:cNvSpPr/>
            <p:nvPr/>
          </p:nvSpPr>
          <p:spPr>
            <a:xfrm>
              <a:off x="4830164" y="1249017"/>
              <a:ext cx="2544781" cy="2544781"/>
            </a:xfrm>
            <a:prstGeom prst="pie">
              <a:avLst>
                <a:gd name="adj1" fmla="val 16820369"/>
                <a:gd name="adj2" fmla="val 19346928"/>
              </a:avLst>
            </a:prstGeom>
            <a:solidFill>
              <a:srgbClr val="FBC9C3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Pie 17">
              <a:extLst>
                <a:ext uri="{FF2B5EF4-FFF2-40B4-BE49-F238E27FC236}">
                  <a16:creationId xmlns:a16="http://schemas.microsoft.com/office/drawing/2014/main" id="{7C145484-5464-F255-CA95-E56FB0CC101D}"/>
                </a:ext>
              </a:extLst>
            </p:cNvPr>
            <p:cNvSpPr/>
            <p:nvPr/>
          </p:nvSpPr>
          <p:spPr>
            <a:xfrm rot="18305706">
              <a:off x="5144826" y="1501592"/>
              <a:ext cx="2231809" cy="2209873"/>
            </a:xfrm>
            <a:prstGeom prst="pie">
              <a:avLst>
                <a:gd name="adj1" fmla="val 3971369"/>
                <a:gd name="adj2" fmla="val 8113068"/>
              </a:avLst>
            </a:prstGeom>
            <a:solidFill>
              <a:srgbClr val="283B93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1E645B2-D692-BCB4-9B25-E0F693778F6E}"/>
                </a:ext>
              </a:extLst>
            </p:cNvPr>
            <p:cNvSpPr txBox="1"/>
            <p:nvPr/>
          </p:nvSpPr>
          <p:spPr>
            <a:xfrm rot="1902603">
              <a:off x="5661835" y="1429375"/>
              <a:ext cx="1481598" cy="1230977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9886284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Data sharing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A08B4C-B7D2-C391-07BF-FD6830C1B1C0}"/>
                </a:ext>
              </a:extLst>
            </p:cNvPr>
            <p:cNvSpPr txBox="1"/>
            <p:nvPr/>
          </p:nvSpPr>
          <p:spPr>
            <a:xfrm rot="20220883">
              <a:off x="5028316" y="1359887"/>
              <a:ext cx="1980127" cy="1896951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9550651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Population genetics</a:t>
              </a:r>
            </a:p>
          </p:txBody>
        </p:sp>
        <p:sp>
          <p:nvSpPr>
            <p:cNvPr id="42" name="Pie 41">
              <a:extLst>
                <a:ext uri="{FF2B5EF4-FFF2-40B4-BE49-F238E27FC236}">
                  <a16:creationId xmlns:a16="http://schemas.microsoft.com/office/drawing/2014/main" id="{0DF559B8-EE58-6941-CFCA-4ABD937CB72B}"/>
                </a:ext>
              </a:extLst>
            </p:cNvPr>
            <p:cNvSpPr/>
            <p:nvPr/>
          </p:nvSpPr>
          <p:spPr>
            <a:xfrm>
              <a:off x="4830164" y="1249017"/>
              <a:ext cx="2544781" cy="2544781"/>
            </a:xfrm>
            <a:prstGeom prst="pie">
              <a:avLst>
                <a:gd name="adj1" fmla="val 19472914"/>
                <a:gd name="adj2" fmla="val 645973"/>
              </a:avLst>
            </a:prstGeom>
            <a:solidFill>
              <a:srgbClr val="C74547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Pie 42">
              <a:extLst>
                <a:ext uri="{FF2B5EF4-FFF2-40B4-BE49-F238E27FC236}">
                  <a16:creationId xmlns:a16="http://schemas.microsoft.com/office/drawing/2014/main" id="{C696A187-D13F-CCE0-56BA-377A23C82E7D}"/>
                </a:ext>
              </a:extLst>
            </p:cNvPr>
            <p:cNvSpPr/>
            <p:nvPr/>
          </p:nvSpPr>
          <p:spPr>
            <a:xfrm>
              <a:off x="4830163" y="1249016"/>
              <a:ext cx="2544781" cy="2544781"/>
            </a:xfrm>
            <a:prstGeom prst="pie">
              <a:avLst>
                <a:gd name="adj1" fmla="val 7232548"/>
                <a:gd name="adj2" fmla="val 9778523"/>
              </a:avLst>
            </a:prstGeom>
            <a:solidFill>
              <a:srgbClr val="8B97A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4" name="Pie 43">
              <a:extLst>
                <a:ext uri="{FF2B5EF4-FFF2-40B4-BE49-F238E27FC236}">
                  <a16:creationId xmlns:a16="http://schemas.microsoft.com/office/drawing/2014/main" id="{1432A2C1-1B38-FAF1-15CC-CBB5B3685060}"/>
                </a:ext>
              </a:extLst>
            </p:cNvPr>
            <p:cNvSpPr/>
            <p:nvPr/>
          </p:nvSpPr>
          <p:spPr>
            <a:xfrm>
              <a:off x="4843749" y="1349715"/>
              <a:ext cx="2544781" cy="2409464"/>
            </a:xfrm>
            <a:prstGeom prst="pie">
              <a:avLst>
                <a:gd name="adj1" fmla="val 4590789"/>
                <a:gd name="adj2" fmla="val 7101839"/>
              </a:avLst>
            </a:prstGeom>
            <a:solidFill>
              <a:srgbClr val="F3D78A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BA78358-F5B6-2B68-15D9-EA3BCF4EA8F2}"/>
                </a:ext>
              </a:extLst>
            </p:cNvPr>
            <p:cNvSpPr/>
            <p:nvPr/>
          </p:nvSpPr>
          <p:spPr>
            <a:xfrm>
              <a:off x="5719590" y="2138442"/>
              <a:ext cx="765926" cy="7659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4DC2E6-B26F-D863-E9E7-F35A0BDD648B}"/>
                </a:ext>
              </a:extLst>
            </p:cNvPr>
            <p:cNvSpPr txBox="1"/>
            <p:nvPr/>
          </p:nvSpPr>
          <p:spPr>
            <a:xfrm>
              <a:off x="5645277" y="2175927"/>
              <a:ext cx="914550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Genetic</a:t>
              </a:r>
              <a:r>
                <a:rPr lang="en-US" sz="11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VUS</a:t>
              </a:r>
            </a:p>
          </p:txBody>
        </p:sp>
        <p:pic>
          <p:nvPicPr>
            <p:cNvPr id="47" name="Picture 16" descr="Vector Genetic Testing Banner Template Gene Dna Spiral And Magnifier Glass  On White Background Design Element For Education Healthcare Medicine  Science Clinic Experiment Therapy Research Stock Illustration - Download  Image Now - iStock">
              <a:extLst>
                <a:ext uri="{FF2B5EF4-FFF2-40B4-BE49-F238E27FC236}">
                  <a16:creationId xmlns:a16="http://schemas.microsoft.com/office/drawing/2014/main" id="{04676247-A85C-410C-5C7B-EFB3D6FD8C2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50" t="33536" r="26320" b="10807"/>
            <a:stretch/>
          </p:blipFill>
          <p:spPr bwMode="auto">
            <a:xfrm>
              <a:off x="5902421" y="2559201"/>
              <a:ext cx="406837" cy="316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2020A41-B200-3B34-4778-A0E08851E282}"/>
                </a:ext>
              </a:extLst>
            </p:cNvPr>
            <p:cNvSpPr txBox="1"/>
            <p:nvPr/>
          </p:nvSpPr>
          <p:spPr>
            <a:xfrm rot="5141023">
              <a:off x="5486691" y="1668421"/>
              <a:ext cx="1735971" cy="1410354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9886284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Computational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 predictions 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47F869BA-ED44-FFF4-1ED1-A737FA3EE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202464" y="2094881"/>
              <a:ext cx="468704" cy="539793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67C8604-9226-AE39-E463-731ABDCE7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90862" y="2178914"/>
              <a:ext cx="362463" cy="404285"/>
            </a:xfrm>
            <a:prstGeom prst="rect">
              <a:avLst/>
            </a:prstGeom>
          </p:spPr>
        </p:pic>
        <p:pic>
          <p:nvPicPr>
            <p:cNvPr id="52" name="Picture 2" descr="Icon Royalty Free Vector Image - VectorStock">
              <a:extLst>
                <a:ext uri="{FF2B5EF4-FFF2-40B4-BE49-F238E27FC236}">
                  <a16:creationId xmlns:a16="http://schemas.microsoft.com/office/drawing/2014/main" id="{CD2C2381-D8F3-FDCA-181B-EEF06D6C946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81" t="26994" r="18235" b="34560"/>
            <a:stretch/>
          </p:blipFill>
          <p:spPr bwMode="auto">
            <a:xfrm>
              <a:off x="6381144" y="2786123"/>
              <a:ext cx="444045" cy="2899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63FBBCBF-243B-434C-C628-E2B9F6B8F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883409" y="2996855"/>
              <a:ext cx="347861" cy="289973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32FFC06-961E-B48C-F1C5-522377BD2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21469" y="1616127"/>
              <a:ext cx="556439" cy="478754"/>
            </a:xfrm>
            <a:prstGeom prst="rect">
              <a:avLst/>
            </a:prstGeom>
          </p:spPr>
        </p:pic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E01CBB2F-A1D4-00E2-AE31-54DC3B855759}"/>
                </a:ext>
              </a:extLst>
            </p:cNvPr>
            <p:cNvGrpSpPr/>
            <p:nvPr/>
          </p:nvGrpSpPr>
          <p:grpSpPr>
            <a:xfrm>
              <a:off x="6259780" y="1682480"/>
              <a:ext cx="563564" cy="368787"/>
              <a:chOff x="2301928" y="2109308"/>
              <a:chExt cx="563564" cy="368787"/>
            </a:xfrm>
          </p:grpSpPr>
          <p:pic>
            <p:nvPicPr>
              <p:cNvPr id="61" name="Picture 4" descr="Data collection - Free computer icons">
                <a:extLst>
                  <a:ext uri="{FF2B5EF4-FFF2-40B4-BE49-F238E27FC236}">
                    <a16:creationId xmlns:a16="http://schemas.microsoft.com/office/drawing/2014/main" id="{F0D5B675-1716-93B5-B542-8EADA43F8D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2700" y="2109509"/>
                <a:ext cx="175894" cy="175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4" descr="Data collection - Free computer icons">
                <a:extLst>
                  <a:ext uri="{FF2B5EF4-FFF2-40B4-BE49-F238E27FC236}">
                    <a16:creationId xmlns:a16="http://schemas.microsoft.com/office/drawing/2014/main" id="{95E41488-03BF-1110-9DE2-71995928A4D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88740" y="2302201"/>
                <a:ext cx="175894" cy="175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4" descr="Data collection - Free computer icons">
                <a:extLst>
                  <a:ext uri="{FF2B5EF4-FFF2-40B4-BE49-F238E27FC236}">
                    <a16:creationId xmlns:a16="http://schemas.microsoft.com/office/drawing/2014/main" id="{34073BF7-12F0-5796-C53A-8F714EF6EA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87676" y="2302201"/>
                <a:ext cx="175894" cy="175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3" name="Picture 4" descr="Data collection - Free computer icons">
                <a:extLst>
                  <a:ext uri="{FF2B5EF4-FFF2-40B4-BE49-F238E27FC236}">
                    <a16:creationId xmlns:a16="http://schemas.microsoft.com/office/drawing/2014/main" id="{F1F1103F-A7D2-506D-058B-90EE344EF1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01928" y="2109308"/>
                <a:ext cx="175894" cy="175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4" name="Picture 4" descr="Data collection - Free computer icons">
                <a:extLst>
                  <a:ext uri="{FF2B5EF4-FFF2-40B4-BE49-F238E27FC236}">
                    <a16:creationId xmlns:a16="http://schemas.microsoft.com/office/drawing/2014/main" id="{A03787C1-0AA8-A84A-824C-A99DF9A207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89598" y="2111327"/>
                <a:ext cx="175894" cy="17589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3CB54A-C16E-7C18-BDF6-4B500CEC5616}"/>
                </a:ext>
              </a:extLst>
            </p:cNvPr>
            <p:cNvSpPr txBox="1"/>
            <p:nvPr/>
          </p:nvSpPr>
          <p:spPr>
            <a:xfrm rot="18428191">
              <a:off x="5065514" y="1954912"/>
              <a:ext cx="2335428" cy="1534181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>
                  <a:gd name="adj" fmla="val 21390669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Variant curation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guidelines 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4EB5BD0-9C63-80CD-159D-E41E9EBDA4BD}"/>
                </a:ext>
              </a:extLst>
            </p:cNvPr>
            <p:cNvSpPr txBox="1"/>
            <p:nvPr/>
          </p:nvSpPr>
          <p:spPr>
            <a:xfrm rot="3123164">
              <a:off x="4834637" y="1743423"/>
              <a:ext cx="2335428" cy="1733149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>
                  <a:gd name="adj" fmla="val 21483715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VUS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reanalysis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B767C6-66CC-D5B5-9EF5-116ED22C286C}"/>
                </a:ext>
              </a:extLst>
            </p:cNvPr>
            <p:cNvSpPr txBox="1"/>
            <p:nvPr/>
          </p:nvSpPr>
          <p:spPr>
            <a:xfrm rot="282457">
              <a:off x="4890377" y="1743423"/>
              <a:ext cx="2335428" cy="1733149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>
                  <a:gd name="adj" fmla="val 21483715"/>
                </a:avLst>
              </a:prstTxWarp>
              <a:spAutoFit/>
            </a:bodyPr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Deep </a:t>
              </a:r>
            </a:p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phenotyping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AA67B18-CE38-0A9E-D679-F43DC1AB5B50}"/>
                </a:ext>
              </a:extLst>
            </p:cNvPr>
            <p:cNvSpPr txBox="1"/>
            <p:nvPr/>
          </p:nvSpPr>
          <p:spPr>
            <a:xfrm rot="16461417">
              <a:off x="5000544" y="1662701"/>
              <a:ext cx="1735971" cy="1490049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9886284"/>
                </a:avLst>
              </a:prstTxWarp>
              <a:spAutoFit/>
            </a:bodyPr>
            <a:lstStyle/>
            <a:p>
              <a:pPr lvl="0"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   Functional </a:t>
              </a:r>
            </a:p>
            <a:p>
              <a:pPr lvl="0"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studies</a:t>
              </a:r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C0E459AC-48FD-326F-CE01-78B91450B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332589" y="2715720"/>
              <a:ext cx="476509" cy="321529"/>
            </a:xfrm>
            <a:prstGeom prst="rect">
              <a:avLst/>
            </a:prstGeom>
          </p:spPr>
        </p:pic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93D4E4FC-99FF-DC84-497A-2C4C83D076C5}"/>
              </a:ext>
            </a:extLst>
          </p:cNvPr>
          <p:cNvGrpSpPr/>
          <p:nvPr/>
        </p:nvGrpSpPr>
        <p:grpSpPr>
          <a:xfrm>
            <a:off x="4296487" y="937291"/>
            <a:ext cx="3443783" cy="3171435"/>
            <a:chOff x="5149493" y="1674562"/>
            <a:chExt cx="3443783" cy="3171435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B1E0929A-BB43-A133-7DC1-1D2C73E7F2A0}"/>
                </a:ext>
              </a:extLst>
            </p:cNvPr>
            <p:cNvSpPr/>
            <p:nvPr/>
          </p:nvSpPr>
          <p:spPr>
            <a:xfrm>
              <a:off x="5383364" y="1674562"/>
              <a:ext cx="3209912" cy="3171435"/>
            </a:xfrm>
            <a:prstGeom prst="rect">
              <a:avLst/>
            </a:prstGeom>
            <a:solidFill>
              <a:srgbClr val="E8EBF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7" name="Block Arc 166">
              <a:extLst>
                <a:ext uri="{FF2B5EF4-FFF2-40B4-BE49-F238E27FC236}">
                  <a16:creationId xmlns:a16="http://schemas.microsoft.com/office/drawing/2014/main" id="{BBC84914-288C-E0DD-1018-87D8DEE4E330}"/>
                </a:ext>
              </a:extLst>
            </p:cNvPr>
            <p:cNvSpPr/>
            <p:nvPr/>
          </p:nvSpPr>
          <p:spPr>
            <a:xfrm rot="6815902">
              <a:off x="5654185" y="1957517"/>
              <a:ext cx="2967568" cy="2745274"/>
            </a:xfrm>
            <a:prstGeom prst="blockArc">
              <a:avLst>
                <a:gd name="adj1" fmla="val 12623302"/>
                <a:gd name="adj2" fmla="val 20709655"/>
                <a:gd name="adj3" fmla="val 8608"/>
              </a:avLst>
            </a:prstGeom>
            <a:solidFill>
              <a:srgbClr val="88C3E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8" name="Block Arc 167">
              <a:extLst>
                <a:ext uri="{FF2B5EF4-FFF2-40B4-BE49-F238E27FC236}">
                  <a16:creationId xmlns:a16="http://schemas.microsoft.com/office/drawing/2014/main" id="{C8B9D51C-4211-8BE7-134A-2951858010B1}"/>
                </a:ext>
              </a:extLst>
            </p:cNvPr>
            <p:cNvSpPr/>
            <p:nvPr/>
          </p:nvSpPr>
          <p:spPr>
            <a:xfrm rot="14675944">
              <a:off x="5351229" y="1963504"/>
              <a:ext cx="2933609" cy="2711948"/>
            </a:xfrm>
            <a:prstGeom prst="blockArc">
              <a:avLst>
                <a:gd name="adj1" fmla="val 12173432"/>
                <a:gd name="adj2" fmla="val 20548705"/>
                <a:gd name="adj3" fmla="val 7047"/>
              </a:avLst>
            </a:prstGeom>
            <a:solidFill>
              <a:srgbClr val="88C3E8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9" name="Block Arc 168">
              <a:extLst>
                <a:ext uri="{FF2B5EF4-FFF2-40B4-BE49-F238E27FC236}">
                  <a16:creationId xmlns:a16="http://schemas.microsoft.com/office/drawing/2014/main" id="{C59E6B77-06C6-675E-CA9B-C3F6B22F8DC2}"/>
                </a:ext>
              </a:extLst>
            </p:cNvPr>
            <p:cNvSpPr/>
            <p:nvPr/>
          </p:nvSpPr>
          <p:spPr>
            <a:xfrm>
              <a:off x="5513154" y="1717066"/>
              <a:ext cx="2933609" cy="2711948"/>
            </a:xfrm>
            <a:prstGeom prst="blockArc">
              <a:avLst>
                <a:gd name="adj1" fmla="val 12978335"/>
                <a:gd name="adj2" fmla="val 20040278"/>
                <a:gd name="adj3" fmla="val 7344"/>
              </a:avLst>
            </a:prstGeom>
            <a:solidFill>
              <a:srgbClr val="88C3E8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0" name="Picture 169">
              <a:extLst>
                <a:ext uri="{FF2B5EF4-FFF2-40B4-BE49-F238E27FC236}">
                  <a16:creationId xmlns:a16="http://schemas.microsoft.com/office/drawing/2014/main" id="{C1B71A6B-AE2A-A404-F1B2-2F0947A6C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65072" y="4580922"/>
              <a:ext cx="213994" cy="209917"/>
            </a:xfrm>
            <a:prstGeom prst="rect">
              <a:avLst/>
            </a:prstGeom>
          </p:spPr>
        </p:pic>
        <p:pic>
          <p:nvPicPr>
            <p:cNvPr id="171" name="Picture 170">
              <a:extLst>
                <a:ext uri="{FF2B5EF4-FFF2-40B4-BE49-F238E27FC236}">
                  <a16:creationId xmlns:a16="http://schemas.microsoft.com/office/drawing/2014/main" id="{05EA959A-C7F8-7D47-9B1D-2D4AF94FC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732481" y="2345915"/>
              <a:ext cx="164377" cy="120596"/>
            </a:xfrm>
            <a:prstGeom prst="rect">
              <a:avLst/>
            </a:prstGeom>
          </p:spPr>
        </p:pic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A058160B-42EB-2066-970E-568E093DFA2C}"/>
                </a:ext>
              </a:extLst>
            </p:cNvPr>
            <p:cNvSpPr txBox="1"/>
            <p:nvPr/>
          </p:nvSpPr>
          <p:spPr>
            <a:xfrm rot="3585105">
              <a:off x="5655187" y="1850479"/>
              <a:ext cx="2747969" cy="2623324"/>
            </a:xfrm>
            <a:prstGeom prst="rect">
              <a:avLst/>
            </a:prstGeom>
            <a:noFill/>
          </p:spPr>
          <p:txBody>
            <a:bodyPr wrap="square">
              <a:prstTxWarp prst="textArchUp">
                <a:avLst>
                  <a:gd name="adj" fmla="val 10052831"/>
                </a:avLst>
              </a:prstTxWarp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AI prioritizes, interprets, and classifies VUS </a:t>
              </a:r>
            </a:p>
          </p:txBody>
        </p:sp>
        <p:pic>
          <p:nvPicPr>
            <p:cNvPr id="173" name="Picture 6" descr="Artificial intelligence - Free technology icons">
              <a:extLst>
                <a:ext uri="{FF2B5EF4-FFF2-40B4-BE49-F238E27FC236}">
                  <a16:creationId xmlns:a16="http://schemas.microsoft.com/office/drawing/2014/main" id="{CF26D6AD-4240-E7CB-AB41-B8A0C2F860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4039" y="2109344"/>
              <a:ext cx="177082" cy="177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ACFABC29-548C-005E-CBE9-D95AD5B326AE}"/>
                </a:ext>
              </a:extLst>
            </p:cNvPr>
            <p:cNvSpPr txBox="1"/>
            <p:nvPr/>
          </p:nvSpPr>
          <p:spPr>
            <a:xfrm rot="2415943">
              <a:off x="5433719" y="2181229"/>
              <a:ext cx="2831950" cy="2459646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>
                  <a:gd name="adj" fmla="val 53692"/>
                </a:avLst>
              </a:prstTxWarp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High-throughput methods: MAVEs, SGE, cell painting 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48B37DF5-EC85-8F0E-5474-E26DADEEC411}"/>
                </a:ext>
              </a:extLst>
            </p:cNvPr>
            <p:cNvSpPr txBox="1"/>
            <p:nvPr/>
          </p:nvSpPr>
          <p:spPr>
            <a:xfrm rot="15426977">
              <a:off x="5294108" y="1663671"/>
              <a:ext cx="3005015" cy="3294245"/>
            </a:xfrm>
            <a:prstGeom prst="rect">
              <a:avLst/>
            </a:prstGeom>
            <a:noFill/>
          </p:spPr>
          <p:txBody>
            <a:bodyPr wrap="square">
              <a:prstTxWarp prst="textArchDown">
                <a:avLst>
                  <a:gd name="adj" fmla="val 217087"/>
                </a:avLst>
              </a:prstTxWarp>
              <a:spAutoFit/>
            </a:bodyPr>
            <a:lstStyle/>
            <a:p>
              <a:r>
                <a:rPr lang="en-US" sz="900" b="1" dirty="0"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Multi-omics: </a:t>
              </a:r>
              <a:r>
                <a:rPr lang="en-US" sz="900" b="1" i="1" dirty="0">
                  <a:latin typeface="Arial" panose="020B0604020202020204" pitchFamily="34" charset="0"/>
                  <a:ea typeface="DengXian" panose="02010600030101010101" pitchFamily="2" charset="-122"/>
                  <a:cs typeface="Arial" panose="020B0604020202020204" pitchFamily="34" charset="0"/>
                </a:rPr>
                <a:t>e</a:t>
              </a:r>
              <a:r>
                <a:rPr lang="en-US" sz="9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pigenome, transcriptome, proteome</a:t>
              </a:r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en-US" sz="9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9003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2405</TotalTime>
  <Words>672</Words>
  <Application>Microsoft Macintosh PowerPoint</Application>
  <PresentationFormat>Widescreen</PresentationFormat>
  <Paragraphs>301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Li, Qifei</dc:creator>
  <cp:lastModifiedBy>Li, Qifei</cp:lastModifiedBy>
  <cp:revision>39</cp:revision>
  <dcterms:created xsi:type="dcterms:W3CDTF">2025-07-09T14:08:37Z</dcterms:created>
  <dcterms:modified xsi:type="dcterms:W3CDTF">2026-06-11T20:27:49Z</dcterms:modified>
</cp:coreProperties>
</file>