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</p:sldIdLst>
  <p:sldSz cx="18291175" cy="13717588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9306" autoAdjust="0"/>
  </p:normalViewPr>
  <p:slideViewPr>
    <p:cSldViewPr>
      <p:cViewPr>
        <p:scale>
          <a:sx n="90" d="100"/>
          <a:sy n="90" d="100"/>
        </p:scale>
        <p:origin x="966" y="1284"/>
      </p:cViewPr>
      <p:guideLst>
        <p:guide orient="horz" pos="4321"/>
        <p:guide pos="57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01%20&#49892;&#54744;&#49892;\10%20TLR-FN%20&#45436;&#47928;\06%20ART\06%20revision\revision%20data\20150710%20FN-f%20TLR%20ex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8376694648706102"/>
          <c:y val="4.5430303030303133E-2"/>
          <c:w val="0.67471074380165286"/>
          <c:h val="0.505191986136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'TLR1'!$N$3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'TLR1'!$P$4:$P$12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0.47104586636969153</c:v>
                  </c:pt>
                  <c:pt idx="2">
                    <c:v>0.3485047378108192</c:v>
                  </c:pt>
                  <c:pt idx="3">
                    <c:v>0.73196583232209333</c:v>
                  </c:pt>
                  <c:pt idx="4">
                    <c:v>1.4722486139206177</c:v>
                  </c:pt>
                  <c:pt idx="5">
                    <c:v>0.51832132846505452</c:v>
                  </c:pt>
                  <c:pt idx="6">
                    <c:v>1.2857651090312021</c:v>
                  </c:pt>
                  <c:pt idx="7">
                    <c:v>0.25221774269247227</c:v>
                  </c:pt>
                  <c:pt idx="8">
                    <c:v>1.3033455418235445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'TLR1'!$A$4:$A$12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'TLR1'!$O$4:$O$12</c:f>
              <c:numCache>
                <c:formatCode>General</c:formatCode>
                <c:ptCount val="9"/>
                <c:pt idx="0">
                  <c:v>1</c:v>
                </c:pt>
                <c:pt idx="1">
                  <c:v>0.72571569011605264</c:v>
                </c:pt>
                <c:pt idx="2">
                  <c:v>0.81754797118808065</c:v>
                </c:pt>
                <c:pt idx="3">
                  <c:v>1.3682364866931465</c:v>
                </c:pt>
                <c:pt idx="4">
                  <c:v>2.5482663455041314</c:v>
                </c:pt>
                <c:pt idx="5">
                  <c:v>0.76709296701687368</c:v>
                </c:pt>
                <c:pt idx="6">
                  <c:v>1.7054231126805246</c:v>
                </c:pt>
                <c:pt idx="7">
                  <c:v>0.92981401671657404</c:v>
                </c:pt>
                <c:pt idx="8">
                  <c:v>2.5939288768960851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2511616"/>
        <c:axId val="92603520"/>
      </c:barChart>
      <c:catAx>
        <c:axId val="92511616"/>
        <c:scaling>
          <c:orientation val="minMax"/>
        </c:scaling>
        <c:delete val="1"/>
        <c:axPos val="b"/>
        <c:majorTickMark val="out"/>
        <c:minorTickMark val="none"/>
        <c:tickLblPos val="none"/>
        <c:crossAx val="92603520"/>
        <c:crosses val="autoZero"/>
        <c:auto val="1"/>
        <c:lblAlgn val="ctr"/>
        <c:lblOffset val="100"/>
        <c:noMultiLvlLbl val="0"/>
      </c:catAx>
      <c:valAx>
        <c:axId val="92603520"/>
        <c:scaling>
          <c:orientation val="minMax"/>
          <c:max val="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ko-KR"/>
                  <a:t>TLR1/GAPDH</a:t>
                </a:r>
                <a:endParaRPr lang="ko-KR" altLang="en-US"/>
              </a:p>
            </c:rich>
          </c:tx>
          <c:layout>
            <c:manualLayout>
              <c:xMode val="edge"/>
              <c:yMode val="edge"/>
              <c:x val="5.9161406477082909E-3"/>
              <c:y val="5.423316338331272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92511616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9719021088719133"/>
          <c:y val="4.5430381273012313E-2"/>
          <c:w val="0.6687880957029132"/>
          <c:h val="0.419264535395974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'TLR1'!$N$3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'TLR1'!$S$4:$S$12</c:f>
                <c:numCache>
                  <c:formatCode>General</c:formatCode>
                  <c:ptCount val="9"/>
                  <c:pt idx="0">
                    <c:v>1.8110494943424438</c:v>
                  </c:pt>
                  <c:pt idx="1">
                    <c:v>2.1387412336495628</c:v>
                  </c:pt>
                  <c:pt idx="2">
                    <c:v>1.6241491467467501</c:v>
                  </c:pt>
                  <c:pt idx="3">
                    <c:v>1.366270807441464</c:v>
                  </c:pt>
                  <c:pt idx="4">
                    <c:v>1.2392619153860778</c:v>
                  </c:pt>
                  <c:pt idx="5">
                    <c:v>2.1429946149137118</c:v>
                  </c:pt>
                  <c:pt idx="6">
                    <c:v>1.1954743389368803</c:v>
                  </c:pt>
                  <c:pt idx="7">
                    <c:v>2.0022457459087186</c:v>
                  </c:pt>
                  <c:pt idx="8">
                    <c:v>1.9843558593178752</c:v>
                  </c:pt>
                </c:numCache>
              </c:numRef>
            </c:plus>
            <c:minus>
              <c:numRef>
                <c:f>'TLR1'!$V$41</c:f>
                <c:numCache>
                  <c:formatCode>General</c:formatCode>
                  <c:ptCount val="1"/>
                </c:numCache>
              </c:numRef>
            </c:minus>
          </c:errBars>
          <c:cat>
            <c:strRef>
              <c:f>'TLR1'!$A$4:$A$12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'TLR1'!$R$4:$R$12</c:f>
              <c:numCache>
                <c:formatCode>General</c:formatCode>
                <c:ptCount val="9"/>
                <c:pt idx="0">
                  <c:v>31.615673065185543</c:v>
                </c:pt>
                <c:pt idx="1">
                  <c:v>32.522908210754487</c:v>
                </c:pt>
                <c:pt idx="2">
                  <c:v>30.898971875508611</c:v>
                </c:pt>
                <c:pt idx="3">
                  <c:v>31.186669985453232</c:v>
                </c:pt>
                <c:pt idx="4">
                  <c:v>30.503701845804827</c:v>
                </c:pt>
                <c:pt idx="5">
                  <c:v>31.538246790567985</c:v>
                </c:pt>
                <c:pt idx="6">
                  <c:v>31.152407646179189</c:v>
                </c:pt>
                <c:pt idx="7">
                  <c:v>30.798550605773869</c:v>
                </c:pt>
                <c:pt idx="8">
                  <c:v>30.437575976053868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1629952"/>
        <c:axId val="61631488"/>
      </c:barChart>
      <c:catAx>
        <c:axId val="6162995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sz="1100" b="1">
                <a:latin typeface="Arial" pitchFamily="34" charset="0"/>
                <a:ea typeface="Arial Unicode MS" pitchFamily="50" charset="-127"/>
                <a:cs typeface="Arial" pitchFamily="34" charset="0"/>
              </a:defRPr>
            </a:pPr>
            <a:endParaRPr lang="en-US"/>
          </a:p>
        </c:txPr>
        <c:crossAx val="61631488"/>
        <c:crosses val="autoZero"/>
        <c:auto val="1"/>
        <c:lblAlgn val="ctr"/>
        <c:lblOffset val="100"/>
        <c:noMultiLvlLbl val="0"/>
      </c:catAx>
      <c:valAx>
        <c:axId val="61631488"/>
        <c:scaling>
          <c:orientation val="minMax"/>
          <c:max val="36"/>
          <c:min val="2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en-US"/>
                  <a:t>Raw Ct </a:t>
                </a:r>
              </a:p>
            </c:rich>
          </c:tx>
          <c:layout>
            <c:manualLayout>
              <c:xMode val="edge"/>
              <c:yMode val="edge"/>
              <c:x val="1.6579383417956281E-3"/>
              <c:y val="0.162967826901496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1629952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8376694648706102"/>
          <c:y val="4.5430303030303112E-2"/>
          <c:w val="0.67471074380165286"/>
          <c:h val="0.505191986136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'TLR4'!$N$3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'TLR4'!$P$4:$P$12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0.15617524509534791</c:v>
                  </c:pt>
                  <c:pt idx="2">
                    <c:v>0.22278173624220424</c:v>
                  </c:pt>
                  <c:pt idx="3">
                    <c:v>0.2250398215137204</c:v>
                  </c:pt>
                  <c:pt idx="4">
                    <c:v>0.25267321716531643</c:v>
                  </c:pt>
                  <c:pt idx="5">
                    <c:v>0.16829419215314154</c:v>
                  </c:pt>
                  <c:pt idx="6">
                    <c:v>0.51965200669091771</c:v>
                  </c:pt>
                  <c:pt idx="7">
                    <c:v>0.24684983791325699</c:v>
                  </c:pt>
                  <c:pt idx="8">
                    <c:v>0.36891283925330814</c:v>
                  </c:pt>
                </c:numCache>
              </c:numRef>
            </c:plus>
            <c:minus>
              <c:numRef>
                <c:f>'TLR1'!$X$39</c:f>
                <c:numCache>
                  <c:formatCode>General</c:formatCode>
                  <c:ptCount val="1"/>
                </c:numCache>
              </c:numRef>
            </c:minus>
          </c:errBars>
          <c:cat>
            <c:strRef>
              <c:f>'TLR4'!$A$4:$A$12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'TLR4'!$O$4:$O$12</c:f>
              <c:numCache>
                <c:formatCode>General</c:formatCode>
                <c:ptCount val="9"/>
                <c:pt idx="0">
                  <c:v>1</c:v>
                </c:pt>
                <c:pt idx="1">
                  <c:v>0.49476978972792013</c:v>
                </c:pt>
                <c:pt idx="2">
                  <c:v>0.77990664507186291</c:v>
                </c:pt>
                <c:pt idx="3">
                  <c:v>0.63719707740093257</c:v>
                </c:pt>
                <c:pt idx="4">
                  <c:v>1.0501715174689006</c:v>
                </c:pt>
                <c:pt idx="5">
                  <c:v>0.61308488005310713</c:v>
                </c:pt>
                <c:pt idx="6">
                  <c:v>1.1614707369513728</c:v>
                </c:pt>
                <c:pt idx="7">
                  <c:v>0.81516072977442056</c:v>
                </c:pt>
                <c:pt idx="8">
                  <c:v>1.3400418418502058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1644160"/>
        <c:axId val="61666432"/>
      </c:barChart>
      <c:catAx>
        <c:axId val="61644160"/>
        <c:scaling>
          <c:orientation val="minMax"/>
        </c:scaling>
        <c:delete val="1"/>
        <c:axPos val="b"/>
        <c:majorTickMark val="out"/>
        <c:minorTickMark val="none"/>
        <c:tickLblPos val="none"/>
        <c:crossAx val="61666432"/>
        <c:crosses val="autoZero"/>
        <c:auto val="1"/>
        <c:lblAlgn val="ctr"/>
        <c:lblOffset val="100"/>
        <c:noMultiLvlLbl val="0"/>
      </c:catAx>
      <c:valAx>
        <c:axId val="61666432"/>
        <c:scaling>
          <c:orientation val="minMax"/>
          <c:max val="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ko-KR"/>
                  <a:t>TLR4/GAPDH</a:t>
                </a:r>
                <a:endParaRPr lang="ko-KR" altLang="en-US"/>
              </a:p>
            </c:rich>
          </c:tx>
          <c:layout>
            <c:manualLayout>
              <c:xMode val="edge"/>
              <c:yMode val="edge"/>
              <c:x val="5.9161406477082883E-3"/>
              <c:y val="5.4233163383312716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1644160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9719021088719133"/>
          <c:y val="4.5430381273012313E-2"/>
          <c:w val="0.6687880957029132"/>
          <c:h val="0.419264535395974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'TLR4'!$N$3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'TLR4'!$S$4:$S$12</c:f>
                <c:numCache>
                  <c:formatCode>General</c:formatCode>
                  <c:ptCount val="9"/>
                  <c:pt idx="0">
                    <c:v>0.97492077466958726</c:v>
                  </c:pt>
                  <c:pt idx="1">
                    <c:v>0.6060471886722204</c:v>
                  </c:pt>
                  <c:pt idx="2">
                    <c:v>1.2130622786781338</c:v>
                  </c:pt>
                  <c:pt idx="3">
                    <c:v>1.5861485757719032</c:v>
                  </c:pt>
                  <c:pt idx="4">
                    <c:v>0.69550335662122553</c:v>
                  </c:pt>
                  <c:pt idx="5">
                    <c:v>1.2762113808566511</c:v>
                  </c:pt>
                  <c:pt idx="6">
                    <c:v>1.1019424219587437</c:v>
                  </c:pt>
                  <c:pt idx="7">
                    <c:v>1.6549679439398481</c:v>
                  </c:pt>
                  <c:pt idx="8">
                    <c:v>1.6681627919568345</c:v>
                  </c:pt>
                </c:numCache>
              </c:numRef>
            </c:plus>
            <c:minus>
              <c:numRef>
                <c:f>'TLR1'!$V$41</c:f>
                <c:numCache>
                  <c:formatCode>General</c:formatCode>
                  <c:ptCount val="1"/>
                </c:numCache>
              </c:numRef>
            </c:minus>
          </c:errBars>
          <c:cat>
            <c:strRef>
              <c:f>'TLR4'!$A$4:$A$12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'TLR4'!$R$4:$R$12</c:f>
              <c:numCache>
                <c:formatCode>General</c:formatCode>
                <c:ptCount val="9"/>
                <c:pt idx="0">
                  <c:v>30.500014940897625</c:v>
                </c:pt>
                <c:pt idx="1">
                  <c:v>31.776297251383429</c:v>
                </c:pt>
                <c:pt idx="2">
                  <c:v>29.776773134867284</c:v>
                </c:pt>
                <c:pt idx="3">
                  <c:v>31.02085018157959</c:v>
                </c:pt>
                <c:pt idx="4">
                  <c:v>30.430342356363834</c:v>
                </c:pt>
                <c:pt idx="5">
                  <c:v>30.532083193461087</c:v>
                </c:pt>
                <c:pt idx="6">
                  <c:v>30.405110359191841</c:v>
                </c:pt>
                <c:pt idx="7">
                  <c:v>29.888633410135803</c:v>
                </c:pt>
                <c:pt idx="8">
                  <c:v>30.119930267333984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1695488"/>
        <c:axId val="61697024"/>
      </c:barChart>
      <c:catAx>
        <c:axId val="6169548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sz="1100" b="1">
                <a:latin typeface="Arial" pitchFamily="34" charset="0"/>
                <a:ea typeface="Arial Unicode MS" pitchFamily="50" charset="-127"/>
                <a:cs typeface="Arial" pitchFamily="34" charset="0"/>
              </a:defRPr>
            </a:pPr>
            <a:endParaRPr lang="en-US"/>
          </a:p>
        </c:txPr>
        <c:crossAx val="61697024"/>
        <c:crosses val="autoZero"/>
        <c:auto val="1"/>
        <c:lblAlgn val="ctr"/>
        <c:lblOffset val="100"/>
        <c:noMultiLvlLbl val="0"/>
      </c:catAx>
      <c:valAx>
        <c:axId val="61697024"/>
        <c:scaling>
          <c:orientation val="minMax"/>
          <c:max val="36"/>
          <c:min val="2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en-US"/>
                  <a:t>Raw Ct </a:t>
                </a:r>
              </a:p>
            </c:rich>
          </c:tx>
          <c:layout>
            <c:manualLayout>
              <c:xMode val="edge"/>
              <c:yMode val="edge"/>
              <c:x val="1.6579383417956281E-3"/>
              <c:y val="0.162967826901496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1695488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8376694648706102"/>
          <c:y val="4.5430303030303112E-2"/>
          <c:w val="0.67471074380165286"/>
          <c:h val="0.505191986136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'TLR3'!$N$3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'TLR3'!$P$4:$P$12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9.2411253068184415E-2</c:v>
                  </c:pt>
                  <c:pt idx="2">
                    <c:v>0.52183118994459032</c:v>
                  </c:pt>
                  <c:pt idx="3">
                    <c:v>0.65892837734873688</c:v>
                  </c:pt>
                  <c:pt idx="4">
                    <c:v>0.56623423496872982</c:v>
                  </c:pt>
                  <c:pt idx="5">
                    <c:v>0.22151628513108332</c:v>
                  </c:pt>
                  <c:pt idx="6">
                    <c:v>0.6084854548609997</c:v>
                  </c:pt>
                  <c:pt idx="7">
                    <c:v>0.30632784194801266</c:v>
                  </c:pt>
                  <c:pt idx="8">
                    <c:v>1.885955668196992</c:v>
                  </c:pt>
                </c:numCache>
              </c:numRef>
            </c:plus>
            <c:minus>
              <c:numRef>
                <c:f>'TLR1'!$X$39</c:f>
                <c:numCache>
                  <c:formatCode>General</c:formatCode>
                  <c:ptCount val="1"/>
                </c:numCache>
              </c:numRef>
            </c:minus>
          </c:errBars>
          <c:cat>
            <c:strRef>
              <c:f>'TLR3'!$A$4:$A$12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'TLR3'!$O$4:$O$12</c:f>
              <c:numCache>
                <c:formatCode>General</c:formatCode>
                <c:ptCount val="9"/>
                <c:pt idx="0">
                  <c:v>1</c:v>
                </c:pt>
                <c:pt idx="1">
                  <c:v>0.45832504563710647</c:v>
                </c:pt>
                <c:pt idx="2">
                  <c:v>1.1538291841777519</c:v>
                </c:pt>
                <c:pt idx="3">
                  <c:v>1.3598216185973191</c:v>
                </c:pt>
                <c:pt idx="4">
                  <c:v>1.6482808054160569</c:v>
                </c:pt>
                <c:pt idx="5">
                  <c:v>0.60374207976251593</c:v>
                </c:pt>
                <c:pt idx="6">
                  <c:v>1.3211376519278113</c:v>
                </c:pt>
                <c:pt idx="7">
                  <c:v>1.1405883146437608</c:v>
                </c:pt>
                <c:pt idx="8">
                  <c:v>2.3949717731714752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1726080"/>
        <c:axId val="61731968"/>
      </c:barChart>
      <c:catAx>
        <c:axId val="61726080"/>
        <c:scaling>
          <c:orientation val="minMax"/>
        </c:scaling>
        <c:delete val="1"/>
        <c:axPos val="b"/>
        <c:majorTickMark val="out"/>
        <c:minorTickMark val="none"/>
        <c:tickLblPos val="none"/>
        <c:crossAx val="61731968"/>
        <c:crosses val="autoZero"/>
        <c:auto val="1"/>
        <c:lblAlgn val="ctr"/>
        <c:lblOffset val="100"/>
        <c:noMultiLvlLbl val="0"/>
      </c:catAx>
      <c:valAx>
        <c:axId val="61731968"/>
        <c:scaling>
          <c:orientation val="minMax"/>
          <c:max val="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ko-KR"/>
                  <a:t>TLR3/GAPDH</a:t>
                </a:r>
                <a:endParaRPr lang="ko-KR" altLang="en-US"/>
              </a:p>
            </c:rich>
          </c:tx>
          <c:layout>
            <c:manualLayout>
              <c:xMode val="edge"/>
              <c:yMode val="edge"/>
              <c:x val="5.9161406477082883E-3"/>
              <c:y val="5.4233163383312716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1726080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9719021088719133"/>
          <c:y val="4.5430381273012313E-2"/>
          <c:w val="0.6687880957029132"/>
          <c:h val="0.419264535395974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'TLR3'!$N$3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'TLR3'!$S$4:$S$12</c:f>
                <c:numCache>
                  <c:formatCode>General</c:formatCode>
                  <c:ptCount val="9"/>
                  <c:pt idx="0">
                    <c:v>1.2021401631202981</c:v>
                  </c:pt>
                  <c:pt idx="1">
                    <c:v>1.1397360352544863</c:v>
                  </c:pt>
                  <c:pt idx="2">
                    <c:v>1.1842188312977688</c:v>
                  </c:pt>
                  <c:pt idx="3">
                    <c:v>0.9196665685026143</c:v>
                  </c:pt>
                  <c:pt idx="4">
                    <c:v>1.2352643665952858</c:v>
                  </c:pt>
                  <c:pt idx="5">
                    <c:v>1.215618469510918</c:v>
                  </c:pt>
                  <c:pt idx="6">
                    <c:v>0.72784065930530928</c:v>
                  </c:pt>
                  <c:pt idx="7">
                    <c:v>1.2088508399580866</c:v>
                  </c:pt>
                  <c:pt idx="8">
                    <c:v>1.4452285543128418</c:v>
                  </c:pt>
                </c:numCache>
              </c:numRef>
            </c:plus>
            <c:minus>
              <c:numRef>
                <c:f>'TLR1'!$V$41</c:f>
                <c:numCache>
                  <c:formatCode>General</c:formatCode>
                  <c:ptCount val="1"/>
                </c:numCache>
              </c:numRef>
            </c:minus>
          </c:errBars>
          <c:cat>
            <c:strRef>
              <c:f>'TLR3'!$A$4:$A$12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'TLR3'!$R$4:$R$12</c:f>
              <c:numCache>
                <c:formatCode>General</c:formatCode>
                <c:ptCount val="9"/>
                <c:pt idx="0">
                  <c:v>30.957658449808811</c:v>
                </c:pt>
                <c:pt idx="1">
                  <c:v>32.312319119771303</c:v>
                </c:pt>
                <c:pt idx="2">
                  <c:v>29.786101977030416</c:v>
                </c:pt>
                <c:pt idx="3">
                  <c:v>30.484316380818672</c:v>
                </c:pt>
                <c:pt idx="4">
                  <c:v>30.267557779947889</c:v>
                </c:pt>
                <c:pt idx="5">
                  <c:v>31.062978426615391</c:v>
                </c:pt>
                <c:pt idx="6">
                  <c:v>30.703430811564054</c:v>
                </c:pt>
                <c:pt idx="7">
                  <c:v>29.850326538085881</c:v>
                </c:pt>
                <c:pt idx="8">
                  <c:v>30.130279858907056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2035456"/>
        <c:axId val="62036992"/>
      </c:barChart>
      <c:catAx>
        <c:axId val="620354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sz="1100" b="1">
                <a:latin typeface="Arial" pitchFamily="34" charset="0"/>
                <a:ea typeface="Arial Unicode MS" pitchFamily="50" charset="-127"/>
                <a:cs typeface="Arial" pitchFamily="34" charset="0"/>
              </a:defRPr>
            </a:pPr>
            <a:endParaRPr lang="en-US"/>
          </a:p>
        </c:txPr>
        <c:crossAx val="62036992"/>
        <c:crosses val="autoZero"/>
        <c:auto val="1"/>
        <c:lblAlgn val="ctr"/>
        <c:lblOffset val="100"/>
        <c:noMultiLvlLbl val="0"/>
      </c:catAx>
      <c:valAx>
        <c:axId val="62036992"/>
        <c:scaling>
          <c:orientation val="minMax"/>
          <c:max val="36"/>
          <c:min val="2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en-US"/>
                  <a:t>Raw Ct </a:t>
                </a:r>
              </a:p>
            </c:rich>
          </c:tx>
          <c:layout>
            <c:manualLayout>
              <c:xMode val="edge"/>
              <c:yMode val="edge"/>
              <c:x val="1.6579383417956281E-3"/>
              <c:y val="0.162967826901496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2035456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8376694648706102"/>
          <c:y val="4.5430303030303112E-2"/>
          <c:w val="0.67471074380165286"/>
          <c:h val="0.505191986136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'TLR5'!$N$3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'TLR5'!$P$4:$P$12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0.45908668712335005</c:v>
                  </c:pt>
                  <c:pt idx="2">
                    <c:v>8.8129782197628612E-2</c:v>
                  </c:pt>
                  <c:pt idx="3">
                    <c:v>0.28811036186789929</c:v>
                  </c:pt>
                  <c:pt idx="4">
                    <c:v>0.25036160071020108</c:v>
                  </c:pt>
                  <c:pt idx="5">
                    <c:v>0.16406224922798526</c:v>
                  </c:pt>
                  <c:pt idx="6">
                    <c:v>0.44114536046838698</c:v>
                  </c:pt>
                  <c:pt idx="7">
                    <c:v>0.22337914556984428</c:v>
                  </c:pt>
                  <c:pt idx="8">
                    <c:v>0.42857116117896743</c:v>
                  </c:pt>
                </c:numCache>
              </c:numRef>
            </c:plus>
            <c:minus>
              <c:numRef>
                <c:f>'TLR1'!$X$39</c:f>
                <c:numCache>
                  <c:formatCode>General</c:formatCode>
                  <c:ptCount val="1"/>
                </c:numCache>
              </c:numRef>
            </c:minus>
          </c:errBars>
          <c:cat>
            <c:strRef>
              <c:f>'TLR5'!$A$4:$A$12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'TLR5'!$O$4:$O$12</c:f>
              <c:numCache>
                <c:formatCode>General</c:formatCode>
                <c:ptCount val="9"/>
                <c:pt idx="0">
                  <c:v>1</c:v>
                </c:pt>
                <c:pt idx="1">
                  <c:v>0.748233130055035</c:v>
                </c:pt>
                <c:pt idx="2">
                  <c:v>0.21116519391711941</c:v>
                </c:pt>
                <c:pt idx="3">
                  <c:v>0.36714000657759294</c:v>
                </c:pt>
                <c:pt idx="4">
                  <c:v>0.89692913664934826</c:v>
                </c:pt>
                <c:pt idx="5">
                  <c:v>0.1946937187866907</c:v>
                </c:pt>
                <c:pt idx="6">
                  <c:v>0.50661259088969357</c:v>
                </c:pt>
                <c:pt idx="7">
                  <c:v>0.34381268211422056</c:v>
                </c:pt>
                <c:pt idx="8">
                  <c:v>0.58496592956624305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2045568"/>
        <c:axId val="62055552"/>
      </c:barChart>
      <c:catAx>
        <c:axId val="62045568"/>
        <c:scaling>
          <c:orientation val="minMax"/>
        </c:scaling>
        <c:delete val="1"/>
        <c:axPos val="b"/>
        <c:majorTickMark val="out"/>
        <c:minorTickMark val="none"/>
        <c:tickLblPos val="none"/>
        <c:crossAx val="62055552"/>
        <c:crosses val="autoZero"/>
        <c:auto val="1"/>
        <c:lblAlgn val="ctr"/>
        <c:lblOffset val="100"/>
        <c:noMultiLvlLbl val="0"/>
      </c:catAx>
      <c:valAx>
        <c:axId val="62055552"/>
        <c:scaling>
          <c:orientation val="minMax"/>
          <c:max val="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ko-KR"/>
                  <a:t>TLR5/GAPDH</a:t>
                </a:r>
                <a:endParaRPr lang="ko-KR" altLang="en-US"/>
              </a:p>
            </c:rich>
          </c:tx>
          <c:layout>
            <c:manualLayout>
              <c:xMode val="edge"/>
              <c:yMode val="edge"/>
              <c:x val="5.9161406477082883E-3"/>
              <c:y val="5.4233163383312716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2045568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9719021088719133"/>
          <c:y val="4.5430381273012313E-2"/>
          <c:w val="0.6687880957029132"/>
          <c:h val="0.419264535395974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'TLR5'!$N$3</c:f>
              <c:strCache>
                <c:ptCount val="1"/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'TLR5'!$S$4:$S$12</c:f>
                <c:numCache>
                  <c:formatCode>General</c:formatCode>
                  <c:ptCount val="9"/>
                  <c:pt idx="0">
                    <c:v>0.69465937208062711</c:v>
                  </c:pt>
                  <c:pt idx="1">
                    <c:v>1.1998030856426136</c:v>
                  </c:pt>
                  <c:pt idx="2">
                    <c:v>0.64080425197217306</c:v>
                  </c:pt>
                  <c:pt idx="3">
                    <c:v>1.6006033667358661</c:v>
                  </c:pt>
                  <c:pt idx="4">
                    <c:v>0.68190094981032257</c:v>
                  </c:pt>
                  <c:pt idx="5">
                    <c:v>1.5318796018956358</c:v>
                  </c:pt>
                  <c:pt idx="6">
                    <c:v>1.6959126489547722</c:v>
                  </c:pt>
                  <c:pt idx="7">
                    <c:v>1.1841703717648548</c:v>
                  </c:pt>
                  <c:pt idx="8">
                    <c:v>1.0212560839700751</c:v>
                  </c:pt>
                </c:numCache>
              </c:numRef>
            </c:plus>
            <c:minus>
              <c:numRef>
                <c:f>'TLR1'!$V$41</c:f>
                <c:numCache>
                  <c:formatCode>General</c:formatCode>
                  <c:ptCount val="1"/>
                </c:numCache>
              </c:numRef>
            </c:minus>
          </c:errBars>
          <c:cat>
            <c:strRef>
              <c:f>'TLR5'!$A$4:$A$12</c:f>
              <c:strCache>
                <c:ptCount val="9"/>
                <c:pt idx="0">
                  <c:v>control</c:v>
                </c:pt>
                <c:pt idx="1">
                  <c:v>FN</c:v>
                </c:pt>
                <c:pt idx="2">
                  <c:v>120 kDa FN-f</c:v>
                </c:pt>
                <c:pt idx="3">
                  <c:v>45 kDa FN-f</c:v>
                </c:pt>
                <c:pt idx="4">
                  <c:v>29 kDa FN-f</c:v>
                </c:pt>
                <c:pt idx="5">
                  <c:v>FN</c:v>
                </c:pt>
                <c:pt idx="6">
                  <c:v>120 kDa FN-f</c:v>
                </c:pt>
                <c:pt idx="7">
                  <c:v>45 kDa FN-f</c:v>
                </c:pt>
                <c:pt idx="8">
                  <c:v>29 kDa FN-f</c:v>
                </c:pt>
              </c:strCache>
            </c:strRef>
          </c:cat>
          <c:val>
            <c:numRef>
              <c:f>'TLR5'!$R$4:$R$12</c:f>
              <c:numCache>
                <c:formatCode>General</c:formatCode>
                <c:ptCount val="9"/>
                <c:pt idx="0">
                  <c:v>31.893842379252096</c:v>
                </c:pt>
                <c:pt idx="1">
                  <c:v>32.815333366394015</c:v>
                </c:pt>
                <c:pt idx="2">
                  <c:v>33.112111091613734</c:v>
                </c:pt>
                <c:pt idx="3">
                  <c:v>33.478253364562953</c:v>
                </c:pt>
                <c:pt idx="4">
                  <c:v>32.062120755513476</c:v>
                </c:pt>
                <c:pt idx="5">
                  <c:v>33.845546722412074</c:v>
                </c:pt>
                <c:pt idx="6">
                  <c:v>33.550878206888811</c:v>
                </c:pt>
                <c:pt idx="7">
                  <c:v>32.822845776875887</c:v>
                </c:pt>
                <c:pt idx="8">
                  <c:v>33.244074185689186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3045504"/>
        <c:axId val="73047040"/>
      </c:barChart>
      <c:catAx>
        <c:axId val="730455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sz="1100" b="1">
                <a:latin typeface="Arial" pitchFamily="34" charset="0"/>
                <a:ea typeface="Arial Unicode MS" pitchFamily="50" charset="-127"/>
                <a:cs typeface="Arial" pitchFamily="34" charset="0"/>
              </a:defRPr>
            </a:pPr>
            <a:endParaRPr lang="en-US"/>
          </a:p>
        </c:txPr>
        <c:crossAx val="73047040"/>
        <c:crosses val="autoZero"/>
        <c:auto val="1"/>
        <c:lblAlgn val="ctr"/>
        <c:lblOffset val="100"/>
        <c:noMultiLvlLbl val="0"/>
      </c:catAx>
      <c:valAx>
        <c:axId val="73047040"/>
        <c:scaling>
          <c:orientation val="minMax"/>
          <c:max val="38"/>
          <c:min val="3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altLang="en-US"/>
                  <a:t>Raw Ct </a:t>
                </a:r>
              </a:p>
            </c:rich>
          </c:tx>
          <c:layout>
            <c:manualLayout>
              <c:xMode val="edge"/>
              <c:yMode val="edge"/>
              <c:x val="1.6579383417956281E-3"/>
              <c:y val="0.162967826901496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5875">
            <a:solidFill>
              <a:prstClr val="black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3045504"/>
        <c:crosses val="autoZero"/>
        <c:crossBetween val="between"/>
        <c:majorUnit val="2"/>
      </c:valAx>
      <c:spPr>
        <a:ln>
          <a:solidFill>
            <a:prstClr val="black"/>
          </a:solidFill>
        </a:ln>
      </c:spPr>
    </c:plotArea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71838" y="4261347"/>
            <a:ext cx="15547499" cy="294039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743676" y="7773300"/>
            <a:ext cx="12803823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4878" y="8814824"/>
            <a:ext cx="15547499" cy="272446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444878" y="5814100"/>
            <a:ext cx="15547499" cy="300072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559" y="3200774"/>
            <a:ext cx="8078602" cy="905297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298014" y="3200774"/>
            <a:ext cx="8078602" cy="905297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14559" y="3070582"/>
            <a:ext cx="8081779" cy="12796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14559" y="4350254"/>
            <a:ext cx="8081779" cy="79034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9291665" y="3070582"/>
            <a:ext cx="8084953" cy="12796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9291665" y="4350254"/>
            <a:ext cx="8084953" cy="79034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561" y="546163"/>
            <a:ext cx="6017671" cy="2324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151342" y="546166"/>
            <a:ext cx="10225275" cy="1170758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4561" y="2870535"/>
            <a:ext cx="6017671" cy="9383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85198" y="9602312"/>
            <a:ext cx="10974705" cy="11336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585198" y="1225692"/>
            <a:ext cx="10974705" cy="82305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585198" y="10735919"/>
            <a:ext cx="10974705" cy="16099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3261102" y="549343"/>
            <a:ext cx="4115514" cy="1170440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559" y="549343"/>
            <a:ext cx="12041690" cy="1170440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914559" y="549339"/>
            <a:ext cx="16462058" cy="2286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14559" y="3200774"/>
            <a:ext cx="16462058" cy="9052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914559" y="12714175"/>
            <a:ext cx="4267941" cy="730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F7AA9-C0CB-4CBF-ACD9-3E5423776F41}" type="datetimeFigureOut">
              <a:rPr lang="ko-KR" altLang="en-US" smtClean="0"/>
              <a:pPr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6249486" y="12714175"/>
            <a:ext cx="5792205" cy="730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3108676" y="12714175"/>
            <a:ext cx="4267941" cy="730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4E674-29F4-4BB8-A7E1-B126F01B0E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Arial" pitchFamily="34" charset="0"/>
                <a:cs typeface="Arial" pitchFamily="34" charset="0"/>
              </a:rPr>
              <a:t>Additional file 1</a:t>
            </a:r>
            <a:endParaRPr lang="ko-KR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" y="37807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Arial" pitchFamily="34" charset="0"/>
                <a:cs typeface="Arial" pitchFamily="34" charset="0"/>
              </a:rPr>
              <a:t>A</a:t>
            </a:r>
            <a:endParaRPr lang="ko-KR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89374" y="37800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Arial" pitchFamily="34" charset="0"/>
                <a:cs typeface="Arial" pitchFamily="34" charset="0"/>
              </a:rPr>
              <a:t>B</a:t>
            </a:r>
            <a:endParaRPr lang="ko-KR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77035" y="37807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Arial" pitchFamily="34" charset="0"/>
                <a:cs typeface="Arial" pitchFamily="34" charset="0"/>
              </a:rPr>
              <a:t>C</a:t>
            </a:r>
            <a:endParaRPr lang="ko-KR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5267" y="37800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Arial" pitchFamily="34" charset="0"/>
                <a:cs typeface="Arial" pitchFamily="34" charset="0"/>
              </a:rPr>
              <a:t>D</a:t>
            </a:r>
            <a:endParaRPr lang="ko-KR" alt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차트 6"/>
          <p:cNvGraphicFramePr/>
          <p:nvPr/>
        </p:nvGraphicFramePr>
        <p:xfrm>
          <a:off x="0" y="771213"/>
          <a:ext cx="2124075" cy="24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0" y="2211373"/>
          <a:ext cx="2124074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그룹 16"/>
          <p:cNvGrpSpPr/>
          <p:nvPr/>
        </p:nvGrpSpPr>
        <p:grpSpPr>
          <a:xfrm>
            <a:off x="684000" y="4515629"/>
            <a:ext cx="1476811" cy="307777"/>
            <a:chOff x="684000" y="4842570"/>
            <a:chExt cx="1476811" cy="307777"/>
          </a:xfrm>
        </p:grpSpPr>
        <p:sp>
          <p:nvSpPr>
            <p:cNvPr id="13" name="TextBox 12"/>
            <p:cNvSpPr txBox="1"/>
            <p:nvPr/>
          </p:nvSpPr>
          <p:spPr>
            <a:xfrm>
              <a:off x="68400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150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7021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300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792659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1440731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0" name="TextBox 289"/>
          <p:cNvSpPr txBox="1"/>
          <p:nvPr/>
        </p:nvSpPr>
        <p:spPr>
          <a:xfrm>
            <a:off x="1116000" y="1059245"/>
            <a:ext cx="432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1746000" y="1059245"/>
            <a:ext cx="432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6" name="차트 55"/>
          <p:cNvGraphicFramePr/>
          <p:nvPr/>
        </p:nvGraphicFramePr>
        <p:xfrm>
          <a:off x="4249043" y="771213"/>
          <a:ext cx="2124075" cy="24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9" name="차트 58"/>
          <p:cNvGraphicFramePr/>
          <p:nvPr/>
        </p:nvGraphicFramePr>
        <p:xfrm>
          <a:off x="4249043" y="2211373"/>
          <a:ext cx="2124074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" name="그룹 67"/>
          <p:cNvGrpSpPr/>
          <p:nvPr/>
        </p:nvGrpSpPr>
        <p:grpSpPr>
          <a:xfrm>
            <a:off x="4969123" y="4515629"/>
            <a:ext cx="1476811" cy="307777"/>
            <a:chOff x="684000" y="4842570"/>
            <a:chExt cx="1476811" cy="307777"/>
          </a:xfrm>
        </p:grpSpPr>
        <p:sp>
          <p:nvSpPr>
            <p:cNvPr id="69" name="TextBox 68"/>
            <p:cNvSpPr txBox="1"/>
            <p:nvPr/>
          </p:nvSpPr>
          <p:spPr>
            <a:xfrm>
              <a:off x="68400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150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37021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300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1" name="직선 연결선 70"/>
            <p:cNvCxnSpPr/>
            <p:nvPr/>
          </p:nvCxnSpPr>
          <p:spPr>
            <a:xfrm>
              <a:off x="792659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1440731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5" name="TextBox 304"/>
          <p:cNvSpPr txBox="1"/>
          <p:nvPr/>
        </p:nvSpPr>
        <p:spPr>
          <a:xfrm>
            <a:off x="5507752" y="1728000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" name="TextBox 306"/>
          <p:cNvSpPr txBox="1"/>
          <p:nvPr/>
        </p:nvSpPr>
        <p:spPr>
          <a:xfrm>
            <a:off x="4914000" y="1764000"/>
            <a:ext cx="360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" name="TextBox 307"/>
          <p:cNvSpPr txBox="1"/>
          <p:nvPr/>
        </p:nvSpPr>
        <p:spPr>
          <a:xfrm>
            <a:off x="6098152" y="1512000"/>
            <a:ext cx="220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0" name="TextBox 309"/>
          <p:cNvSpPr txBox="1"/>
          <p:nvPr/>
        </p:nvSpPr>
        <p:spPr>
          <a:xfrm>
            <a:off x="5905227" y="1656000"/>
            <a:ext cx="3005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9" name="TextBox 348"/>
          <p:cNvSpPr txBox="1"/>
          <p:nvPr/>
        </p:nvSpPr>
        <p:spPr>
          <a:xfrm>
            <a:off x="5113139" y="1620000"/>
            <a:ext cx="288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1" name="TextBox 350"/>
          <p:cNvSpPr txBox="1"/>
          <p:nvPr/>
        </p:nvSpPr>
        <p:spPr>
          <a:xfrm>
            <a:off x="5299200" y="1728000"/>
            <a:ext cx="2285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TextBox 401"/>
          <p:cNvSpPr txBox="1"/>
          <p:nvPr/>
        </p:nvSpPr>
        <p:spPr>
          <a:xfrm>
            <a:off x="5003752" y="257141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" name="차트 46"/>
          <p:cNvGraphicFramePr/>
          <p:nvPr/>
        </p:nvGraphicFramePr>
        <p:xfrm>
          <a:off x="2088803" y="811942"/>
          <a:ext cx="2124075" cy="24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8" name="차트 47"/>
          <p:cNvGraphicFramePr/>
          <p:nvPr/>
        </p:nvGraphicFramePr>
        <p:xfrm>
          <a:off x="2088803" y="2252102"/>
          <a:ext cx="2124074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9" name="그룹 31"/>
          <p:cNvGrpSpPr/>
          <p:nvPr/>
        </p:nvGrpSpPr>
        <p:grpSpPr>
          <a:xfrm>
            <a:off x="2772803" y="4536613"/>
            <a:ext cx="1476811" cy="307777"/>
            <a:chOff x="684000" y="4842570"/>
            <a:chExt cx="1476811" cy="307777"/>
          </a:xfrm>
        </p:grpSpPr>
        <p:sp>
          <p:nvSpPr>
            <p:cNvPr id="33" name="TextBox 32"/>
            <p:cNvSpPr txBox="1"/>
            <p:nvPr/>
          </p:nvSpPr>
          <p:spPr>
            <a:xfrm>
              <a:off x="68400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150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7021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300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>
            <a:xfrm>
              <a:off x="792659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1440731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4" name="TextBox 413"/>
          <p:cNvSpPr txBox="1"/>
          <p:nvPr/>
        </p:nvSpPr>
        <p:spPr>
          <a:xfrm>
            <a:off x="2736803" y="1800000"/>
            <a:ext cx="420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5" name="TextBox 414"/>
          <p:cNvSpPr txBox="1"/>
          <p:nvPr/>
        </p:nvSpPr>
        <p:spPr>
          <a:xfrm>
            <a:off x="3366000" y="1800000"/>
            <a:ext cx="420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8" name="TextBox 437"/>
          <p:cNvSpPr txBox="1"/>
          <p:nvPr/>
        </p:nvSpPr>
        <p:spPr>
          <a:xfrm>
            <a:off x="3917603" y="102796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9" name="TextBox 438"/>
          <p:cNvSpPr txBox="1"/>
          <p:nvPr/>
        </p:nvSpPr>
        <p:spPr>
          <a:xfrm>
            <a:off x="3291203" y="1460014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3" name="차트 82"/>
          <p:cNvGraphicFramePr/>
          <p:nvPr/>
        </p:nvGraphicFramePr>
        <p:xfrm>
          <a:off x="6337275" y="771213"/>
          <a:ext cx="2124075" cy="248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6" name="차트 85"/>
          <p:cNvGraphicFramePr/>
          <p:nvPr/>
        </p:nvGraphicFramePr>
        <p:xfrm>
          <a:off x="6337275" y="2211373"/>
          <a:ext cx="2124074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0" name="그룹 88"/>
          <p:cNvGrpSpPr/>
          <p:nvPr/>
        </p:nvGrpSpPr>
        <p:grpSpPr>
          <a:xfrm>
            <a:off x="7020704" y="4495884"/>
            <a:ext cx="1476811" cy="307777"/>
            <a:chOff x="684000" y="4842570"/>
            <a:chExt cx="1476811" cy="307777"/>
          </a:xfrm>
        </p:grpSpPr>
        <p:sp>
          <p:nvSpPr>
            <p:cNvPr id="90" name="TextBox 89"/>
            <p:cNvSpPr txBox="1"/>
            <p:nvPr/>
          </p:nvSpPr>
          <p:spPr>
            <a:xfrm>
              <a:off x="68400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150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370210" y="4842570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latin typeface="Arial" pitchFamily="34" charset="0"/>
                  <a:cs typeface="Arial" pitchFamily="34" charset="0"/>
                </a:rPr>
                <a:t>300 </a:t>
              </a:r>
              <a:r>
                <a:rPr lang="en-US" altLang="ko-KR" sz="1400" b="1" dirty="0" err="1" smtClean="0">
                  <a:latin typeface="Arial" pitchFamily="34" charset="0"/>
                  <a:cs typeface="Arial" pitchFamily="34" charset="0"/>
                </a:rPr>
                <a:t>nM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2" name="직선 연결선 91"/>
            <p:cNvCxnSpPr/>
            <p:nvPr/>
          </p:nvCxnSpPr>
          <p:spPr>
            <a:xfrm>
              <a:off x="792659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연결선 92"/>
            <p:cNvCxnSpPr/>
            <p:nvPr/>
          </p:nvCxnSpPr>
          <p:spPr>
            <a:xfrm>
              <a:off x="1440731" y="4842570"/>
              <a:ext cx="576000" cy="140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4" name="TextBox 353"/>
          <p:cNvSpPr txBox="1"/>
          <p:nvPr/>
        </p:nvSpPr>
        <p:spPr>
          <a:xfrm>
            <a:off x="7045184" y="1620000"/>
            <a:ext cx="288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6" name="TextBox 405"/>
          <p:cNvSpPr txBox="1"/>
          <p:nvPr/>
        </p:nvSpPr>
        <p:spPr>
          <a:xfrm>
            <a:off x="7164000" y="1836000"/>
            <a:ext cx="364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8" name="TextBox 407"/>
          <p:cNvSpPr txBox="1"/>
          <p:nvPr/>
        </p:nvSpPr>
        <p:spPr>
          <a:xfrm>
            <a:off x="7273379" y="1692000"/>
            <a:ext cx="420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0" name="TextBox 419"/>
          <p:cNvSpPr txBox="1"/>
          <p:nvPr/>
        </p:nvSpPr>
        <p:spPr>
          <a:xfrm>
            <a:off x="7235984" y="2643421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7" name="TextBox 426"/>
          <p:cNvSpPr txBox="1"/>
          <p:nvPr/>
        </p:nvSpPr>
        <p:spPr>
          <a:xfrm>
            <a:off x="7705427" y="2427397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*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9" name="TextBox 428"/>
          <p:cNvSpPr txBox="1"/>
          <p:nvPr/>
        </p:nvSpPr>
        <p:spPr>
          <a:xfrm>
            <a:off x="7505984" y="1584000"/>
            <a:ext cx="288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3" name="TextBox 432"/>
          <p:cNvSpPr txBox="1"/>
          <p:nvPr/>
        </p:nvSpPr>
        <p:spPr>
          <a:xfrm>
            <a:off x="8153984" y="1584000"/>
            <a:ext cx="288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4" name="TextBox 433"/>
          <p:cNvSpPr txBox="1"/>
          <p:nvPr/>
        </p:nvSpPr>
        <p:spPr>
          <a:xfrm>
            <a:off x="7849443" y="1584000"/>
            <a:ext cx="288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0" name="TextBox 509"/>
          <p:cNvSpPr txBox="1"/>
          <p:nvPr/>
        </p:nvSpPr>
        <p:spPr>
          <a:xfrm>
            <a:off x="7614000" y="1800000"/>
            <a:ext cx="420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1" name="TextBox 510"/>
          <p:cNvSpPr txBox="1"/>
          <p:nvPr/>
        </p:nvSpPr>
        <p:spPr>
          <a:xfrm>
            <a:off x="7921451" y="1800000"/>
            <a:ext cx="420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##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3" name="Rectangle 1"/>
          <p:cNvSpPr>
            <a:spLocks noChangeArrowheads="1"/>
          </p:cNvSpPr>
          <p:nvPr/>
        </p:nvSpPr>
        <p:spPr bwMode="auto">
          <a:xfrm>
            <a:off x="0" y="4914578"/>
            <a:ext cx="84975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Additional file 1.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TLR-1, -3, -4, and -5 mRNA expression levels in OA </a:t>
            </a:r>
            <a:r>
              <a:rPr kumimoji="1" lang="en-US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chondrocytes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 were measured at 6 hours after treatment with intact FN or various FN-</a:t>
            </a:r>
            <a:r>
              <a:rPr kumimoji="1" lang="en-US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fs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. The expression level of TLR family members was described as raw </a:t>
            </a:r>
            <a:r>
              <a:rPr kumimoji="1" lang="en-US" altLang="ko-KR" sz="12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Ct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 values as well as relative values,</a:t>
            </a:r>
            <a:r>
              <a:rPr kumimoji="1" lang="en-US" altLang="ko-KR" sz="12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 normalized to GAPDH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. Data represent the means ± SD for triplicate experiments from three different donors (n=3).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A significant increase (* = p&lt;0.05) or a significant decrease (</a:t>
            </a:r>
            <a:r>
              <a:rPr kumimoji="1" lang="en-US" altLang="ko-KR" sz="1200" b="0" i="0" u="none" strike="noStrike" cap="none" normalizeH="0" baseline="3000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#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 = p&lt;0.05, </a:t>
            </a:r>
            <a:r>
              <a:rPr kumimoji="1" lang="en-US" altLang="ko-KR" sz="1200" b="0" i="0" u="none" strike="noStrike" cap="none" normalizeH="0" baseline="3000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##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 =</a:t>
            </a:r>
            <a:r>
              <a:rPr kumimoji="1" lang="en-US" altLang="ko-KR" sz="12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 p&lt;0.001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) </a:t>
            </a:r>
            <a:r>
              <a:rPr kumimoji="1" lang="en-US" altLang="ko-KR" sz="12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vs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굴림" pitchFamily="50" charset="-127"/>
                <a:cs typeface="Arial" pitchFamily="34" charset="0"/>
              </a:rPr>
              <a:t> control.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000" b="1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4115</TotalTime>
  <Words>154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user55</dc:creator>
  <cp:lastModifiedBy>Michael Reffold</cp:lastModifiedBy>
  <cp:revision>508</cp:revision>
  <dcterms:created xsi:type="dcterms:W3CDTF">2012-06-29T06:34:17Z</dcterms:created>
  <dcterms:modified xsi:type="dcterms:W3CDTF">2015-09-02T13:20:43Z</dcterms:modified>
</cp:coreProperties>
</file>