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309" r:id="rId2"/>
    <p:sldId id="302" r:id="rId3"/>
    <p:sldId id="311" r:id="rId4"/>
    <p:sldId id="310" r:id="rId5"/>
    <p:sldId id="301" r:id="rId6"/>
    <p:sldId id="305" r:id="rId7"/>
  </p:sldIdLst>
  <p:sldSz cx="6858000" cy="9144000" type="screen4x3"/>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a-Carin Lundell" initials="A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556" autoAdjust="0"/>
  </p:normalViewPr>
  <p:slideViewPr>
    <p:cSldViewPr>
      <p:cViewPr varScale="1">
        <p:scale>
          <a:sx n="65" d="100"/>
          <a:sy n="65" d="100"/>
        </p:scale>
        <p:origin x="-2443" y="-91"/>
      </p:cViewPr>
      <p:guideLst>
        <p:guide orient="horz" pos="2880"/>
        <p:guide pos="216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6491"/>
          </a:xfrm>
          <a:prstGeom prst="rect">
            <a:avLst/>
          </a:prstGeom>
        </p:spPr>
        <p:txBody>
          <a:bodyPr vert="horz" lIns="91440" tIns="45720" rIns="91440" bIns="45720" rtlCol="0"/>
          <a:lstStyle>
            <a:lvl1pPr algn="r">
              <a:defRPr sz="1200"/>
            </a:lvl1pPr>
          </a:lstStyle>
          <a:p>
            <a:fld id="{6724C13A-1C98-4983-889A-15E524FD219A}" type="datetimeFigureOut">
              <a:rPr lang="en-US" smtClean="0"/>
              <a:t>1/19/2017</a:t>
            </a:fld>
            <a:endParaRPr lang="en-US"/>
          </a:p>
        </p:txBody>
      </p:sp>
      <p:sp>
        <p:nvSpPr>
          <p:cNvPr id="4" name="Slide Image Placeholder 3"/>
          <p:cNvSpPr>
            <a:spLocks noGrp="1" noRot="1" noChangeAspect="1"/>
          </p:cNvSpPr>
          <p:nvPr>
            <p:ph type="sldImg" idx="2"/>
          </p:nvPr>
        </p:nvSpPr>
        <p:spPr>
          <a:xfrm>
            <a:off x="2003425" y="744538"/>
            <a:ext cx="2792413"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16661"/>
            <a:ext cx="5439410" cy="446841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599"/>
            <a:ext cx="2946347" cy="496491"/>
          </a:xfrm>
          <a:prstGeom prst="rect">
            <a:avLst/>
          </a:prstGeom>
        </p:spPr>
        <p:txBody>
          <a:bodyPr vert="horz" lIns="91440" tIns="45720" rIns="91440" bIns="45720" rtlCol="0" anchor="b"/>
          <a:lstStyle>
            <a:lvl1pPr algn="r">
              <a:defRPr sz="1200"/>
            </a:lvl1pPr>
          </a:lstStyle>
          <a:p>
            <a:fld id="{46547B4B-8370-49F6-A467-FBC57D970FBA}" type="slidenum">
              <a:rPr lang="en-US" smtClean="0"/>
              <a:t>‹#›</a:t>
            </a:fld>
            <a:endParaRPr lang="en-US"/>
          </a:p>
        </p:txBody>
      </p:sp>
    </p:spTree>
    <p:extLst>
      <p:ext uri="{BB962C8B-B14F-4D97-AF65-F5344CB8AC3E}">
        <p14:creationId xmlns:p14="http://schemas.microsoft.com/office/powerpoint/2010/main" val="636934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CF37F-4585-4959-97F2-AE6B93414342}"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084451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547B4B-8370-49F6-A467-FBC57D970FBA}" type="slidenum">
              <a:rPr lang="en-US" smtClean="0"/>
              <a:t>4</a:t>
            </a:fld>
            <a:endParaRPr lang="en-US"/>
          </a:p>
        </p:txBody>
      </p:sp>
    </p:spTree>
    <p:extLst>
      <p:ext uri="{BB962C8B-B14F-4D97-AF65-F5344CB8AC3E}">
        <p14:creationId xmlns:p14="http://schemas.microsoft.com/office/powerpoint/2010/main" val="3682337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547B4B-8370-49F6-A467-FBC57D970FBA}" type="slidenum">
              <a:rPr lang="en-US" smtClean="0"/>
              <a:t>5</a:t>
            </a:fld>
            <a:endParaRPr lang="en-US"/>
          </a:p>
        </p:txBody>
      </p:sp>
    </p:spTree>
    <p:extLst>
      <p:ext uri="{BB962C8B-B14F-4D97-AF65-F5344CB8AC3E}">
        <p14:creationId xmlns:p14="http://schemas.microsoft.com/office/powerpoint/2010/main" val="3682337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C289FE2-FCC3-4169-8384-4CC4D2DCA345}" type="datetime1">
              <a:rPr lang="en-US" smtClean="0"/>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BA39-370A-4FE9-A699-0A9DA9A973ED}" type="slidenum">
              <a:rPr lang="en-US" smtClean="0"/>
              <a:t>‹#›</a:t>
            </a:fld>
            <a:endParaRPr lang="en-US"/>
          </a:p>
        </p:txBody>
      </p:sp>
    </p:spTree>
    <p:extLst>
      <p:ext uri="{BB962C8B-B14F-4D97-AF65-F5344CB8AC3E}">
        <p14:creationId xmlns:p14="http://schemas.microsoft.com/office/powerpoint/2010/main" val="847404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0CAF94-3E42-4E0E-B648-721B81B28CD5}" type="datetime1">
              <a:rPr lang="en-US" smtClean="0"/>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BA39-370A-4FE9-A699-0A9DA9A973ED}" type="slidenum">
              <a:rPr lang="en-US" smtClean="0"/>
              <a:t>‹#›</a:t>
            </a:fld>
            <a:endParaRPr lang="en-US"/>
          </a:p>
        </p:txBody>
      </p:sp>
    </p:spTree>
    <p:extLst>
      <p:ext uri="{BB962C8B-B14F-4D97-AF65-F5344CB8AC3E}">
        <p14:creationId xmlns:p14="http://schemas.microsoft.com/office/powerpoint/2010/main" val="2175019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40C881-D4BB-4129-96FD-F8BBB62E8C4D}" type="datetime1">
              <a:rPr lang="en-US" smtClean="0"/>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BA39-370A-4FE9-A699-0A9DA9A973ED}" type="slidenum">
              <a:rPr lang="en-US" smtClean="0"/>
              <a:t>‹#›</a:t>
            </a:fld>
            <a:endParaRPr lang="en-US"/>
          </a:p>
        </p:txBody>
      </p:sp>
    </p:spTree>
    <p:extLst>
      <p:ext uri="{BB962C8B-B14F-4D97-AF65-F5344CB8AC3E}">
        <p14:creationId xmlns:p14="http://schemas.microsoft.com/office/powerpoint/2010/main" val="394136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235596-5A05-450D-999A-26D7E9507332}" type="datetime1">
              <a:rPr lang="en-US" smtClean="0"/>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BA39-370A-4FE9-A699-0A9DA9A973ED}" type="slidenum">
              <a:rPr lang="en-US" smtClean="0"/>
              <a:t>‹#›</a:t>
            </a:fld>
            <a:endParaRPr lang="en-US"/>
          </a:p>
        </p:txBody>
      </p:sp>
    </p:spTree>
    <p:extLst>
      <p:ext uri="{BB962C8B-B14F-4D97-AF65-F5344CB8AC3E}">
        <p14:creationId xmlns:p14="http://schemas.microsoft.com/office/powerpoint/2010/main" val="575896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538F39-1E53-4509-BBC3-B54D1D877942}" type="datetime1">
              <a:rPr lang="en-US" smtClean="0"/>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A0BA39-370A-4FE9-A699-0A9DA9A973ED}" type="slidenum">
              <a:rPr lang="en-US" smtClean="0"/>
              <a:t>‹#›</a:t>
            </a:fld>
            <a:endParaRPr lang="en-US"/>
          </a:p>
        </p:txBody>
      </p:sp>
    </p:spTree>
    <p:extLst>
      <p:ext uri="{BB962C8B-B14F-4D97-AF65-F5344CB8AC3E}">
        <p14:creationId xmlns:p14="http://schemas.microsoft.com/office/powerpoint/2010/main" val="868129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4F060D-3BFE-4604-B238-5B9CDE9F63C9}" type="datetime1">
              <a:rPr lang="en-US" smtClean="0"/>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BA39-370A-4FE9-A699-0A9DA9A973ED}" type="slidenum">
              <a:rPr lang="en-US" smtClean="0"/>
              <a:t>‹#›</a:t>
            </a:fld>
            <a:endParaRPr lang="en-US"/>
          </a:p>
        </p:txBody>
      </p:sp>
    </p:spTree>
    <p:extLst>
      <p:ext uri="{BB962C8B-B14F-4D97-AF65-F5344CB8AC3E}">
        <p14:creationId xmlns:p14="http://schemas.microsoft.com/office/powerpoint/2010/main" val="563826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F19A14E-F3AC-4638-98B5-384D3AEEDE7D}" type="datetime1">
              <a:rPr lang="en-US" smtClean="0"/>
              <a:t>1/19/2017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A0BA39-370A-4FE9-A699-0A9DA9A973ED}" type="slidenum">
              <a:rPr lang="en-US" smtClean="0"/>
              <a:t>‹#›</a:t>
            </a:fld>
            <a:endParaRPr lang="en-US"/>
          </a:p>
        </p:txBody>
      </p:sp>
    </p:spTree>
    <p:extLst>
      <p:ext uri="{BB962C8B-B14F-4D97-AF65-F5344CB8AC3E}">
        <p14:creationId xmlns:p14="http://schemas.microsoft.com/office/powerpoint/2010/main" val="1140919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149A23-77D5-452B-9978-D332EC9FEB6B}" type="datetime1">
              <a:rPr lang="en-US" smtClean="0"/>
              <a:t>1/19/2017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A0BA39-370A-4FE9-A699-0A9DA9A973ED}" type="slidenum">
              <a:rPr lang="en-US" smtClean="0"/>
              <a:t>‹#›</a:t>
            </a:fld>
            <a:endParaRPr lang="en-US"/>
          </a:p>
        </p:txBody>
      </p:sp>
    </p:spTree>
    <p:extLst>
      <p:ext uri="{BB962C8B-B14F-4D97-AF65-F5344CB8AC3E}">
        <p14:creationId xmlns:p14="http://schemas.microsoft.com/office/powerpoint/2010/main" val="1315014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6592AE-CE77-41B3-A356-A6523D9E9378}" type="datetime1">
              <a:rPr lang="en-US" smtClean="0"/>
              <a:t>1/19/2017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A0BA39-370A-4FE9-A699-0A9DA9A973ED}" type="slidenum">
              <a:rPr lang="en-US" smtClean="0"/>
              <a:t>‹#›</a:t>
            </a:fld>
            <a:endParaRPr lang="en-US"/>
          </a:p>
        </p:txBody>
      </p:sp>
    </p:spTree>
    <p:extLst>
      <p:ext uri="{BB962C8B-B14F-4D97-AF65-F5344CB8AC3E}">
        <p14:creationId xmlns:p14="http://schemas.microsoft.com/office/powerpoint/2010/main" val="3820998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9F10D3-A529-49A4-9D4D-17ECE9A57D72}" type="datetime1">
              <a:rPr lang="en-US" smtClean="0"/>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BA39-370A-4FE9-A699-0A9DA9A973ED}" type="slidenum">
              <a:rPr lang="en-US" smtClean="0"/>
              <a:t>‹#›</a:t>
            </a:fld>
            <a:endParaRPr lang="en-US"/>
          </a:p>
        </p:txBody>
      </p:sp>
    </p:spTree>
    <p:extLst>
      <p:ext uri="{BB962C8B-B14F-4D97-AF65-F5344CB8AC3E}">
        <p14:creationId xmlns:p14="http://schemas.microsoft.com/office/powerpoint/2010/main" val="358940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55FC17-E4FA-448F-A0C4-7551983C6EF5}" type="datetime1">
              <a:rPr lang="en-US" smtClean="0"/>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A0BA39-370A-4FE9-A699-0A9DA9A973ED}" type="slidenum">
              <a:rPr lang="en-US" smtClean="0"/>
              <a:t>‹#›</a:t>
            </a:fld>
            <a:endParaRPr lang="en-US"/>
          </a:p>
        </p:txBody>
      </p:sp>
    </p:spTree>
    <p:extLst>
      <p:ext uri="{BB962C8B-B14F-4D97-AF65-F5344CB8AC3E}">
        <p14:creationId xmlns:p14="http://schemas.microsoft.com/office/powerpoint/2010/main" val="2923766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1C1F97F-315A-4411-B79B-5C6F1DDF5612}" type="datetime1">
              <a:rPr lang="en-US" smtClean="0"/>
              <a:t>1/19/2017</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8BA0BA39-370A-4FE9-A699-0A9DA9A973ED}" type="slidenum">
              <a:rPr lang="en-US" smtClean="0"/>
              <a:t>‹#›</a:t>
            </a:fld>
            <a:endParaRPr lang="en-US"/>
          </a:p>
        </p:txBody>
      </p:sp>
    </p:spTree>
    <p:extLst>
      <p:ext uri="{BB962C8B-B14F-4D97-AF65-F5344CB8AC3E}">
        <p14:creationId xmlns:p14="http://schemas.microsoft.com/office/powerpoint/2010/main" val="3147699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oleObject" Target="../embeddings/oleObject1.bin"/><Relationship Id="rId7"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19.emf"/></Relationships>
</file>

<file path=ppt/slides/_rels/slide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5.emf"/><Relationship Id="rId4" Type="http://schemas.openxmlformats.org/officeDocument/2006/relationships/image" Target="../media/image24.emf"/></Relationships>
</file>

<file path=ppt/slides/_rels/slide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8.emf"/><Relationship Id="rId4" Type="http://schemas.openxmlformats.org/officeDocument/2006/relationships/image" Target="../media/image27.emf"/></Relationships>
</file>

<file path=ppt/slides/_rels/slide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7.xml"/><Relationship Id="rId4" Type="http://schemas.openxmlformats.org/officeDocument/2006/relationships/image" Target="../media/image3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200604" y="107504"/>
            <a:ext cx="5036708" cy="6438854"/>
            <a:chOff x="912572" y="897380"/>
            <a:chExt cx="5036708" cy="6438854"/>
          </a:xfrm>
        </p:grpSpPr>
        <p:pic>
          <p:nvPicPr>
            <p:cNvPr id="68630" name="Picture 2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521" t="7606" r="4293" b="22179"/>
            <a:stretch/>
          </p:blipFill>
          <p:spPr bwMode="auto">
            <a:xfrm>
              <a:off x="4817933" y="5057774"/>
              <a:ext cx="961828" cy="954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28" name="Picture 20"/>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037" t="7272" r="11560" b="22179"/>
            <a:stretch/>
          </p:blipFill>
          <p:spPr bwMode="auto">
            <a:xfrm>
              <a:off x="3717032" y="5045683"/>
              <a:ext cx="988814" cy="96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27" name="Picture 19"/>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617" t="8203" r="2990" b="20043"/>
            <a:stretch/>
          </p:blipFill>
          <p:spPr bwMode="auto">
            <a:xfrm>
              <a:off x="4813883" y="6270710"/>
              <a:ext cx="965981" cy="929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26" name="Picture 18"/>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7406" t="6696" r="10250" b="19880"/>
            <a:stretch/>
          </p:blipFill>
          <p:spPr bwMode="auto">
            <a:xfrm>
              <a:off x="3708212" y="6233418"/>
              <a:ext cx="997634" cy="9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25" name="Picture 17"/>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1595" t="8028" r="4294" b="21084"/>
            <a:stretch/>
          </p:blipFill>
          <p:spPr bwMode="auto">
            <a:xfrm>
              <a:off x="2367239" y="6228184"/>
              <a:ext cx="934753" cy="928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24" name="Picture 16"/>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8238" t="8377" r="11367" b="21084"/>
            <a:stretch/>
          </p:blipFill>
          <p:spPr bwMode="auto">
            <a:xfrm>
              <a:off x="1209673" y="6228079"/>
              <a:ext cx="982491" cy="942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23" name="Picture 15"/>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0246" t="7272" r="2627" b="20951"/>
            <a:stretch/>
          </p:blipFill>
          <p:spPr bwMode="auto">
            <a:xfrm>
              <a:off x="2338404" y="5043998"/>
              <a:ext cx="992318" cy="98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22" name="Picture 14"/>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9623" t="7889" r="11367" b="21597"/>
            <a:stretch/>
          </p:blipFill>
          <p:spPr bwMode="auto">
            <a:xfrm>
              <a:off x="1224703" y="5060755"/>
              <a:ext cx="959636" cy="960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20" name="Picture 12"/>
            <p:cNvPicPr>
              <a:picLocks noChangeAspect="1" noChangeArrowheads="1"/>
            </p:cNvPicPr>
            <p:nvPr/>
          </p:nvPicPr>
          <p:blipFill rotWithShape="1">
            <a:blip r:embed="rId11">
              <a:extLst>
                <a:ext uri="{28A0092B-C50C-407E-A947-70E740481C1C}">
                  <a14:useLocalDpi xmlns:a14="http://schemas.microsoft.com/office/drawing/2010/main" val="0"/>
                </a:ext>
              </a:extLst>
            </a:blip>
            <a:srcRect l="22579" t="10141" r="13244" b="23576"/>
            <a:stretch/>
          </p:blipFill>
          <p:spPr bwMode="auto">
            <a:xfrm>
              <a:off x="1218341" y="3612698"/>
              <a:ext cx="972000" cy="954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9" name="Picture 11"/>
            <p:cNvPicPr>
              <a:picLocks noChangeAspect="1" noChangeArrowheads="1"/>
            </p:cNvPicPr>
            <p:nvPr/>
          </p:nvPicPr>
          <p:blipFill rotWithShape="1">
            <a:blip r:embed="rId12">
              <a:extLst>
                <a:ext uri="{28A0092B-C50C-407E-A947-70E740481C1C}">
                  <a14:useLocalDpi xmlns:a14="http://schemas.microsoft.com/office/drawing/2010/main" val="0"/>
                </a:ext>
              </a:extLst>
            </a:blip>
            <a:srcRect l="22977" t="9011" r="13841" b="23489"/>
            <a:stretch/>
          </p:blipFill>
          <p:spPr bwMode="auto">
            <a:xfrm>
              <a:off x="1218073" y="2422646"/>
              <a:ext cx="972000" cy="987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8" name="Picture 10"/>
            <p:cNvPicPr>
              <a:picLocks noChangeAspect="1" noChangeArrowheads="1"/>
            </p:cNvPicPr>
            <p:nvPr/>
          </p:nvPicPr>
          <p:blipFill rotWithShape="1">
            <a:blip r:embed="rId13">
              <a:extLst>
                <a:ext uri="{28A0092B-C50C-407E-A947-70E740481C1C}">
                  <a14:useLocalDpi xmlns:a14="http://schemas.microsoft.com/office/drawing/2010/main" val="0"/>
                </a:ext>
              </a:extLst>
            </a:blip>
            <a:srcRect l="23989" t="8736" r="4164" b="24616"/>
            <a:stretch/>
          </p:blipFill>
          <p:spPr bwMode="auto">
            <a:xfrm>
              <a:off x="3621023" y="3618628"/>
              <a:ext cx="974232" cy="943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7" name="Picture 9"/>
            <p:cNvPicPr>
              <a:picLocks noChangeAspect="1" noChangeArrowheads="1"/>
            </p:cNvPicPr>
            <p:nvPr/>
          </p:nvPicPr>
          <p:blipFill rotWithShape="1">
            <a:blip r:embed="rId14">
              <a:extLst>
                <a:ext uri="{28A0092B-C50C-407E-A947-70E740481C1C}">
                  <a14:useLocalDpi xmlns:a14="http://schemas.microsoft.com/office/drawing/2010/main" val="0"/>
                </a:ext>
              </a:extLst>
            </a:blip>
            <a:srcRect l="23989" t="10236" r="4727" b="24367"/>
            <a:stretch/>
          </p:blipFill>
          <p:spPr bwMode="auto">
            <a:xfrm>
              <a:off x="3606057" y="2477906"/>
              <a:ext cx="983336" cy="942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6" name="Picture 8"/>
            <p:cNvPicPr>
              <a:picLocks noChangeAspect="1" noChangeArrowheads="1"/>
            </p:cNvPicPr>
            <p:nvPr/>
          </p:nvPicPr>
          <p:blipFill rotWithShape="1">
            <a:blip r:embed="rId15">
              <a:extLst>
                <a:ext uri="{28A0092B-C50C-407E-A947-70E740481C1C}">
                  <a14:useLocalDpi xmlns:a14="http://schemas.microsoft.com/office/drawing/2010/main" val="0"/>
                </a:ext>
              </a:extLst>
            </a:blip>
            <a:srcRect l="23748" t="8803" r="3814" b="22044"/>
            <a:stretch/>
          </p:blipFill>
          <p:spPr bwMode="auto">
            <a:xfrm>
              <a:off x="2389253" y="2454458"/>
              <a:ext cx="996189" cy="99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5" name="Picture 7"/>
            <p:cNvPicPr>
              <a:picLocks noChangeAspect="1" noChangeArrowheads="1"/>
            </p:cNvPicPr>
            <p:nvPr/>
          </p:nvPicPr>
          <p:blipFill rotWithShape="1">
            <a:blip r:embed="rId16">
              <a:extLst>
                <a:ext uri="{28A0092B-C50C-407E-A947-70E740481C1C}">
                  <a14:useLocalDpi xmlns:a14="http://schemas.microsoft.com/office/drawing/2010/main" val="0"/>
                </a:ext>
              </a:extLst>
            </a:blip>
            <a:srcRect l="24386" t="8066" r="5019" b="25047"/>
            <a:stretch/>
          </p:blipFill>
          <p:spPr bwMode="auto">
            <a:xfrm>
              <a:off x="4811779" y="1240382"/>
              <a:ext cx="970662" cy="986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3" name="Picture 5"/>
            <p:cNvPicPr>
              <a:picLocks noChangeAspect="1" noChangeArrowheads="1"/>
            </p:cNvPicPr>
            <p:nvPr/>
          </p:nvPicPr>
          <p:blipFill rotWithShape="1">
            <a:blip r:embed="rId17">
              <a:extLst>
                <a:ext uri="{28A0092B-C50C-407E-A947-70E740481C1C}">
                  <a14:useLocalDpi xmlns:a14="http://schemas.microsoft.com/office/drawing/2010/main" val="0"/>
                </a:ext>
              </a:extLst>
            </a:blip>
            <a:srcRect l="23989" t="9353" r="4973" b="25421"/>
            <a:stretch/>
          </p:blipFill>
          <p:spPr bwMode="auto">
            <a:xfrm>
              <a:off x="3605265" y="1259632"/>
              <a:ext cx="976951" cy="962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2" name="Picture 4"/>
            <p:cNvPicPr>
              <a:picLocks noChangeAspect="1" noChangeArrowheads="1"/>
            </p:cNvPicPr>
            <p:nvPr/>
          </p:nvPicPr>
          <p:blipFill rotWithShape="1">
            <a:blip r:embed="rId18">
              <a:extLst>
                <a:ext uri="{28A0092B-C50C-407E-A947-70E740481C1C}">
                  <a14:useLocalDpi xmlns:a14="http://schemas.microsoft.com/office/drawing/2010/main" val="0"/>
                </a:ext>
              </a:extLst>
            </a:blip>
            <a:srcRect l="23541" t="9848" r="4039" b="24303"/>
            <a:stretch/>
          </p:blipFill>
          <p:spPr bwMode="auto">
            <a:xfrm>
              <a:off x="2398888" y="1271356"/>
              <a:ext cx="989078" cy="964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611" name="Picture 3"/>
            <p:cNvPicPr>
              <a:picLocks noChangeAspect="1" noChangeArrowheads="1"/>
            </p:cNvPicPr>
            <p:nvPr/>
          </p:nvPicPr>
          <p:blipFill rotWithShape="1">
            <a:blip r:embed="rId19">
              <a:extLst>
                <a:ext uri="{28A0092B-C50C-407E-A947-70E740481C1C}">
                  <a14:useLocalDpi xmlns:a14="http://schemas.microsoft.com/office/drawing/2010/main" val="0"/>
                </a:ext>
              </a:extLst>
            </a:blip>
            <a:srcRect l="22777" t="8944" r="11681" b="23540"/>
            <a:stretch/>
          </p:blipFill>
          <p:spPr bwMode="auto">
            <a:xfrm>
              <a:off x="1208476" y="1254057"/>
              <a:ext cx="966658" cy="98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912572" y="897380"/>
              <a:ext cx="356188" cy="461665"/>
            </a:xfrm>
            <a:prstGeom prst="rect">
              <a:avLst/>
            </a:prstGeom>
            <a:noFill/>
          </p:spPr>
          <p:txBody>
            <a:bodyPr wrap="none" rtlCol="0">
              <a:spAutoFit/>
            </a:bodyPr>
            <a:lstStyle/>
            <a:p>
              <a:r>
                <a:rPr lang="sv-SE" sz="2400" dirty="0">
                  <a:solidFill>
                    <a:prstClr val="black"/>
                  </a:solidFill>
                  <a:latin typeface="Helvetica" pitchFamily="34" charset="0"/>
                  <a:cs typeface="Arial" panose="020B0604020202020204" pitchFamily="34" charset="0"/>
                </a:rPr>
                <a:t>a</a:t>
              </a:r>
              <a:endParaRPr lang="en-US" sz="2400" dirty="0">
                <a:solidFill>
                  <a:prstClr val="black"/>
                </a:solidFill>
                <a:latin typeface="Helvetica" pitchFamily="34" charset="0"/>
                <a:cs typeface="Arial" panose="020B0604020202020204" pitchFamily="34" charset="0"/>
              </a:endParaRPr>
            </a:p>
          </p:txBody>
        </p:sp>
        <p:sp>
          <p:nvSpPr>
            <p:cNvPr id="33" name="TextBox 32"/>
            <p:cNvSpPr txBox="1"/>
            <p:nvPr/>
          </p:nvSpPr>
          <p:spPr>
            <a:xfrm>
              <a:off x="912572" y="4804185"/>
              <a:ext cx="356188" cy="461665"/>
            </a:xfrm>
            <a:prstGeom prst="rect">
              <a:avLst/>
            </a:prstGeom>
            <a:noFill/>
          </p:spPr>
          <p:txBody>
            <a:bodyPr wrap="none" rtlCol="0">
              <a:spAutoFit/>
            </a:bodyPr>
            <a:lstStyle/>
            <a:p>
              <a:r>
                <a:rPr lang="sv-SE" sz="2400" dirty="0">
                  <a:solidFill>
                    <a:prstClr val="black"/>
                  </a:solidFill>
                  <a:latin typeface="Helvetica" pitchFamily="34" charset="0"/>
                  <a:cs typeface="Arial" panose="020B0604020202020204" pitchFamily="34" charset="0"/>
                </a:rPr>
                <a:t>b</a:t>
              </a:r>
              <a:endParaRPr lang="en-US" sz="2400" dirty="0">
                <a:solidFill>
                  <a:prstClr val="black"/>
                </a:solidFill>
                <a:latin typeface="Helvetica" pitchFamily="34" charset="0"/>
                <a:cs typeface="Arial" panose="020B0604020202020204" pitchFamily="34" charset="0"/>
              </a:endParaRPr>
            </a:p>
          </p:txBody>
        </p:sp>
        <p:sp>
          <p:nvSpPr>
            <p:cNvPr id="41" name="TextBox 40"/>
            <p:cNvSpPr txBox="1"/>
            <p:nvPr/>
          </p:nvSpPr>
          <p:spPr>
            <a:xfrm>
              <a:off x="3429000" y="4782679"/>
              <a:ext cx="338554" cy="461665"/>
            </a:xfrm>
            <a:prstGeom prst="rect">
              <a:avLst/>
            </a:prstGeom>
            <a:noFill/>
          </p:spPr>
          <p:txBody>
            <a:bodyPr wrap="none" rtlCol="0">
              <a:spAutoFit/>
            </a:bodyPr>
            <a:lstStyle/>
            <a:p>
              <a:r>
                <a:rPr lang="sv-SE" sz="2400" dirty="0">
                  <a:solidFill>
                    <a:prstClr val="black"/>
                  </a:solidFill>
                  <a:latin typeface="Helvetica" pitchFamily="34" charset="0"/>
                  <a:cs typeface="Arial" panose="020B0604020202020204" pitchFamily="34" charset="0"/>
                </a:rPr>
                <a:t>c</a:t>
              </a:r>
              <a:endParaRPr lang="en-US" sz="2400" dirty="0">
                <a:solidFill>
                  <a:prstClr val="black"/>
                </a:solidFill>
                <a:latin typeface="Helvetica" pitchFamily="34" charset="0"/>
                <a:cs typeface="Arial" panose="020B0604020202020204" pitchFamily="34" charset="0"/>
              </a:endParaRPr>
            </a:p>
          </p:txBody>
        </p:sp>
        <p:sp>
          <p:nvSpPr>
            <p:cNvPr id="71" name="TextBox 70"/>
            <p:cNvSpPr txBox="1"/>
            <p:nvPr/>
          </p:nvSpPr>
          <p:spPr>
            <a:xfrm rot="16200000">
              <a:off x="2162430" y="3110042"/>
              <a:ext cx="454316" cy="211135"/>
            </a:xfrm>
            <a:prstGeom prst="rect">
              <a:avLst/>
            </a:prstGeom>
            <a:noFill/>
          </p:spPr>
          <p:txBody>
            <a:bodyPr wrap="none" rtlCol="0">
              <a:spAutoFit/>
            </a:bodyPr>
            <a:lstStyle/>
            <a:p>
              <a:r>
                <a:rPr lang="sv-SE" sz="800" dirty="0">
                  <a:solidFill>
                    <a:prstClr val="black"/>
                  </a:solidFill>
                  <a:latin typeface="Helvetica" pitchFamily="34" charset="0"/>
                </a:rPr>
                <a:t>CCR6</a:t>
              </a:r>
              <a:endParaRPr lang="en-US" sz="800" dirty="0">
                <a:solidFill>
                  <a:prstClr val="black"/>
                </a:solidFill>
                <a:latin typeface="Helvetica" pitchFamily="34" charset="0"/>
              </a:endParaRPr>
            </a:p>
          </p:txBody>
        </p:sp>
        <p:sp>
          <p:nvSpPr>
            <p:cNvPr id="72" name="TextBox 71"/>
            <p:cNvSpPr txBox="1"/>
            <p:nvPr/>
          </p:nvSpPr>
          <p:spPr>
            <a:xfrm>
              <a:off x="2414861" y="3336620"/>
              <a:ext cx="454316" cy="211135"/>
            </a:xfrm>
            <a:prstGeom prst="rect">
              <a:avLst/>
            </a:prstGeom>
            <a:noFill/>
          </p:spPr>
          <p:txBody>
            <a:bodyPr wrap="none" rtlCol="0">
              <a:spAutoFit/>
            </a:bodyPr>
            <a:lstStyle/>
            <a:p>
              <a:r>
                <a:rPr lang="sv-SE" sz="800" dirty="0">
                  <a:solidFill>
                    <a:prstClr val="black"/>
                  </a:solidFill>
                  <a:latin typeface="Helvetica" pitchFamily="34" charset="0"/>
                </a:rPr>
                <a:t>CCR4</a:t>
              </a:r>
              <a:endParaRPr lang="en-US" sz="800" dirty="0">
                <a:solidFill>
                  <a:prstClr val="black"/>
                </a:solidFill>
                <a:latin typeface="Helvetica" pitchFamily="34" charset="0"/>
              </a:endParaRPr>
            </a:p>
          </p:txBody>
        </p:sp>
        <p:sp>
          <p:nvSpPr>
            <p:cNvPr id="76" name="TextBox 75"/>
            <p:cNvSpPr txBox="1"/>
            <p:nvPr/>
          </p:nvSpPr>
          <p:spPr>
            <a:xfrm rot="16200000">
              <a:off x="926555" y="3081116"/>
              <a:ext cx="521868" cy="211135"/>
            </a:xfrm>
            <a:prstGeom prst="rect">
              <a:avLst/>
            </a:prstGeom>
            <a:noFill/>
          </p:spPr>
          <p:txBody>
            <a:bodyPr wrap="none" rtlCol="0">
              <a:spAutoFit/>
            </a:bodyPr>
            <a:lstStyle/>
            <a:p>
              <a:r>
                <a:rPr lang="sv-SE" sz="800" dirty="0">
                  <a:solidFill>
                    <a:prstClr val="black"/>
                  </a:solidFill>
                  <a:latin typeface="Helvetica" pitchFamily="34" charset="0"/>
                </a:rPr>
                <a:t>CXCR3</a:t>
              </a:r>
              <a:endParaRPr lang="en-US" sz="800" dirty="0">
                <a:solidFill>
                  <a:prstClr val="black"/>
                </a:solidFill>
                <a:latin typeface="Helvetica" pitchFamily="34" charset="0"/>
              </a:endParaRPr>
            </a:p>
          </p:txBody>
        </p:sp>
        <p:sp>
          <p:nvSpPr>
            <p:cNvPr id="77" name="TextBox 76"/>
            <p:cNvSpPr txBox="1"/>
            <p:nvPr/>
          </p:nvSpPr>
          <p:spPr>
            <a:xfrm>
              <a:off x="1224890" y="3338544"/>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sp>
          <p:nvSpPr>
            <p:cNvPr id="85" name="TextBox 84"/>
            <p:cNvSpPr txBox="1"/>
            <p:nvPr/>
          </p:nvSpPr>
          <p:spPr>
            <a:xfrm>
              <a:off x="3628234" y="3176519"/>
              <a:ext cx="425116" cy="215444"/>
            </a:xfrm>
            <a:prstGeom prst="rect">
              <a:avLst/>
            </a:prstGeom>
            <a:noFill/>
          </p:spPr>
          <p:txBody>
            <a:bodyPr wrap="none" rtlCol="0">
              <a:spAutoFit/>
            </a:bodyPr>
            <a:lstStyle/>
            <a:p>
              <a:r>
                <a:rPr lang="sv-SE" sz="800" b="1" dirty="0" smtClean="0">
                  <a:solidFill>
                    <a:prstClr val="black"/>
                  </a:solidFill>
                  <a:latin typeface="Helvetica" pitchFamily="34" charset="0"/>
                </a:rPr>
                <a:t>Th17</a:t>
              </a:r>
              <a:endParaRPr lang="en-US" sz="800" b="1" dirty="0">
                <a:solidFill>
                  <a:prstClr val="black"/>
                </a:solidFill>
                <a:latin typeface="Helvetica" pitchFamily="34" charset="0"/>
              </a:endParaRPr>
            </a:p>
          </p:txBody>
        </p:sp>
        <p:sp>
          <p:nvSpPr>
            <p:cNvPr id="98" name="TextBox 97"/>
            <p:cNvSpPr txBox="1"/>
            <p:nvPr/>
          </p:nvSpPr>
          <p:spPr>
            <a:xfrm>
              <a:off x="3645834" y="4327140"/>
              <a:ext cx="367408" cy="215444"/>
            </a:xfrm>
            <a:prstGeom prst="rect">
              <a:avLst/>
            </a:prstGeom>
            <a:noFill/>
          </p:spPr>
          <p:txBody>
            <a:bodyPr wrap="none" rtlCol="0">
              <a:spAutoFit/>
            </a:bodyPr>
            <a:lstStyle/>
            <a:p>
              <a:r>
                <a:rPr lang="sv-SE" sz="800" b="1" dirty="0" smtClean="0">
                  <a:solidFill>
                    <a:prstClr val="black"/>
                  </a:solidFill>
                  <a:latin typeface="Helvetica" pitchFamily="34" charset="0"/>
                </a:rPr>
                <a:t>Th2</a:t>
              </a:r>
              <a:endParaRPr lang="en-US" sz="800" b="1" dirty="0">
                <a:solidFill>
                  <a:prstClr val="black"/>
                </a:solidFill>
                <a:latin typeface="Helvetica" pitchFamily="34" charset="0"/>
              </a:endParaRPr>
            </a:p>
          </p:txBody>
        </p:sp>
        <p:sp>
          <p:nvSpPr>
            <p:cNvPr id="99" name="TextBox 98"/>
            <p:cNvSpPr txBox="1"/>
            <p:nvPr/>
          </p:nvSpPr>
          <p:spPr>
            <a:xfrm>
              <a:off x="1261392" y="3641560"/>
              <a:ext cx="367408" cy="215444"/>
            </a:xfrm>
            <a:prstGeom prst="rect">
              <a:avLst/>
            </a:prstGeom>
            <a:noFill/>
          </p:spPr>
          <p:txBody>
            <a:bodyPr wrap="none" rtlCol="0">
              <a:spAutoFit/>
            </a:bodyPr>
            <a:lstStyle/>
            <a:p>
              <a:r>
                <a:rPr lang="sv-SE" sz="800" b="1" dirty="0" smtClean="0">
                  <a:solidFill>
                    <a:prstClr val="black"/>
                  </a:solidFill>
                  <a:latin typeface="Helvetica" pitchFamily="34" charset="0"/>
                </a:rPr>
                <a:t>Th1</a:t>
              </a:r>
              <a:endParaRPr lang="en-US" sz="800" b="1" dirty="0">
                <a:solidFill>
                  <a:prstClr val="black"/>
                </a:solidFill>
                <a:latin typeface="Helvetica" pitchFamily="34" charset="0"/>
              </a:endParaRPr>
            </a:p>
          </p:txBody>
        </p:sp>
        <p:sp>
          <p:nvSpPr>
            <p:cNvPr id="100" name="TextBox 99"/>
            <p:cNvSpPr txBox="1"/>
            <p:nvPr/>
          </p:nvSpPr>
          <p:spPr>
            <a:xfrm>
              <a:off x="1216256" y="2473736"/>
              <a:ext cx="607859" cy="215444"/>
            </a:xfrm>
            <a:prstGeom prst="rect">
              <a:avLst/>
            </a:prstGeom>
            <a:noFill/>
          </p:spPr>
          <p:txBody>
            <a:bodyPr wrap="none" rtlCol="0">
              <a:spAutoFit/>
            </a:bodyPr>
            <a:lstStyle/>
            <a:p>
              <a:r>
                <a:rPr lang="sv-SE" sz="800" b="1" dirty="0" smtClean="0">
                  <a:solidFill>
                    <a:prstClr val="black"/>
                  </a:solidFill>
                  <a:latin typeface="Helvetica" pitchFamily="34" charset="0"/>
                </a:rPr>
                <a:t>Th1Th17</a:t>
              </a:r>
              <a:endParaRPr lang="en-US" sz="800" b="1" dirty="0">
                <a:solidFill>
                  <a:prstClr val="black"/>
                </a:solidFill>
                <a:latin typeface="Helvetica" pitchFamily="34" charset="0"/>
              </a:endParaRPr>
            </a:p>
          </p:txBody>
        </p:sp>
        <p:sp>
          <p:nvSpPr>
            <p:cNvPr id="101" name="TextBox 100"/>
            <p:cNvSpPr txBox="1"/>
            <p:nvPr/>
          </p:nvSpPr>
          <p:spPr>
            <a:xfrm>
              <a:off x="1188051" y="3178837"/>
              <a:ext cx="870593" cy="208480"/>
            </a:xfrm>
            <a:prstGeom prst="rect">
              <a:avLst/>
            </a:prstGeom>
            <a:noFill/>
          </p:spPr>
          <p:txBody>
            <a:bodyPr wrap="square" rtlCol="0">
              <a:spAutoFit/>
            </a:bodyPr>
            <a:lstStyle/>
            <a:p>
              <a:r>
                <a:rPr lang="sv-SE" sz="800" b="1" dirty="0" smtClean="0">
                  <a:solidFill>
                    <a:prstClr val="black"/>
                  </a:solidFill>
                  <a:latin typeface="Helvetica" pitchFamily="34" charset="0"/>
                </a:rPr>
                <a:t>CCR6</a:t>
              </a:r>
              <a:r>
                <a:rPr lang="sv-SE" sz="800" b="1" baseline="30000" dirty="0" smtClean="0">
                  <a:solidFill>
                    <a:prstClr val="black"/>
                  </a:solidFill>
                  <a:latin typeface="Helvetica" pitchFamily="34" charset="0"/>
                </a:rPr>
                <a:t>+ </a:t>
              </a:r>
              <a:r>
                <a:rPr lang="sv-SE" sz="800" b="1" dirty="0" err="1" smtClean="0">
                  <a:solidFill>
                    <a:prstClr val="black"/>
                  </a:solidFill>
                  <a:latin typeface="Helvetica" pitchFamily="34" charset="0"/>
                </a:rPr>
                <a:t>only</a:t>
              </a:r>
              <a:endParaRPr lang="en-US" sz="800" b="1" dirty="0">
                <a:solidFill>
                  <a:prstClr val="black"/>
                </a:solidFill>
                <a:latin typeface="Helvetica" pitchFamily="34" charset="0"/>
              </a:endParaRPr>
            </a:p>
          </p:txBody>
        </p:sp>
        <p:sp>
          <p:nvSpPr>
            <p:cNvPr id="102" name="TextBox 101"/>
            <p:cNvSpPr txBox="1"/>
            <p:nvPr/>
          </p:nvSpPr>
          <p:spPr>
            <a:xfrm>
              <a:off x="3615797" y="3643125"/>
              <a:ext cx="774571" cy="215444"/>
            </a:xfrm>
            <a:prstGeom prst="rect">
              <a:avLst/>
            </a:prstGeom>
            <a:noFill/>
          </p:spPr>
          <p:txBody>
            <a:bodyPr wrap="none" rtlCol="0">
              <a:spAutoFit/>
            </a:bodyPr>
            <a:lstStyle/>
            <a:p>
              <a:r>
                <a:rPr lang="sv-SE" sz="800" b="1" dirty="0" smtClean="0">
                  <a:solidFill>
                    <a:prstClr val="black"/>
                  </a:solidFill>
                  <a:latin typeface="Helvetica" pitchFamily="34" charset="0"/>
                </a:rPr>
                <a:t>CXCR3</a:t>
              </a:r>
              <a:r>
                <a:rPr lang="sv-SE" sz="800" b="1" baseline="30000" dirty="0" smtClean="0">
                  <a:solidFill>
                    <a:prstClr val="black"/>
                  </a:solidFill>
                  <a:latin typeface="Helvetica" pitchFamily="34" charset="0"/>
                </a:rPr>
                <a:t>+ </a:t>
              </a:r>
              <a:r>
                <a:rPr lang="sv-SE" sz="800" b="1" dirty="0" smtClean="0">
                  <a:solidFill>
                    <a:prstClr val="black"/>
                  </a:solidFill>
                  <a:latin typeface="Helvetica" pitchFamily="34" charset="0"/>
                </a:rPr>
                <a:t>Th2</a:t>
              </a:r>
              <a:endParaRPr lang="en-US" sz="800" b="1" dirty="0">
                <a:solidFill>
                  <a:prstClr val="black"/>
                </a:solidFill>
                <a:latin typeface="Helvetica" pitchFamily="34" charset="0"/>
              </a:endParaRPr>
            </a:p>
          </p:txBody>
        </p:sp>
        <p:sp>
          <p:nvSpPr>
            <p:cNvPr id="103" name="TextBox 102"/>
            <p:cNvSpPr txBox="1"/>
            <p:nvPr/>
          </p:nvSpPr>
          <p:spPr>
            <a:xfrm>
              <a:off x="3603053" y="2473736"/>
              <a:ext cx="832279" cy="215444"/>
            </a:xfrm>
            <a:prstGeom prst="rect">
              <a:avLst/>
            </a:prstGeom>
            <a:noFill/>
          </p:spPr>
          <p:txBody>
            <a:bodyPr wrap="none" rtlCol="0">
              <a:spAutoFit/>
            </a:bodyPr>
            <a:lstStyle/>
            <a:p>
              <a:r>
                <a:rPr lang="sv-SE" sz="800" b="1" dirty="0" smtClean="0">
                  <a:solidFill>
                    <a:prstClr val="black"/>
                  </a:solidFill>
                  <a:latin typeface="Helvetica" pitchFamily="34" charset="0"/>
                </a:rPr>
                <a:t>CXCR3</a:t>
              </a:r>
              <a:r>
                <a:rPr lang="sv-SE" sz="800" b="1" baseline="30000" dirty="0" smtClean="0">
                  <a:solidFill>
                    <a:prstClr val="black"/>
                  </a:solidFill>
                  <a:latin typeface="Helvetica" pitchFamily="34" charset="0"/>
                </a:rPr>
                <a:t>+ </a:t>
              </a:r>
              <a:r>
                <a:rPr lang="sv-SE" sz="800" b="1" dirty="0" smtClean="0">
                  <a:solidFill>
                    <a:prstClr val="black"/>
                  </a:solidFill>
                  <a:latin typeface="Helvetica" pitchFamily="34" charset="0"/>
                </a:rPr>
                <a:t>Th17</a:t>
              </a:r>
              <a:endParaRPr lang="en-US" sz="800" b="1" dirty="0">
                <a:solidFill>
                  <a:prstClr val="black"/>
                </a:solidFill>
                <a:latin typeface="Helvetica" pitchFamily="34" charset="0"/>
              </a:endParaRPr>
            </a:p>
          </p:txBody>
        </p:sp>
        <p:sp>
          <p:nvSpPr>
            <p:cNvPr id="108" name="TextBox 107"/>
            <p:cNvSpPr txBox="1"/>
            <p:nvPr/>
          </p:nvSpPr>
          <p:spPr>
            <a:xfrm rot="16200000">
              <a:off x="962022" y="5707292"/>
              <a:ext cx="438607" cy="211135"/>
            </a:xfrm>
            <a:prstGeom prst="rect">
              <a:avLst/>
            </a:prstGeom>
            <a:noFill/>
          </p:spPr>
          <p:txBody>
            <a:bodyPr wrap="none" rtlCol="0">
              <a:spAutoFit/>
            </a:bodyPr>
            <a:lstStyle/>
            <a:p>
              <a:r>
                <a:rPr lang="sv-SE" sz="800" dirty="0">
                  <a:solidFill>
                    <a:prstClr val="black"/>
                  </a:solidFill>
                  <a:latin typeface="Helvetica" pitchFamily="34" charset="0"/>
                </a:rPr>
                <a:t>CD25</a:t>
              </a:r>
              <a:endParaRPr lang="en-US" sz="800" dirty="0">
                <a:solidFill>
                  <a:prstClr val="black"/>
                </a:solidFill>
                <a:latin typeface="Helvetica" pitchFamily="34" charset="0"/>
              </a:endParaRPr>
            </a:p>
          </p:txBody>
        </p:sp>
        <p:sp>
          <p:nvSpPr>
            <p:cNvPr id="109" name="TextBox 108"/>
            <p:cNvSpPr txBox="1"/>
            <p:nvPr/>
          </p:nvSpPr>
          <p:spPr>
            <a:xfrm>
              <a:off x="1218727" y="5932422"/>
              <a:ext cx="495162" cy="211135"/>
            </a:xfrm>
            <a:prstGeom prst="rect">
              <a:avLst/>
            </a:prstGeom>
            <a:noFill/>
          </p:spPr>
          <p:txBody>
            <a:bodyPr wrap="none" rtlCol="0">
              <a:spAutoFit/>
            </a:bodyPr>
            <a:lstStyle/>
            <a:p>
              <a:r>
                <a:rPr lang="sv-SE" sz="800" dirty="0">
                  <a:solidFill>
                    <a:prstClr val="black"/>
                  </a:solidFill>
                  <a:latin typeface="Helvetica" pitchFamily="34" charset="0"/>
                </a:rPr>
                <a:t>CD127</a:t>
              </a:r>
              <a:endParaRPr lang="en-US" sz="800" dirty="0">
                <a:solidFill>
                  <a:prstClr val="black"/>
                </a:solidFill>
                <a:latin typeface="Helvetica" pitchFamily="34" charset="0"/>
              </a:endParaRPr>
            </a:p>
          </p:txBody>
        </p:sp>
        <p:sp>
          <p:nvSpPr>
            <p:cNvPr id="116" name="TextBox 115"/>
            <p:cNvSpPr txBox="1"/>
            <p:nvPr/>
          </p:nvSpPr>
          <p:spPr>
            <a:xfrm>
              <a:off x="2370943" y="5093174"/>
              <a:ext cx="514252" cy="208480"/>
            </a:xfrm>
            <a:prstGeom prst="rect">
              <a:avLst/>
            </a:prstGeom>
            <a:noFill/>
          </p:spPr>
          <p:txBody>
            <a:bodyPr wrap="none" rtlCol="0">
              <a:spAutoFit/>
            </a:bodyPr>
            <a:lstStyle/>
            <a:p>
              <a:r>
                <a:rPr lang="sv-SE" sz="800" b="1" dirty="0" err="1">
                  <a:solidFill>
                    <a:prstClr val="black"/>
                  </a:solidFill>
                  <a:latin typeface="Helvetica" pitchFamily="34" charset="0"/>
                </a:rPr>
                <a:t>TFregs</a:t>
              </a:r>
              <a:endParaRPr lang="en-US" sz="800" b="1" dirty="0">
                <a:solidFill>
                  <a:prstClr val="black"/>
                </a:solidFill>
                <a:latin typeface="Helvetica" pitchFamily="34" charset="0"/>
              </a:endParaRPr>
            </a:p>
          </p:txBody>
        </p:sp>
        <p:sp>
          <p:nvSpPr>
            <p:cNvPr id="118" name="TextBox 117"/>
            <p:cNvSpPr txBox="1"/>
            <p:nvPr/>
          </p:nvSpPr>
          <p:spPr>
            <a:xfrm>
              <a:off x="1201352" y="5074612"/>
              <a:ext cx="450550" cy="208480"/>
            </a:xfrm>
            <a:prstGeom prst="rect">
              <a:avLst/>
            </a:prstGeom>
            <a:noFill/>
          </p:spPr>
          <p:txBody>
            <a:bodyPr wrap="none" rtlCol="0">
              <a:spAutoFit/>
            </a:bodyPr>
            <a:lstStyle/>
            <a:p>
              <a:r>
                <a:rPr lang="sv-SE" sz="800" b="1" dirty="0" err="1">
                  <a:solidFill>
                    <a:prstClr val="black"/>
                  </a:solidFill>
                  <a:latin typeface="Helvetica" pitchFamily="34" charset="0"/>
                </a:rPr>
                <a:t>Tregs</a:t>
              </a:r>
              <a:endParaRPr lang="en-US" sz="800" b="1" dirty="0">
                <a:solidFill>
                  <a:prstClr val="black"/>
                </a:solidFill>
                <a:latin typeface="Helvetica" pitchFamily="34" charset="0"/>
              </a:endParaRPr>
            </a:p>
          </p:txBody>
        </p:sp>
        <p:sp>
          <p:nvSpPr>
            <p:cNvPr id="119" name="TextBox 118"/>
            <p:cNvSpPr txBox="1"/>
            <p:nvPr/>
          </p:nvSpPr>
          <p:spPr>
            <a:xfrm rot="16200000">
              <a:off x="2055942" y="5682717"/>
              <a:ext cx="521868" cy="211135"/>
            </a:xfrm>
            <a:prstGeom prst="rect">
              <a:avLst/>
            </a:prstGeom>
            <a:noFill/>
          </p:spPr>
          <p:txBody>
            <a:bodyPr wrap="none" rtlCol="0">
              <a:spAutoFit/>
            </a:bodyPr>
            <a:lstStyle/>
            <a:p>
              <a:r>
                <a:rPr lang="sv-SE" sz="800" dirty="0">
                  <a:solidFill>
                    <a:prstClr val="black"/>
                  </a:solidFill>
                  <a:latin typeface="Helvetica" pitchFamily="34" charset="0"/>
                </a:rPr>
                <a:t>CXCR5</a:t>
              </a:r>
              <a:endParaRPr lang="en-US" sz="800" dirty="0">
                <a:solidFill>
                  <a:prstClr val="black"/>
                </a:solidFill>
                <a:latin typeface="Helvetica" pitchFamily="34" charset="0"/>
              </a:endParaRPr>
            </a:p>
          </p:txBody>
        </p:sp>
        <p:sp>
          <p:nvSpPr>
            <p:cNvPr id="120" name="TextBox 119"/>
            <p:cNvSpPr txBox="1"/>
            <p:nvPr/>
          </p:nvSpPr>
          <p:spPr>
            <a:xfrm>
              <a:off x="1238898" y="7125099"/>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sp>
          <p:nvSpPr>
            <p:cNvPr id="124" name="TextBox 123"/>
            <p:cNvSpPr txBox="1"/>
            <p:nvPr/>
          </p:nvSpPr>
          <p:spPr>
            <a:xfrm rot="16200000">
              <a:off x="928736" y="6857014"/>
              <a:ext cx="521868" cy="211135"/>
            </a:xfrm>
            <a:prstGeom prst="rect">
              <a:avLst/>
            </a:prstGeom>
            <a:noFill/>
          </p:spPr>
          <p:txBody>
            <a:bodyPr wrap="none" rtlCol="0">
              <a:spAutoFit/>
            </a:bodyPr>
            <a:lstStyle/>
            <a:p>
              <a:r>
                <a:rPr lang="sv-SE" sz="800" dirty="0">
                  <a:solidFill>
                    <a:prstClr val="black"/>
                  </a:solidFill>
                  <a:latin typeface="Helvetica" pitchFamily="34" charset="0"/>
                </a:rPr>
                <a:t>CXCR5</a:t>
              </a:r>
              <a:endParaRPr lang="en-US" sz="800" dirty="0">
                <a:solidFill>
                  <a:prstClr val="black"/>
                </a:solidFill>
                <a:latin typeface="Helvetica" pitchFamily="34" charset="0"/>
              </a:endParaRPr>
            </a:p>
          </p:txBody>
        </p:sp>
        <p:sp>
          <p:nvSpPr>
            <p:cNvPr id="125" name="TextBox 124"/>
            <p:cNvSpPr txBox="1"/>
            <p:nvPr/>
          </p:nvSpPr>
          <p:spPr>
            <a:xfrm>
              <a:off x="1242290" y="6247234"/>
              <a:ext cx="357891" cy="208480"/>
            </a:xfrm>
            <a:prstGeom prst="rect">
              <a:avLst/>
            </a:prstGeom>
            <a:noFill/>
          </p:spPr>
          <p:txBody>
            <a:bodyPr wrap="none" rtlCol="0">
              <a:spAutoFit/>
            </a:bodyPr>
            <a:lstStyle/>
            <a:p>
              <a:r>
                <a:rPr lang="sv-SE" sz="900" b="1" dirty="0" err="1">
                  <a:solidFill>
                    <a:prstClr val="black"/>
                  </a:solidFill>
                  <a:latin typeface="Helvetica" pitchFamily="34" charset="0"/>
                </a:rPr>
                <a:t>TFh</a:t>
              </a:r>
              <a:endParaRPr lang="en-US" sz="900" b="1" dirty="0">
                <a:solidFill>
                  <a:prstClr val="black"/>
                </a:solidFill>
                <a:latin typeface="Helvetica" pitchFamily="34" charset="0"/>
              </a:endParaRPr>
            </a:p>
          </p:txBody>
        </p:sp>
        <p:sp>
          <p:nvSpPr>
            <p:cNvPr id="135" name="TextBox 134"/>
            <p:cNvSpPr txBox="1"/>
            <p:nvPr/>
          </p:nvSpPr>
          <p:spPr>
            <a:xfrm rot="16200000">
              <a:off x="3430348" y="5667062"/>
              <a:ext cx="528151" cy="211135"/>
            </a:xfrm>
            <a:prstGeom prst="rect">
              <a:avLst/>
            </a:prstGeom>
            <a:noFill/>
          </p:spPr>
          <p:txBody>
            <a:bodyPr wrap="none" rtlCol="0">
              <a:spAutoFit/>
            </a:bodyPr>
            <a:lstStyle/>
            <a:p>
              <a:r>
                <a:rPr lang="sv-SE" sz="800" dirty="0">
                  <a:solidFill>
                    <a:prstClr val="black"/>
                  </a:solidFill>
                  <a:latin typeface="Helvetica" pitchFamily="34" charset="0"/>
                </a:rPr>
                <a:t>CTLA-4</a:t>
              </a:r>
              <a:endParaRPr lang="en-US" sz="800" dirty="0">
                <a:solidFill>
                  <a:prstClr val="black"/>
                </a:solidFill>
                <a:latin typeface="Helvetica" pitchFamily="34" charset="0"/>
              </a:endParaRPr>
            </a:p>
          </p:txBody>
        </p:sp>
        <p:sp>
          <p:nvSpPr>
            <p:cNvPr id="137" name="TextBox 136"/>
            <p:cNvSpPr txBox="1"/>
            <p:nvPr/>
          </p:nvSpPr>
          <p:spPr>
            <a:xfrm rot="16200000">
              <a:off x="4555750" y="5720256"/>
              <a:ext cx="460600" cy="211135"/>
            </a:xfrm>
            <a:prstGeom prst="rect">
              <a:avLst/>
            </a:prstGeom>
            <a:noFill/>
          </p:spPr>
          <p:txBody>
            <a:bodyPr wrap="none" rtlCol="0">
              <a:spAutoFit/>
            </a:bodyPr>
            <a:lstStyle/>
            <a:p>
              <a:r>
                <a:rPr lang="sv-SE" sz="800" dirty="0">
                  <a:solidFill>
                    <a:prstClr val="black"/>
                  </a:solidFill>
                  <a:latin typeface="Helvetica" pitchFamily="34" charset="0"/>
                </a:rPr>
                <a:t> FMO </a:t>
              </a:r>
              <a:endParaRPr lang="en-US" sz="800" dirty="0">
                <a:solidFill>
                  <a:prstClr val="black"/>
                </a:solidFill>
                <a:latin typeface="Helvetica" pitchFamily="34" charset="0"/>
              </a:endParaRPr>
            </a:p>
          </p:txBody>
        </p:sp>
        <p:sp>
          <p:nvSpPr>
            <p:cNvPr id="139" name="TextBox 138"/>
            <p:cNvSpPr txBox="1"/>
            <p:nvPr/>
          </p:nvSpPr>
          <p:spPr>
            <a:xfrm rot="16200000">
              <a:off x="3443913" y="6864407"/>
              <a:ext cx="512442" cy="211135"/>
            </a:xfrm>
            <a:prstGeom prst="rect">
              <a:avLst/>
            </a:prstGeom>
            <a:noFill/>
          </p:spPr>
          <p:txBody>
            <a:bodyPr wrap="none" rtlCol="0">
              <a:spAutoFit/>
            </a:bodyPr>
            <a:lstStyle/>
            <a:p>
              <a:r>
                <a:rPr lang="sv-SE" sz="800" dirty="0">
                  <a:solidFill>
                    <a:prstClr val="black"/>
                  </a:solidFill>
                  <a:latin typeface="Helvetica" pitchFamily="34" charset="0"/>
                </a:rPr>
                <a:t>FOXP3</a:t>
              </a:r>
              <a:endParaRPr lang="en-US" sz="800" dirty="0">
                <a:solidFill>
                  <a:prstClr val="black"/>
                </a:solidFill>
                <a:latin typeface="Helvetica" pitchFamily="34" charset="0"/>
              </a:endParaRPr>
            </a:p>
          </p:txBody>
        </p:sp>
        <p:sp>
          <p:nvSpPr>
            <p:cNvPr id="143" name="TextBox 142"/>
            <p:cNvSpPr txBox="1"/>
            <p:nvPr/>
          </p:nvSpPr>
          <p:spPr>
            <a:xfrm rot="16200000">
              <a:off x="4538632" y="6881096"/>
              <a:ext cx="512442" cy="211135"/>
            </a:xfrm>
            <a:prstGeom prst="rect">
              <a:avLst/>
            </a:prstGeom>
            <a:noFill/>
          </p:spPr>
          <p:txBody>
            <a:bodyPr wrap="none" rtlCol="0">
              <a:spAutoFit/>
            </a:bodyPr>
            <a:lstStyle/>
            <a:p>
              <a:r>
                <a:rPr lang="sv-SE" sz="800" dirty="0">
                  <a:solidFill>
                    <a:prstClr val="black"/>
                  </a:solidFill>
                  <a:latin typeface="Helvetica" pitchFamily="34" charset="0"/>
                </a:rPr>
                <a:t>FOXP3</a:t>
              </a:r>
              <a:endParaRPr lang="en-US" sz="800" dirty="0">
                <a:solidFill>
                  <a:prstClr val="black"/>
                </a:solidFill>
                <a:latin typeface="Helvetica" pitchFamily="34" charset="0"/>
              </a:endParaRPr>
            </a:p>
          </p:txBody>
        </p:sp>
        <p:sp>
          <p:nvSpPr>
            <p:cNvPr id="148" name="TextBox 147"/>
            <p:cNvSpPr txBox="1"/>
            <p:nvPr/>
          </p:nvSpPr>
          <p:spPr>
            <a:xfrm>
              <a:off x="1249551" y="4881637"/>
              <a:ext cx="917230" cy="202690"/>
            </a:xfrm>
            <a:prstGeom prst="rect">
              <a:avLst/>
            </a:prstGeom>
            <a:noFill/>
          </p:spPr>
          <p:txBody>
            <a:bodyPr wrap="none" rtlCol="0">
              <a:spAutoFit/>
            </a:bodyPr>
            <a:lstStyle/>
            <a:p>
              <a:r>
                <a:rPr lang="sv-SE" sz="800" dirty="0" err="1" smtClean="0">
                  <a:solidFill>
                    <a:prstClr val="black"/>
                  </a:solidFill>
                  <a:latin typeface="Helvetica" pitchFamily="34" charset="0"/>
                </a:rPr>
                <a:t>Within</a:t>
              </a:r>
              <a:r>
                <a:rPr lang="sv-SE" sz="800" dirty="0" smtClean="0">
                  <a:solidFill>
                    <a:prstClr val="black"/>
                  </a:solidFill>
                  <a:latin typeface="Helvetica" pitchFamily="34" charset="0"/>
                </a:rPr>
                <a:t> CD4</a:t>
              </a:r>
              <a:r>
                <a:rPr lang="sv-SE" sz="800" baseline="30000" dirty="0" smtClean="0">
                  <a:solidFill>
                    <a:prstClr val="black"/>
                  </a:solidFill>
                  <a:latin typeface="Helvetica" pitchFamily="34" charset="0"/>
                </a:rPr>
                <a:t>+</a:t>
              </a:r>
              <a:r>
                <a:rPr lang="sv-SE" sz="800" dirty="0" smtClean="0">
                  <a:solidFill>
                    <a:prstClr val="black"/>
                  </a:solidFill>
                  <a:latin typeface="Helvetica" pitchFamily="34" charset="0"/>
                </a:rPr>
                <a:t> gate</a:t>
              </a:r>
              <a:endParaRPr lang="en-US" sz="800" baseline="30000" dirty="0">
                <a:solidFill>
                  <a:prstClr val="black"/>
                </a:solidFill>
                <a:latin typeface="Helvetica" pitchFamily="34" charset="0"/>
              </a:endParaRPr>
            </a:p>
          </p:txBody>
        </p:sp>
        <p:sp>
          <p:nvSpPr>
            <p:cNvPr id="104" name="TextBox 103"/>
            <p:cNvSpPr txBox="1"/>
            <p:nvPr/>
          </p:nvSpPr>
          <p:spPr>
            <a:xfrm rot="16200000">
              <a:off x="2141971" y="6856745"/>
              <a:ext cx="377341" cy="211135"/>
            </a:xfrm>
            <a:prstGeom prst="rect">
              <a:avLst/>
            </a:prstGeom>
            <a:noFill/>
          </p:spPr>
          <p:txBody>
            <a:bodyPr wrap="none" rtlCol="0">
              <a:spAutoFit/>
            </a:bodyPr>
            <a:lstStyle/>
            <a:p>
              <a:r>
                <a:rPr lang="sv-SE" sz="800" dirty="0">
                  <a:solidFill>
                    <a:prstClr val="black"/>
                  </a:solidFill>
                  <a:latin typeface="Helvetica" pitchFamily="34" charset="0"/>
                </a:rPr>
                <a:t>PD1</a:t>
              </a:r>
              <a:endParaRPr lang="en-US" sz="800" dirty="0">
                <a:solidFill>
                  <a:prstClr val="black"/>
                </a:solidFill>
                <a:latin typeface="Helvetica" pitchFamily="34" charset="0"/>
              </a:endParaRPr>
            </a:p>
          </p:txBody>
        </p:sp>
        <p:sp>
          <p:nvSpPr>
            <p:cNvPr id="106" name="TextBox 105"/>
            <p:cNvSpPr txBox="1"/>
            <p:nvPr/>
          </p:nvSpPr>
          <p:spPr>
            <a:xfrm>
              <a:off x="2352014" y="6247234"/>
              <a:ext cx="444352" cy="338554"/>
            </a:xfrm>
            <a:prstGeom prst="rect">
              <a:avLst/>
            </a:prstGeom>
            <a:noFill/>
          </p:spPr>
          <p:txBody>
            <a:bodyPr wrap="none" rtlCol="0">
              <a:spAutoFit/>
            </a:bodyPr>
            <a:lstStyle/>
            <a:p>
              <a:r>
                <a:rPr lang="sv-SE" sz="800" b="1" dirty="0" smtClean="0">
                  <a:solidFill>
                    <a:prstClr val="black"/>
                  </a:solidFill>
                  <a:latin typeface="Helvetica" pitchFamily="34" charset="0"/>
                </a:rPr>
                <a:t>PD1</a:t>
              </a:r>
              <a:r>
                <a:rPr lang="sv-SE" sz="800" b="1" baseline="30000" dirty="0" smtClean="0">
                  <a:solidFill>
                    <a:prstClr val="black"/>
                  </a:solidFill>
                  <a:latin typeface="Helvetica" pitchFamily="34" charset="0"/>
                </a:rPr>
                <a:t>+ </a:t>
              </a:r>
              <a:endParaRPr lang="sv-SE" sz="800" b="1" baseline="30000" dirty="0">
                <a:solidFill>
                  <a:prstClr val="black"/>
                </a:solidFill>
                <a:latin typeface="Helvetica" pitchFamily="34" charset="0"/>
              </a:endParaRPr>
            </a:p>
            <a:p>
              <a:r>
                <a:rPr lang="sv-SE" sz="800" b="1" dirty="0" err="1" smtClean="0">
                  <a:solidFill>
                    <a:prstClr val="black"/>
                  </a:solidFill>
                  <a:latin typeface="Helvetica" pitchFamily="34" charset="0"/>
                </a:rPr>
                <a:t>TFh</a:t>
              </a:r>
              <a:endParaRPr lang="en-US" sz="800" b="1" dirty="0">
                <a:solidFill>
                  <a:prstClr val="black"/>
                </a:solidFill>
                <a:latin typeface="Helvetica" pitchFamily="34" charset="0"/>
              </a:endParaRPr>
            </a:p>
          </p:txBody>
        </p:sp>
        <p:sp>
          <p:nvSpPr>
            <p:cNvPr id="110" name="TextBox 109"/>
            <p:cNvSpPr txBox="1"/>
            <p:nvPr/>
          </p:nvSpPr>
          <p:spPr>
            <a:xfrm>
              <a:off x="2352014" y="6804248"/>
              <a:ext cx="526106" cy="338554"/>
            </a:xfrm>
            <a:prstGeom prst="rect">
              <a:avLst/>
            </a:prstGeom>
            <a:noFill/>
          </p:spPr>
          <p:txBody>
            <a:bodyPr wrap="none" rtlCol="0">
              <a:spAutoFit/>
            </a:bodyPr>
            <a:lstStyle/>
            <a:p>
              <a:r>
                <a:rPr lang="sv-SE" sz="800" b="1" dirty="0" smtClean="0">
                  <a:solidFill>
                    <a:prstClr val="black"/>
                  </a:solidFill>
                  <a:latin typeface="Helvetica" pitchFamily="34" charset="0"/>
                </a:rPr>
                <a:t>PD1</a:t>
              </a:r>
              <a:r>
                <a:rPr lang="sv-SE" sz="800" b="1" baseline="30000" dirty="0" smtClean="0">
                  <a:solidFill>
                    <a:prstClr val="black"/>
                  </a:solidFill>
                  <a:latin typeface="Helvetica" pitchFamily="34" charset="0"/>
                </a:rPr>
                <a:t>neg </a:t>
              </a:r>
            </a:p>
            <a:p>
              <a:r>
                <a:rPr lang="sv-SE" sz="800" b="1" dirty="0" err="1" smtClean="0">
                  <a:solidFill>
                    <a:prstClr val="black"/>
                  </a:solidFill>
                  <a:latin typeface="Helvetica" pitchFamily="34" charset="0"/>
                </a:rPr>
                <a:t>TFh</a:t>
              </a:r>
              <a:endParaRPr lang="en-US" sz="800" b="1" dirty="0">
                <a:solidFill>
                  <a:prstClr val="black"/>
                </a:solidFill>
                <a:latin typeface="Helvetica" pitchFamily="34" charset="0"/>
              </a:endParaRPr>
            </a:p>
          </p:txBody>
        </p:sp>
        <p:sp>
          <p:nvSpPr>
            <p:cNvPr id="128" name="TextBox 127"/>
            <p:cNvSpPr txBox="1"/>
            <p:nvPr/>
          </p:nvSpPr>
          <p:spPr>
            <a:xfrm>
              <a:off x="1198384" y="5790139"/>
              <a:ext cx="656328" cy="202690"/>
            </a:xfrm>
            <a:prstGeom prst="rect">
              <a:avLst/>
            </a:prstGeom>
            <a:noFill/>
          </p:spPr>
          <p:txBody>
            <a:bodyPr wrap="none" rtlCol="0">
              <a:spAutoFit/>
            </a:bodyPr>
            <a:lstStyle/>
            <a:p>
              <a:r>
                <a:rPr lang="sv-SE" sz="800" b="1" dirty="0">
                  <a:solidFill>
                    <a:prstClr val="black"/>
                  </a:solidFill>
                  <a:latin typeface="Helvetica" pitchFamily="34" charset="0"/>
                </a:rPr>
                <a:t>Non-</a:t>
              </a:r>
              <a:r>
                <a:rPr lang="sv-SE" sz="800" b="1" dirty="0" err="1">
                  <a:solidFill>
                    <a:prstClr val="black"/>
                  </a:solidFill>
                  <a:latin typeface="Helvetica" pitchFamily="34" charset="0"/>
                </a:rPr>
                <a:t>Tregs</a:t>
              </a:r>
              <a:endParaRPr lang="en-US" sz="800" b="1" dirty="0">
                <a:solidFill>
                  <a:prstClr val="black"/>
                </a:solidFill>
                <a:latin typeface="Helvetica" pitchFamily="34" charset="0"/>
              </a:endParaRPr>
            </a:p>
          </p:txBody>
        </p:sp>
        <p:sp>
          <p:nvSpPr>
            <p:cNvPr id="145" name="TextBox 144"/>
            <p:cNvSpPr txBox="1"/>
            <p:nvPr/>
          </p:nvSpPr>
          <p:spPr>
            <a:xfrm>
              <a:off x="3084047" y="2474736"/>
              <a:ext cx="282607" cy="208480"/>
            </a:xfrm>
            <a:prstGeom prst="rect">
              <a:avLst/>
            </a:prstGeom>
            <a:noFill/>
          </p:spPr>
          <p:txBody>
            <a:bodyPr wrap="none" rtlCol="0">
              <a:spAutoFit/>
            </a:bodyPr>
            <a:lstStyle/>
            <a:p>
              <a:r>
                <a:rPr lang="en-US" sz="900" dirty="0">
                  <a:solidFill>
                    <a:prstClr val="black"/>
                  </a:solidFill>
                  <a:latin typeface="Helvetica" pitchFamily="34" charset="0"/>
                </a:rPr>
                <a:t>32</a:t>
              </a:r>
            </a:p>
          </p:txBody>
        </p:sp>
        <p:sp>
          <p:nvSpPr>
            <p:cNvPr id="150" name="TextBox 149"/>
            <p:cNvSpPr txBox="1"/>
            <p:nvPr/>
          </p:nvSpPr>
          <p:spPr>
            <a:xfrm>
              <a:off x="3121537" y="3227864"/>
              <a:ext cx="300082" cy="215444"/>
            </a:xfrm>
            <a:prstGeom prst="rect">
              <a:avLst/>
            </a:prstGeom>
            <a:noFill/>
          </p:spPr>
          <p:txBody>
            <a:bodyPr wrap="none" rtlCol="0">
              <a:spAutoFit/>
            </a:bodyPr>
            <a:lstStyle/>
            <a:p>
              <a:r>
                <a:rPr lang="en-US" sz="800" dirty="0" smtClean="0">
                  <a:solidFill>
                    <a:prstClr val="black"/>
                  </a:solidFill>
                  <a:latin typeface="Helvetica" pitchFamily="34" charset="0"/>
                </a:rPr>
                <a:t>26</a:t>
              </a:r>
              <a:endParaRPr lang="en-US" sz="800" dirty="0">
                <a:solidFill>
                  <a:prstClr val="black"/>
                </a:solidFill>
                <a:latin typeface="Helvetica" pitchFamily="34" charset="0"/>
              </a:endParaRPr>
            </a:p>
          </p:txBody>
        </p:sp>
        <p:sp>
          <p:nvSpPr>
            <p:cNvPr id="151" name="TextBox 150"/>
            <p:cNvSpPr txBox="1"/>
            <p:nvPr/>
          </p:nvSpPr>
          <p:spPr>
            <a:xfrm>
              <a:off x="2436516" y="2474736"/>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15</a:t>
              </a:r>
              <a:endParaRPr lang="en-US" sz="900" dirty="0">
                <a:solidFill>
                  <a:prstClr val="black"/>
                </a:solidFill>
                <a:latin typeface="Helvetica" pitchFamily="34" charset="0"/>
              </a:endParaRPr>
            </a:p>
          </p:txBody>
        </p:sp>
        <p:sp>
          <p:nvSpPr>
            <p:cNvPr id="159" name="TextBox 158"/>
            <p:cNvSpPr txBox="1"/>
            <p:nvPr/>
          </p:nvSpPr>
          <p:spPr>
            <a:xfrm>
              <a:off x="3753540" y="7119427"/>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sp>
          <p:nvSpPr>
            <p:cNvPr id="161" name="TextBox 160"/>
            <p:cNvSpPr txBox="1"/>
            <p:nvPr/>
          </p:nvSpPr>
          <p:spPr>
            <a:xfrm>
              <a:off x="1882977" y="2469293"/>
              <a:ext cx="312906" cy="230832"/>
            </a:xfrm>
            <a:prstGeom prst="rect">
              <a:avLst/>
            </a:prstGeom>
            <a:noFill/>
          </p:spPr>
          <p:txBody>
            <a:bodyPr wrap="none" rtlCol="0">
              <a:spAutoFit/>
            </a:bodyPr>
            <a:lstStyle/>
            <a:p>
              <a:r>
                <a:rPr lang="en-US" sz="900" dirty="0">
                  <a:solidFill>
                    <a:prstClr val="black"/>
                  </a:solidFill>
                  <a:latin typeface="Helvetica" pitchFamily="34" charset="0"/>
                </a:rPr>
                <a:t>7</a:t>
              </a:r>
              <a:r>
                <a:rPr lang="en-US" sz="900" dirty="0" smtClean="0">
                  <a:solidFill>
                    <a:prstClr val="black"/>
                  </a:solidFill>
                  <a:latin typeface="Helvetica" pitchFamily="34" charset="0"/>
                </a:rPr>
                <a:t>4</a:t>
              </a:r>
              <a:endParaRPr lang="en-US" sz="900" dirty="0">
                <a:solidFill>
                  <a:prstClr val="black"/>
                </a:solidFill>
                <a:latin typeface="Helvetica" pitchFamily="34" charset="0"/>
              </a:endParaRPr>
            </a:p>
          </p:txBody>
        </p:sp>
        <p:sp>
          <p:nvSpPr>
            <p:cNvPr id="162" name="TextBox 161"/>
            <p:cNvSpPr txBox="1"/>
            <p:nvPr/>
          </p:nvSpPr>
          <p:spPr>
            <a:xfrm>
              <a:off x="1891958" y="3189566"/>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26</a:t>
              </a:r>
              <a:endParaRPr lang="en-US" sz="900" dirty="0">
                <a:solidFill>
                  <a:prstClr val="black"/>
                </a:solidFill>
                <a:latin typeface="Helvetica" pitchFamily="34" charset="0"/>
              </a:endParaRPr>
            </a:p>
          </p:txBody>
        </p:sp>
        <p:sp>
          <p:nvSpPr>
            <p:cNvPr id="163" name="TextBox 162"/>
            <p:cNvSpPr txBox="1"/>
            <p:nvPr/>
          </p:nvSpPr>
          <p:spPr>
            <a:xfrm>
              <a:off x="1882867" y="3619788"/>
              <a:ext cx="312906" cy="230832"/>
            </a:xfrm>
            <a:prstGeom prst="rect">
              <a:avLst/>
            </a:prstGeom>
            <a:noFill/>
          </p:spPr>
          <p:txBody>
            <a:bodyPr wrap="none" rtlCol="0">
              <a:spAutoFit/>
            </a:bodyPr>
            <a:lstStyle/>
            <a:p>
              <a:r>
                <a:rPr lang="en-US" sz="900" dirty="0">
                  <a:solidFill>
                    <a:prstClr val="black"/>
                  </a:solidFill>
                  <a:latin typeface="Helvetica" pitchFamily="34" charset="0"/>
                </a:rPr>
                <a:t>3</a:t>
              </a:r>
              <a:r>
                <a:rPr lang="en-US" sz="900" dirty="0" smtClean="0">
                  <a:solidFill>
                    <a:prstClr val="black"/>
                  </a:solidFill>
                  <a:latin typeface="Helvetica" pitchFamily="34" charset="0"/>
                </a:rPr>
                <a:t>5</a:t>
              </a:r>
              <a:endParaRPr lang="en-US" sz="900" dirty="0">
                <a:solidFill>
                  <a:prstClr val="black"/>
                </a:solidFill>
                <a:latin typeface="Helvetica" pitchFamily="34" charset="0"/>
              </a:endParaRPr>
            </a:p>
          </p:txBody>
        </p:sp>
        <p:sp>
          <p:nvSpPr>
            <p:cNvPr id="165" name="TextBox 164"/>
            <p:cNvSpPr txBox="1"/>
            <p:nvPr/>
          </p:nvSpPr>
          <p:spPr>
            <a:xfrm>
              <a:off x="4303340" y="3632239"/>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46</a:t>
              </a:r>
              <a:endParaRPr lang="en-US" sz="900" dirty="0">
                <a:solidFill>
                  <a:prstClr val="black"/>
                </a:solidFill>
                <a:latin typeface="Helvetica" pitchFamily="34" charset="0"/>
              </a:endParaRPr>
            </a:p>
          </p:txBody>
        </p:sp>
        <p:sp>
          <p:nvSpPr>
            <p:cNvPr id="166" name="TextBox 165"/>
            <p:cNvSpPr txBox="1"/>
            <p:nvPr/>
          </p:nvSpPr>
          <p:spPr>
            <a:xfrm>
              <a:off x="4303340" y="4327140"/>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54</a:t>
              </a:r>
              <a:endParaRPr lang="en-US" sz="900" dirty="0">
                <a:solidFill>
                  <a:prstClr val="black"/>
                </a:solidFill>
                <a:latin typeface="Helvetica" pitchFamily="34" charset="0"/>
              </a:endParaRPr>
            </a:p>
          </p:txBody>
        </p:sp>
        <p:sp>
          <p:nvSpPr>
            <p:cNvPr id="167" name="TextBox 166"/>
            <p:cNvSpPr txBox="1"/>
            <p:nvPr/>
          </p:nvSpPr>
          <p:spPr>
            <a:xfrm>
              <a:off x="4300539" y="2474736"/>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41</a:t>
              </a:r>
              <a:endParaRPr lang="en-US" sz="900" dirty="0">
                <a:solidFill>
                  <a:prstClr val="black"/>
                </a:solidFill>
                <a:latin typeface="Helvetica" pitchFamily="34" charset="0"/>
              </a:endParaRPr>
            </a:p>
          </p:txBody>
        </p:sp>
        <p:sp>
          <p:nvSpPr>
            <p:cNvPr id="168" name="TextBox 167"/>
            <p:cNvSpPr txBox="1"/>
            <p:nvPr/>
          </p:nvSpPr>
          <p:spPr>
            <a:xfrm>
              <a:off x="4300539" y="3195009"/>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59</a:t>
              </a:r>
              <a:endParaRPr lang="en-US" sz="900" dirty="0">
                <a:solidFill>
                  <a:prstClr val="black"/>
                </a:solidFill>
                <a:latin typeface="Helvetica" pitchFamily="34" charset="0"/>
              </a:endParaRPr>
            </a:p>
          </p:txBody>
        </p:sp>
        <p:sp>
          <p:nvSpPr>
            <p:cNvPr id="171" name="TextBox 170"/>
            <p:cNvSpPr txBox="1"/>
            <p:nvPr/>
          </p:nvSpPr>
          <p:spPr>
            <a:xfrm>
              <a:off x="1206693" y="5198894"/>
              <a:ext cx="248786" cy="230832"/>
            </a:xfrm>
            <a:prstGeom prst="rect">
              <a:avLst/>
            </a:prstGeom>
            <a:noFill/>
          </p:spPr>
          <p:txBody>
            <a:bodyPr wrap="none" rtlCol="0">
              <a:spAutoFit/>
            </a:bodyPr>
            <a:lstStyle/>
            <a:p>
              <a:r>
                <a:rPr lang="en-US" sz="900" dirty="0">
                  <a:solidFill>
                    <a:prstClr val="black"/>
                  </a:solidFill>
                  <a:latin typeface="Helvetica" pitchFamily="34" charset="0"/>
                </a:rPr>
                <a:t>9</a:t>
              </a:r>
            </a:p>
          </p:txBody>
        </p:sp>
        <p:sp>
          <p:nvSpPr>
            <p:cNvPr id="172" name="TextBox 171"/>
            <p:cNvSpPr txBox="1"/>
            <p:nvPr/>
          </p:nvSpPr>
          <p:spPr>
            <a:xfrm>
              <a:off x="1800900" y="5652166"/>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91</a:t>
              </a:r>
              <a:endParaRPr lang="en-US" sz="900" dirty="0">
                <a:solidFill>
                  <a:prstClr val="black"/>
                </a:solidFill>
                <a:latin typeface="Helvetica" pitchFamily="34" charset="0"/>
              </a:endParaRPr>
            </a:p>
          </p:txBody>
        </p:sp>
        <p:sp>
          <p:nvSpPr>
            <p:cNvPr id="173" name="TextBox 172"/>
            <p:cNvSpPr txBox="1"/>
            <p:nvPr/>
          </p:nvSpPr>
          <p:spPr>
            <a:xfrm>
              <a:off x="3001786" y="5093174"/>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23</a:t>
              </a:r>
              <a:endParaRPr lang="en-US" sz="900" dirty="0">
                <a:solidFill>
                  <a:prstClr val="black"/>
                </a:solidFill>
                <a:latin typeface="Helvetica" pitchFamily="34" charset="0"/>
              </a:endParaRPr>
            </a:p>
          </p:txBody>
        </p:sp>
        <p:sp>
          <p:nvSpPr>
            <p:cNvPr id="175" name="TextBox 174"/>
            <p:cNvSpPr txBox="1"/>
            <p:nvPr/>
          </p:nvSpPr>
          <p:spPr>
            <a:xfrm>
              <a:off x="3001786" y="6247234"/>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44</a:t>
              </a:r>
              <a:endParaRPr lang="en-US" sz="900" dirty="0">
                <a:solidFill>
                  <a:prstClr val="black"/>
                </a:solidFill>
                <a:latin typeface="Helvetica" pitchFamily="34" charset="0"/>
              </a:endParaRPr>
            </a:p>
          </p:txBody>
        </p:sp>
        <p:sp>
          <p:nvSpPr>
            <p:cNvPr id="177" name="TextBox 176"/>
            <p:cNvSpPr txBox="1"/>
            <p:nvPr/>
          </p:nvSpPr>
          <p:spPr>
            <a:xfrm>
              <a:off x="1847642" y="6247234"/>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19</a:t>
              </a:r>
              <a:endParaRPr lang="en-US" sz="900" dirty="0">
                <a:solidFill>
                  <a:prstClr val="black"/>
                </a:solidFill>
                <a:latin typeface="Helvetica" pitchFamily="34" charset="0"/>
              </a:endParaRPr>
            </a:p>
          </p:txBody>
        </p:sp>
        <p:sp>
          <p:nvSpPr>
            <p:cNvPr id="178" name="TextBox 177"/>
            <p:cNvSpPr txBox="1"/>
            <p:nvPr/>
          </p:nvSpPr>
          <p:spPr>
            <a:xfrm>
              <a:off x="4365104" y="5093174"/>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13</a:t>
              </a:r>
              <a:endParaRPr lang="en-US" sz="900" dirty="0">
                <a:solidFill>
                  <a:prstClr val="black"/>
                </a:solidFill>
                <a:latin typeface="Helvetica" pitchFamily="34" charset="0"/>
              </a:endParaRPr>
            </a:p>
          </p:txBody>
        </p:sp>
        <p:sp>
          <p:nvSpPr>
            <p:cNvPr id="179" name="TextBox 178"/>
            <p:cNvSpPr txBox="1"/>
            <p:nvPr/>
          </p:nvSpPr>
          <p:spPr>
            <a:xfrm>
              <a:off x="4407809" y="6307031"/>
              <a:ext cx="248786" cy="230832"/>
            </a:xfrm>
            <a:prstGeom prst="rect">
              <a:avLst/>
            </a:prstGeom>
            <a:noFill/>
          </p:spPr>
          <p:txBody>
            <a:bodyPr wrap="none" rtlCol="0">
              <a:spAutoFit/>
            </a:bodyPr>
            <a:lstStyle/>
            <a:p>
              <a:r>
                <a:rPr lang="en-US" sz="900" dirty="0">
                  <a:solidFill>
                    <a:prstClr val="black"/>
                  </a:solidFill>
                  <a:latin typeface="Helvetica" pitchFamily="34" charset="0"/>
                </a:rPr>
                <a:t>9</a:t>
              </a:r>
            </a:p>
          </p:txBody>
        </p:sp>
        <p:sp>
          <p:nvSpPr>
            <p:cNvPr id="6" name="TextBox 5"/>
            <p:cNvSpPr txBox="1"/>
            <p:nvPr/>
          </p:nvSpPr>
          <p:spPr>
            <a:xfrm>
              <a:off x="1188483" y="968784"/>
              <a:ext cx="1019781" cy="318511"/>
            </a:xfrm>
            <a:prstGeom prst="rect">
              <a:avLst/>
            </a:prstGeom>
            <a:noFill/>
          </p:spPr>
          <p:txBody>
            <a:bodyPr wrap="none" rtlCol="0">
              <a:spAutoFit/>
            </a:bodyPr>
            <a:lstStyle/>
            <a:p>
              <a:pPr algn="ctr"/>
              <a:r>
                <a:rPr lang="sv-SE" sz="800" dirty="0" smtClean="0">
                  <a:solidFill>
                    <a:prstClr val="black"/>
                  </a:solidFill>
                  <a:latin typeface="Helvetica" pitchFamily="34" charset="0"/>
                </a:rPr>
                <a:t>CD4 gate </a:t>
              </a:r>
              <a:r>
                <a:rPr lang="sv-SE" sz="800" dirty="0" err="1" smtClean="0">
                  <a:solidFill>
                    <a:prstClr val="black"/>
                  </a:solidFill>
                  <a:latin typeface="Helvetica" pitchFamily="34" charset="0"/>
                </a:rPr>
                <a:t>within</a:t>
              </a:r>
              <a:endParaRPr lang="sv-SE" sz="800" dirty="0" smtClean="0">
                <a:solidFill>
                  <a:prstClr val="black"/>
                </a:solidFill>
                <a:latin typeface="Helvetica" pitchFamily="34" charset="0"/>
              </a:endParaRPr>
            </a:p>
            <a:p>
              <a:pPr algn="ctr"/>
              <a:r>
                <a:rPr lang="sv-SE" sz="800" dirty="0" err="1" smtClean="0">
                  <a:solidFill>
                    <a:prstClr val="black"/>
                  </a:solidFill>
                  <a:latin typeface="Helvetica" pitchFamily="34" charset="0"/>
                </a:rPr>
                <a:t>singlet</a:t>
              </a:r>
              <a:r>
                <a:rPr lang="sv-SE" sz="800" dirty="0" smtClean="0">
                  <a:solidFill>
                    <a:prstClr val="black"/>
                  </a:solidFill>
                  <a:latin typeface="Helvetica" pitchFamily="34" charset="0"/>
                </a:rPr>
                <a:t> </a:t>
              </a:r>
              <a:r>
                <a:rPr lang="sv-SE" sz="800" dirty="0" err="1">
                  <a:solidFill>
                    <a:prstClr val="black"/>
                  </a:solidFill>
                  <a:latin typeface="Helvetica" pitchFamily="34" charset="0"/>
                </a:rPr>
                <a:t>lymphocytes</a:t>
              </a:r>
              <a:endParaRPr lang="en-US" sz="800" dirty="0">
                <a:solidFill>
                  <a:prstClr val="black"/>
                </a:solidFill>
                <a:latin typeface="Helvetica" pitchFamily="34" charset="0"/>
              </a:endParaRPr>
            </a:p>
          </p:txBody>
        </p:sp>
        <p:cxnSp>
          <p:nvCxnSpPr>
            <p:cNvPr id="19" name="Straight Arrow Connector 18"/>
            <p:cNvCxnSpPr/>
            <p:nvPr/>
          </p:nvCxnSpPr>
          <p:spPr>
            <a:xfrm>
              <a:off x="1879291" y="1639208"/>
              <a:ext cx="481111" cy="0"/>
            </a:xfrm>
            <a:prstGeom prst="straightConnector1">
              <a:avLst/>
            </a:prstGeom>
            <a:ln w="6350">
              <a:solidFill>
                <a:schemeClr val="tx1"/>
              </a:solidFill>
              <a:prstDash val="sysDash"/>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839350" y="1907704"/>
              <a:ext cx="389850" cy="230832"/>
            </a:xfrm>
            <a:prstGeom prst="rect">
              <a:avLst/>
            </a:prstGeom>
            <a:noFill/>
          </p:spPr>
          <p:txBody>
            <a:bodyPr wrap="none" rtlCol="0">
              <a:spAutoFit/>
            </a:bodyPr>
            <a:lstStyle/>
            <a:p>
              <a:r>
                <a:rPr lang="sv-SE" sz="900" b="1" dirty="0" smtClean="0">
                  <a:solidFill>
                    <a:prstClr val="black"/>
                  </a:solidFill>
                  <a:latin typeface="Helvetica" pitchFamily="34" charset="0"/>
                </a:rPr>
                <a:t>Th0</a:t>
              </a:r>
              <a:endParaRPr lang="en-US" sz="900" b="1" dirty="0">
                <a:solidFill>
                  <a:prstClr val="black"/>
                </a:solidFill>
                <a:latin typeface="Helvetica" pitchFamily="34" charset="0"/>
              </a:endParaRPr>
            </a:p>
          </p:txBody>
        </p:sp>
        <p:cxnSp>
          <p:nvCxnSpPr>
            <p:cNvPr id="61" name="Straight Arrow Connector 60"/>
            <p:cNvCxnSpPr/>
            <p:nvPr/>
          </p:nvCxnSpPr>
          <p:spPr>
            <a:xfrm>
              <a:off x="2851512" y="2144117"/>
              <a:ext cx="3850" cy="257276"/>
            </a:xfrm>
            <a:prstGeom prst="straightConnector1">
              <a:avLst/>
            </a:prstGeom>
            <a:ln w="6350">
              <a:solidFill>
                <a:schemeClr val="tx1"/>
              </a:solidFill>
              <a:prstDash val="sysDash"/>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218727" y="2158997"/>
              <a:ext cx="375264" cy="208480"/>
            </a:xfrm>
            <a:prstGeom prst="rect">
              <a:avLst/>
            </a:prstGeom>
            <a:noFill/>
          </p:spPr>
          <p:txBody>
            <a:bodyPr wrap="none" rtlCol="0">
              <a:spAutoFit/>
            </a:bodyPr>
            <a:lstStyle/>
            <a:p>
              <a:r>
                <a:rPr lang="sv-SE" sz="900" dirty="0">
                  <a:solidFill>
                    <a:prstClr val="black"/>
                  </a:solidFill>
                  <a:latin typeface="Helvetica" pitchFamily="34" charset="0"/>
                </a:rPr>
                <a:t>CD4</a:t>
              </a:r>
              <a:endParaRPr lang="en-US" sz="900" dirty="0">
                <a:solidFill>
                  <a:prstClr val="black"/>
                </a:solidFill>
                <a:latin typeface="Helvetica" pitchFamily="34" charset="0"/>
              </a:endParaRPr>
            </a:p>
          </p:txBody>
        </p:sp>
        <p:sp>
          <p:nvSpPr>
            <p:cNvPr id="65" name="TextBox 64"/>
            <p:cNvSpPr txBox="1"/>
            <p:nvPr/>
          </p:nvSpPr>
          <p:spPr>
            <a:xfrm rot="16200000">
              <a:off x="990300" y="1972491"/>
              <a:ext cx="382053" cy="211135"/>
            </a:xfrm>
            <a:prstGeom prst="rect">
              <a:avLst/>
            </a:prstGeom>
            <a:noFill/>
          </p:spPr>
          <p:txBody>
            <a:bodyPr wrap="none" rtlCol="0">
              <a:spAutoFit/>
            </a:bodyPr>
            <a:lstStyle/>
            <a:p>
              <a:r>
                <a:rPr lang="sv-SE" sz="800" dirty="0" smtClean="0">
                  <a:solidFill>
                    <a:prstClr val="black"/>
                  </a:solidFill>
                  <a:latin typeface="Helvetica" pitchFamily="34" charset="0"/>
                </a:rPr>
                <a:t>FSC</a:t>
              </a:r>
              <a:endParaRPr lang="en-US" sz="800" dirty="0">
                <a:solidFill>
                  <a:prstClr val="black"/>
                </a:solidFill>
                <a:latin typeface="Helvetica" pitchFamily="34" charset="0"/>
              </a:endParaRPr>
            </a:p>
          </p:txBody>
        </p:sp>
        <p:sp>
          <p:nvSpPr>
            <p:cNvPr id="66" name="TextBox 65"/>
            <p:cNvSpPr txBox="1"/>
            <p:nvPr/>
          </p:nvSpPr>
          <p:spPr>
            <a:xfrm rot="16200000">
              <a:off x="2094080" y="1874725"/>
              <a:ext cx="578421" cy="211135"/>
            </a:xfrm>
            <a:prstGeom prst="rect">
              <a:avLst/>
            </a:prstGeom>
            <a:noFill/>
          </p:spPr>
          <p:txBody>
            <a:bodyPr wrap="none" rtlCol="0">
              <a:spAutoFit/>
            </a:bodyPr>
            <a:lstStyle/>
            <a:p>
              <a:r>
                <a:rPr lang="sv-SE" sz="800" dirty="0">
                  <a:solidFill>
                    <a:prstClr val="black"/>
                  </a:solidFill>
                  <a:latin typeface="Helvetica" pitchFamily="34" charset="0"/>
                </a:rPr>
                <a:t>CD45RA</a:t>
              </a:r>
              <a:endParaRPr lang="en-US" sz="800" dirty="0">
                <a:solidFill>
                  <a:prstClr val="black"/>
                </a:solidFill>
                <a:latin typeface="Helvetica" pitchFamily="34" charset="0"/>
              </a:endParaRPr>
            </a:p>
          </p:txBody>
        </p:sp>
        <p:sp>
          <p:nvSpPr>
            <p:cNvPr id="67" name="TextBox 66"/>
            <p:cNvSpPr txBox="1"/>
            <p:nvPr/>
          </p:nvSpPr>
          <p:spPr>
            <a:xfrm>
              <a:off x="2396320" y="2150652"/>
              <a:ext cx="375264" cy="208480"/>
            </a:xfrm>
            <a:prstGeom prst="rect">
              <a:avLst/>
            </a:prstGeom>
            <a:noFill/>
          </p:spPr>
          <p:txBody>
            <a:bodyPr wrap="none" rtlCol="0">
              <a:spAutoFit/>
            </a:bodyPr>
            <a:lstStyle/>
            <a:p>
              <a:r>
                <a:rPr lang="sv-SE" sz="900" dirty="0">
                  <a:solidFill>
                    <a:prstClr val="black"/>
                  </a:solidFill>
                  <a:latin typeface="Helvetica" pitchFamily="34" charset="0"/>
                </a:rPr>
                <a:t>CD4</a:t>
              </a:r>
              <a:endParaRPr lang="en-US" sz="900" dirty="0">
                <a:solidFill>
                  <a:prstClr val="black"/>
                </a:solidFill>
                <a:latin typeface="Helvetica" pitchFamily="34" charset="0"/>
              </a:endParaRPr>
            </a:p>
          </p:txBody>
        </p:sp>
        <p:sp>
          <p:nvSpPr>
            <p:cNvPr id="68" name="TextBox 67"/>
            <p:cNvSpPr txBox="1"/>
            <p:nvPr/>
          </p:nvSpPr>
          <p:spPr>
            <a:xfrm rot="16200000">
              <a:off x="3374049" y="1947049"/>
              <a:ext cx="454316" cy="211135"/>
            </a:xfrm>
            <a:prstGeom prst="rect">
              <a:avLst/>
            </a:prstGeom>
            <a:noFill/>
          </p:spPr>
          <p:txBody>
            <a:bodyPr wrap="none" rtlCol="0">
              <a:spAutoFit/>
            </a:bodyPr>
            <a:lstStyle/>
            <a:p>
              <a:r>
                <a:rPr lang="sv-SE" sz="800" dirty="0">
                  <a:solidFill>
                    <a:prstClr val="black"/>
                  </a:solidFill>
                  <a:latin typeface="Helvetica" pitchFamily="34" charset="0"/>
                </a:rPr>
                <a:t>CCR6</a:t>
              </a:r>
              <a:endParaRPr lang="en-US" sz="800" dirty="0">
                <a:solidFill>
                  <a:prstClr val="black"/>
                </a:solidFill>
                <a:latin typeface="Helvetica" pitchFamily="34" charset="0"/>
              </a:endParaRPr>
            </a:p>
          </p:txBody>
        </p:sp>
        <p:sp>
          <p:nvSpPr>
            <p:cNvPr id="69" name="TextBox 68"/>
            <p:cNvSpPr txBox="1"/>
            <p:nvPr/>
          </p:nvSpPr>
          <p:spPr>
            <a:xfrm>
              <a:off x="3621301" y="2158997"/>
              <a:ext cx="454316" cy="211135"/>
            </a:xfrm>
            <a:prstGeom prst="rect">
              <a:avLst/>
            </a:prstGeom>
            <a:noFill/>
          </p:spPr>
          <p:txBody>
            <a:bodyPr wrap="none" rtlCol="0">
              <a:spAutoFit/>
            </a:bodyPr>
            <a:lstStyle/>
            <a:p>
              <a:r>
                <a:rPr lang="sv-SE" sz="800" dirty="0">
                  <a:solidFill>
                    <a:prstClr val="black"/>
                  </a:solidFill>
                  <a:latin typeface="Helvetica" pitchFamily="34" charset="0"/>
                </a:rPr>
                <a:t>CCR4</a:t>
              </a:r>
              <a:endParaRPr lang="en-US" sz="800" dirty="0">
                <a:solidFill>
                  <a:prstClr val="black"/>
                </a:solidFill>
                <a:latin typeface="Helvetica" pitchFamily="34" charset="0"/>
              </a:endParaRPr>
            </a:p>
          </p:txBody>
        </p:sp>
        <p:sp>
          <p:nvSpPr>
            <p:cNvPr id="79" name="TextBox 78"/>
            <p:cNvSpPr txBox="1"/>
            <p:nvPr/>
          </p:nvSpPr>
          <p:spPr>
            <a:xfrm rot="16200000">
              <a:off x="4519533" y="1914749"/>
              <a:ext cx="521868" cy="211135"/>
            </a:xfrm>
            <a:prstGeom prst="rect">
              <a:avLst/>
            </a:prstGeom>
            <a:noFill/>
          </p:spPr>
          <p:txBody>
            <a:bodyPr wrap="none" rtlCol="0">
              <a:spAutoFit/>
            </a:bodyPr>
            <a:lstStyle/>
            <a:p>
              <a:r>
                <a:rPr lang="sv-SE" sz="800" dirty="0">
                  <a:solidFill>
                    <a:prstClr val="black"/>
                  </a:solidFill>
                  <a:latin typeface="Helvetica" pitchFamily="34" charset="0"/>
                </a:rPr>
                <a:t>CXCR3</a:t>
              </a:r>
              <a:endParaRPr lang="en-US" sz="800" dirty="0">
                <a:solidFill>
                  <a:prstClr val="black"/>
                </a:solidFill>
                <a:latin typeface="Helvetica" pitchFamily="34" charset="0"/>
              </a:endParaRPr>
            </a:p>
          </p:txBody>
        </p:sp>
        <p:sp>
          <p:nvSpPr>
            <p:cNvPr id="80" name="TextBox 79"/>
            <p:cNvSpPr txBox="1"/>
            <p:nvPr/>
          </p:nvSpPr>
          <p:spPr>
            <a:xfrm>
              <a:off x="4825734" y="2155324"/>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sp>
          <p:nvSpPr>
            <p:cNvPr id="36" name="TextBox 35"/>
            <p:cNvSpPr txBox="1"/>
            <p:nvPr/>
          </p:nvSpPr>
          <p:spPr>
            <a:xfrm>
              <a:off x="1637667" y="1432801"/>
              <a:ext cx="344966" cy="230832"/>
            </a:xfrm>
            <a:prstGeom prst="rect">
              <a:avLst/>
            </a:prstGeom>
            <a:noFill/>
          </p:spPr>
          <p:txBody>
            <a:bodyPr wrap="none" rtlCol="0">
              <a:spAutoFit/>
            </a:bodyPr>
            <a:lstStyle/>
            <a:p>
              <a:r>
                <a:rPr lang="en-US" sz="900" dirty="0" smtClean="0">
                  <a:solidFill>
                    <a:prstClr val="black"/>
                  </a:solidFill>
                  <a:latin typeface="Helvetica" pitchFamily="34" charset="0"/>
                </a:rPr>
                <a:t>34 </a:t>
              </a:r>
              <a:endParaRPr lang="en-US" sz="900" dirty="0">
                <a:solidFill>
                  <a:prstClr val="black"/>
                </a:solidFill>
                <a:latin typeface="Helvetica" pitchFamily="34" charset="0"/>
              </a:endParaRPr>
            </a:p>
          </p:txBody>
        </p:sp>
        <p:sp>
          <p:nvSpPr>
            <p:cNvPr id="133" name="TextBox 132"/>
            <p:cNvSpPr txBox="1"/>
            <p:nvPr/>
          </p:nvSpPr>
          <p:spPr>
            <a:xfrm>
              <a:off x="3023456" y="1314977"/>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28</a:t>
              </a:r>
              <a:endParaRPr lang="en-US" sz="900" dirty="0">
                <a:solidFill>
                  <a:prstClr val="black"/>
                </a:solidFill>
                <a:latin typeface="Helvetica" pitchFamily="34" charset="0"/>
              </a:endParaRPr>
            </a:p>
          </p:txBody>
        </p:sp>
        <p:sp>
          <p:nvSpPr>
            <p:cNvPr id="134" name="TextBox 133"/>
            <p:cNvSpPr txBox="1"/>
            <p:nvPr/>
          </p:nvSpPr>
          <p:spPr>
            <a:xfrm>
              <a:off x="3031632" y="1940804"/>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73</a:t>
              </a:r>
              <a:endParaRPr lang="en-US" sz="900" dirty="0">
                <a:solidFill>
                  <a:prstClr val="black"/>
                </a:solidFill>
                <a:latin typeface="Helvetica" pitchFamily="34" charset="0"/>
              </a:endParaRPr>
            </a:p>
          </p:txBody>
        </p:sp>
        <p:sp>
          <p:nvSpPr>
            <p:cNvPr id="138" name="TextBox 137"/>
            <p:cNvSpPr txBox="1"/>
            <p:nvPr/>
          </p:nvSpPr>
          <p:spPr>
            <a:xfrm>
              <a:off x="4226409" y="1314977"/>
              <a:ext cx="224696" cy="208480"/>
            </a:xfrm>
            <a:prstGeom prst="rect">
              <a:avLst/>
            </a:prstGeom>
            <a:noFill/>
          </p:spPr>
          <p:txBody>
            <a:bodyPr wrap="none" rtlCol="0">
              <a:spAutoFit/>
            </a:bodyPr>
            <a:lstStyle/>
            <a:p>
              <a:r>
                <a:rPr lang="en-US" sz="900" dirty="0">
                  <a:solidFill>
                    <a:prstClr val="black"/>
                  </a:solidFill>
                  <a:latin typeface="Helvetica" pitchFamily="34" charset="0"/>
                </a:rPr>
                <a:t>1</a:t>
              </a:r>
            </a:p>
          </p:txBody>
        </p:sp>
        <p:sp>
          <p:nvSpPr>
            <p:cNvPr id="140" name="TextBox 139"/>
            <p:cNvSpPr txBox="1"/>
            <p:nvPr/>
          </p:nvSpPr>
          <p:spPr>
            <a:xfrm>
              <a:off x="4240091" y="1954286"/>
              <a:ext cx="248786" cy="230832"/>
            </a:xfrm>
            <a:prstGeom prst="rect">
              <a:avLst/>
            </a:prstGeom>
            <a:noFill/>
          </p:spPr>
          <p:txBody>
            <a:bodyPr wrap="none" rtlCol="0">
              <a:spAutoFit/>
            </a:bodyPr>
            <a:lstStyle/>
            <a:p>
              <a:r>
                <a:rPr lang="en-US" sz="900" dirty="0">
                  <a:solidFill>
                    <a:prstClr val="black"/>
                  </a:solidFill>
                  <a:latin typeface="Helvetica" pitchFamily="34" charset="0"/>
                </a:rPr>
                <a:t>5</a:t>
              </a:r>
            </a:p>
          </p:txBody>
        </p:sp>
        <p:sp>
          <p:nvSpPr>
            <p:cNvPr id="142" name="TextBox 141"/>
            <p:cNvSpPr txBox="1"/>
            <p:nvPr/>
          </p:nvSpPr>
          <p:spPr>
            <a:xfrm>
              <a:off x="3715175" y="1314977"/>
              <a:ext cx="224696" cy="208480"/>
            </a:xfrm>
            <a:prstGeom prst="rect">
              <a:avLst/>
            </a:prstGeom>
            <a:noFill/>
          </p:spPr>
          <p:txBody>
            <a:bodyPr wrap="none" rtlCol="0">
              <a:spAutoFit/>
            </a:bodyPr>
            <a:lstStyle/>
            <a:p>
              <a:r>
                <a:rPr lang="en-US" sz="900" dirty="0">
                  <a:solidFill>
                    <a:prstClr val="black"/>
                  </a:solidFill>
                  <a:latin typeface="Helvetica" pitchFamily="34" charset="0"/>
                </a:rPr>
                <a:t>1</a:t>
              </a:r>
            </a:p>
          </p:txBody>
        </p:sp>
        <p:sp>
          <p:nvSpPr>
            <p:cNvPr id="170" name="TextBox 169"/>
            <p:cNvSpPr txBox="1"/>
            <p:nvPr/>
          </p:nvSpPr>
          <p:spPr>
            <a:xfrm>
              <a:off x="5412973" y="1954286"/>
              <a:ext cx="312906" cy="230832"/>
            </a:xfrm>
            <a:prstGeom prst="rect">
              <a:avLst/>
            </a:prstGeom>
            <a:noFill/>
          </p:spPr>
          <p:txBody>
            <a:bodyPr wrap="none" rtlCol="0">
              <a:spAutoFit/>
            </a:bodyPr>
            <a:lstStyle/>
            <a:p>
              <a:r>
                <a:rPr lang="en-US" sz="900" dirty="0" smtClean="0">
                  <a:solidFill>
                    <a:prstClr val="black"/>
                  </a:solidFill>
                  <a:latin typeface="Helvetica" pitchFamily="34" charset="0"/>
                </a:rPr>
                <a:t>94</a:t>
              </a:r>
              <a:endParaRPr lang="en-US" sz="900" dirty="0">
                <a:solidFill>
                  <a:prstClr val="black"/>
                </a:solidFill>
                <a:latin typeface="Helvetica" pitchFamily="34" charset="0"/>
              </a:endParaRPr>
            </a:p>
          </p:txBody>
        </p:sp>
        <p:cxnSp>
          <p:nvCxnSpPr>
            <p:cNvPr id="122" name="Straight Arrow Connector 88"/>
            <p:cNvCxnSpPr/>
            <p:nvPr/>
          </p:nvCxnSpPr>
          <p:spPr>
            <a:xfrm flipH="1">
              <a:off x="2173869" y="2676344"/>
              <a:ext cx="421408" cy="0"/>
            </a:xfrm>
            <a:prstGeom prst="straightConnector1">
              <a:avLst/>
            </a:prstGeom>
            <a:ln w="6350">
              <a:solidFill>
                <a:schemeClr val="tx1"/>
              </a:solidFill>
              <a:prstDash val="sysDash"/>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31" name="Straight Arrow Connector 18"/>
            <p:cNvCxnSpPr/>
            <p:nvPr/>
          </p:nvCxnSpPr>
          <p:spPr>
            <a:xfrm>
              <a:off x="3137316" y="1639421"/>
              <a:ext cx="481111" cy="0"/>
            </a:xfrm>
            <a:prstGeom prst="straightConnector1">
              <a:avLst/>
            </a:prstGeom>
            <a:ln w="6350">
              <a:solidFill>
                <a:schemeClr val="tx1"/>
              </a:solidFill>
              <a:prstDash val="sysDash"/>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32" name="Straight Arrow Connector 18"/>
            <p:cNvCxnSpPr/>
            <p:nvPr/>
          </p:nvCxnSpPr>
          <p:spPr>
            <a:xfrm>
              <a:off x="4005144" y="1950402"/>
              <a:ext cx="684000" cy="0"/>
            </a:xfrm>
            <a:prstGeom prst="straightConnector1">
              <a:avLst/>
            </a:prstGeom>
            <a:ln w="6350">
              <a:solidFill>
                <a:schemeClr val="tx1"/>
              </a:solidFill>
              <a:prstDash val="sysDash"/>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36" name="Straight Arrow Connector 18"/>
            <p:cNvCxnSpPr/>
            <p:nvPr/>
          </p:nvCxnSpPr>
          <p:spPr>
            <a:xfrm>
              <a:off x="3193973" y="2676344"/>
              <a:ext cx="397612" cy="0"/>
            </a:xfrm>
            <a:prstGeom prst="straightConnector1">
              <a:avLst/>
            </a:prstGeom>
            <a:ln w="6350">
              <a:solidFill>
                <a:schemeClr val="tx1"/>
              </a:solidFill>
              <a:prstDash val="sysDash"/>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141" name="TextBox 75"/>
            <p:cNvSpPr txBox="1"/>
            <p:nvPr/>
          </p:nvSpPr>
          <p:spPr>
            <a:xfrm rot="16200000">
              <a:off x="3328663" y="3096191"/>
              <a:ext cx="521868" cy="211135"/>
            </a:xfrm>
            <a:prstGeom prst="rect">
              <a:avLst/>
            </a:prstGeom>
            <a:noFill/>
          </p:spPr>
          <p:txBody>
            <a:bodyPr wrap="none" rtlCol="0">
              <a:spAutoFit/>
            </a:bodyPr>
            <a:lstStyle/>
            <a:p>
              <a:r>
                <a:rPr lang="sv-SE" sz="800" dirty="0">
                  <a:solidFill>
                    <a:prstClr val="black"/>
                  </a:solidFill>
                  <a:latin typeface="Helvetica" pitchFamily="34" charset="0"/>
                </a:rPr>
                <a:t>CXCR3</a:t>
              </a:r>
              <a:endParaRPr lang="en-US" sz="800" dirty="0">
                <a:solidFill>
                  <a:prstClr val="black"/>
                </a:solidFill>
                <a:latin typeface="Helvetica" pitchFamily="34" charset="0"/>
              </a:endParaRPr>
            </a:p>
          </p:txBody>
        </p:sp>
        <p:sp>
          <p:nvSpPr>
            <p:cNvPr id="153" name="TextBox 76"/>
            <p:cNvSpPr txBox="1"/>
            <p:nvPr/>
          </p:nvSpPr>
          <p:spPr>
            <a:xfrm>
              <a:off x="3621489" y="3343279"/>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sp>
          <p:nvSpPr>
            <p:cNvPr id="154" name="TextBox 75"/>
            <p:cNvSpPr txBox="1"/>
            <p:nvPr/>
          </p:nvSpPr>
          <p:spPr>
            <a:xfrm rot="16200000">
              <a:off x="939022" y="4259384"/>
              <a:ext cx="521868" cy="211135"/>
            </a:xfrm>
            <a:prstGeom prst="rect">
              <a:avLst/>
            </a:prstGeom>
            <a:noFill/>
          </p:spPr>
          <p:txBody>
            <a:bodyPr wrap="none" rtlCol="0">
              <a:spAutoFit/>
            </a:bodyPr>
            <a:lstStyle/>
            <a:p>
              <a:r>
                <a:rPr lang="sv-SE" sz="800" dirty="0">
                  <a:solidFill>
                    <a:prstClr val="black"/>
                  </a:solidFill>
                  <a:latin typeface="Helvetica" pitchFamily="34" charset="0"/>
                </a:rPr>
                <a:t>CXCR3</a:t>
              </a:r>
              <a:endParaRPr lang="en-US" sz="800" dirty="0">
                <a:solidFill>
                  <a:prstClr val="black"/>
                </a:solidFill>
                <a:latin typeface="Helvetica" pitchFamily="34" charset="0"/>
              </a:endParaRPr>
            </a:p>
          </p:txBody>
        </p:sp>
        <p:sp>
          <p:nvSpPr>
            <p:cNvPr id="155" name="TextBox 76"/>
            <p:cNvSpPr txBox="1"/>
            <p:nvPr/>
          </p:nvSpPr>
          <p:spPr>
            <a:xfrm>
              <a:off x="1220668" y="4491778"/>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cxnSp>
          <p:nvCxnSpPr>
            <p:cNvPr id="156" name="Straight Arrow Connector 60"/>
            <p:cNvCxnSpPr/>
            <p:nvPr/>
          </p:nvCxnSpPr>
          <p:spPr>
            <a:xfrm flipH="1">
              <a:off x="2173765" y="3367567"/>
              <a:ext cx="288000" cy="252000"/>
            </a:xfrm>
            <a:prstGeom prst="straightConnector1">
              <a:avLst/>
            </a:prstGeom>
            <a:ln w="6350">
              <a:solidFill>
                <a:schemeClr val="tx1"/>
              </a:solidFill>
              <a:prstDash val="sysDash"/>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157" name="TextBox 75"/>
            <p:cNvSpPr txBox="1"/>
            <p:nvPr/>
          </p:nvSpPr>
          <p:spPr>
            <a:xfrm rot="16200000">
              <a:off x="3355254" y="4256651"/>
              <a:ext cx="521868" cy="211135"/>
            </a:xfrm>
            <a:prstGeom prst="rect">
              <a:avLst/>
            </a:prstGeom>
            <a:noFill/>
          </p:spPr>
          <p:txBody>
            <a:bodyPr wrap="none" rtlCol="0">
              <a:spAutoFit/>
            </a:bodyPr>
            <a:lstStyle/>
            <a:p>
              <a:r>
                <a:rPr lang="sv-SE" sz="800" dirty="0">
                  <a:solidFill>
                    <a:prstClr val="black"/>
                  </a:solidFill>
                  <a:latin typeface="Helvetica" pitchFamily="34" charset="0"/>
                </a:rPr>
                <a:t>CXCR3</a:t>
              </a:r>
              <a:endParaRPr lang="en-US" sz="800" dirty="0">
                <a:solidFill>
                  <a:prstClr val="black"/>
                </a:solidFill>
                <a:latin typeface="Helvetica" pitchFamily="34" charset="0"/>
              </a:endParaRPr>
            </a:p>
          </p:txBody>
        </p:sp>
        <p:sp>
          <p:nvSpPr>
            <p:cNvPr id="164" name="TextBox 76"/>
            <p:cNvSpPr txBox="1"/>
            <p:nvPr/>
          </p:nvSpPr>
          <p:spPr>
            <a:xfrm>
              <a:off x="3611320" y="4497391"/>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cxnSp>
          <p:nvCxnSpPr>
            <p:cNvPr id="169" name="Straight Arrow Connector 60"/>
            <p:cNvCxnSpPr/>
            <p:nvPr/>
          </p:nvCxnSpPr>
          <p:spPr>
            <a:xfrm>
              <a:off x="3329817" y="3368579"/>
              <a:ext cx="305061" cy="267654"/>
            </a:xfrm>
            <a:prstGeom prst="straightConnector1">
              <a:avLst/>
            </a:prstGeom>
            <a:ln w="6350">
              <a:solidFill>
                <a:schemeClr val="tx1"/>
              </a:solidFill>
              <a:prstDash val="sysDash"/>
              <a:headEnd type="none" w="med" len="med"/>
              <a:tailEnd type="triangle" w="sm" len="sm"/>
            </a:ln>
          </p:spPr>
          <p:style>
            <a:lnRef idx="1">
              <a:schemeClr val="accent1"/>
            </a:lnRef>
            <a:fillRef idx="0">
              <a:schemeClr val="accent1"/>
            </a:fillRef>
            <a:effectRef idx="0">
              <a:schemeClr val="accent1"/>
            </a:effectRef>
            <a:fontRef idx="minor">
              <a:schemeClr val="tx1"/>
            </a:fontRef>
          </p:style>
        </p:cxnSp>
        <p:cxnSp>
          <p:nvCxnSpPr>
            <p:cNvPr id="174" name="Straight Arrow Connector 18"/>
            <p:cNvCxnSpPr/>
            <p:nvPr/>
          </p:nvCxnSpPr>
          <p:spPr>
            <a:xfrm>
              <a:off x="1591427" y="5175772"/>
              <a:ext cx="720000" cy="0"/>
            </a:xfrm>
            <a:prstGeom prst="straightConnector1">
              <a:avLst/>
            </a:prstGeom>
            <a:ln w="6350">
              <a:solidFill>
                <a:schemeClr val="tx1"/>
              </a:solidFill>
              <a:prstDash val="sysDash"/>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176" name="TextBox 76"/>
            <p:cNvSpPr txBox="1"/>
            <p:nvPr/>
          </p:nvSpPr>
          <p:spPr>
            <a:xfrm>
              <a:off x="2348007" y="5929590"/>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cxnSp>
          <p:nvCxnSpPr>
            <p:cNvPr id="182" name="Straight Arrow Connector 60"/>
            <p:cNvCxnSpPr/>
            <p:nvPr/>
          </p:nvCxnSpPr>
          <p:spPr>
            <a:xfrm>
              <a:off x="1854626" y="5830514"/>
              <a:ext cx="3850" cy="376679"/>
            </a:xfrm>
            <a:prstGeom prst="straightConnector1">
              <a:avLst/>
            </a:prstGeom>
            <a:ln w="6350">
              <a:solidFill>
                <a:schemeClr val="tx1"/>
              </a:solidFill>
              <a:prstDash val="sysDash"/>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183" name="TextBox 119"/>
            <p:cNvSpPr txBox="1"/>
            <p:nvPr/>
          </p:nvSpPr>
          <p:spPr>
            <a:xfrm>
              <a:off x="2356592" y="7125099"/>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cxnSp>
          <p:nvCxnSpPr>
            <p:cNvPr id="184" name="Straight Arrow Connector 18"/>
            <p:cNvCxnSpPr/>
            <p:nvPr/>
          </p:nvCxnSpPr>
          <p:spPr>
            <a:xfrm>
              <a:off x="1873042" y="6569145"/>
              <a:ext cx="437374" cy="0"/>
            </a:xfrm>
            <a:prstGeom prst="straightConnector1">
              <a:avLst/>
            </a:prstGeom>
            <a:ln w="6350">
              <a:solidFill>
                <a:schemeClr val="tx1"/>
              </a:solidFill>
              <a:prstDash val="sysDash"/>
              <a:headEnd type="none" w="med" len="med"/>
              <a:tailEnd type="triangle" w="sm" len="sm"/>
            </a:ln>
          </p:spPr>
          <p:style>
            <a:lnRef idx="1">
              <a:schemeClr val="accent1"/>
            </a:lnRef>
            <a:fillRef idx="0">
              <a:schemeClr val="accent1"/>
            </a:fillRef>
            <a:effectRef idx="0">
              <a:schemeClr val="accent1"/>
            </a:effectRef>
            <a:fontRef idx="minor">
              <a:schemeClr val="tx1"/>
            </a:fontRef>
          </p:style>
        </p:cxnSp>
        <p:sp>
          <p:nvSpPr>
            <p:cNvPr id="185" name="TextBox 147"/>
            <p:cNvSpPr txBox="1"/>
            <p:nvPr/>
          </p:nvSpPr>
          <p:spPr>
            <a:xfrm>
              <a:off x="3761432" y="4879801"/>
              <a:ext cx="917230" cy="202690"/>
            </a:xfrm>
            <a:prstGeom prst="rect">
              <a:avLst/>
            </a:prstGeom>
            <a:noFill/>
          </p:spPr>
          <p:txBody>
            <a:bodyPr wrap="none" rtlCol="0">
              <a:spAutoFit/>
            </a:bodyPr>
            <a:lstStyle/>
            <a:p>
              <a:r>
                <a:rPr lang="sv-SE" sz="800" dirty="0" err="1" smtClean="0">
                  <a:solidFill>
                    <a:prstClr val="black"/>
                  </a:solidFill>
                  <a:latin typeface="Helvetica" pitchFamily="34" charset="0"/>
                </a:rPr>
                <a:t>Within</a:t>
              </a:r>
              <a:r>
                <a:rPr lang="sv-SE" sz="800" dirty="0" smtClean="0">
                  <a:solidFill>
                    <a:prstClr val="black"/>
                  </a:solidFill>
                  <a:latin typeface="Helvetica" pitchFamily="34" charset="0"/>
                </a:rPr>
                <a:t> CD4</a:t>
              </a:r>
              <a:r>
                <a:rPr lang="sv-SE" sz="800" baseline="30000" dirty="0" smtClean="0">
                  <a:solidFill>
                    <a:prstClr val="black"/>
                  </a:solidFill>
                  <a:latin typeface="Helvetica" pitchFamily="34" charset="0"/>
                </a:rPr>
                <a:t>+</a:t>
              </a:r>
              <a:r>
                <a:rPr lang="sv-SE" sz="800" dirty="0" smtClean="0">
                  <a:solidFill>
                    <a:prstClr val="black"/>
                  </a:solidFill>
                  <a:latin typeface="Helvetica" pitchFamily="34" charset="0"/>
                </a:rPr>
                <a:t> gate</a:t>
              </a:r>
              <a:endParaRPr lang="en-US" sz="800" baseline="30000" dirty="0">
                <a:solidFill>
                  <a:prstClr val="black"/>
                </a:solidFill>
                <a:latin typeface="Helvetica" pitchFamily="34" charset="0"/>
              </a:endParaRPr>
            </a:p>
          </p:txBody>
        </p:sp>
        <p:sp>
          <p:nvSpPr>
            <p:cNvPr id="186" name="TextBox 147"/>
            <p:cNvSpPr txBox="1"/>
            <p:nvPr/>
          </p:nvSpPr>
          <p:spPr>
            <a:xfrm>
              <a:off x="3720341" y="6106044"/>
              <a:ext cx="917230" cy="202690"/>
            </a:xfrm>
            <a:prstGeom prst="rect">
              <a:avLst/>
            </a:prstGeom>
            <a:noFill/>
          </p:spPr>
          <p:txBody>
            <a:bodyPr wrap="none" rtlCol="0">
              <a:spAutoFit/>
            </a:bodyPr>
            <a:lstStyle/>
            <a:p>
              <a:r>
                <a:rPr lang="sv-SE" sz="800" dirty="0" err="1" smtClean="0">
                  <a:solidFill>
                    <a:prstClr val="black"/>
                  </a:solidFill>
                  <a:latin typeface="Helvetica" pitchFamily="34" charset="0"/>
                </a:rPr>
                <a:t>Within</a:t>
              </a:r>
              <a:r>
                <a:rPr lang="sv-SE" sz="800" dirty="0" smtClean="0">
                  <a:solidFill>
                    <a:prstClr val="black"/>
                  </a:solidFill>
                  <a:latin typeface="Helvetica" pitchFamily="34" charset="0"/>
                </a:rPr>
                <a:t> CD4</a:t>
              </a:r>
              <a:r>
                <a:rPr lang="sv-SE" sz="800" baseline="30000" dirty="0" smtClean="0">
                  <a:solidFill>
                    <a:prstClr val="black"/>
                  </a:solidFill>
                  <a:latin typeface="Helvetica" pitchFamily="34" charset="0"/>
                </a:rPr>
                <a:t>+</a:t>
              </a:r>
              <a:r>
                <a:rPr lang="sv-SE" sz="800" dirty="0" smtClean="0">
                  <a:solidFill>
                    <a:prstClr val="black"/>
                  </a:solidFill>
                  <a:latin typeface="Helvetica" pitchFamily="34" charset="0"/>
                </a:rPr>
                <a:t> gate</a:t>
              </a:r>
              <a:endParaRPr lang="en-US" sz="800" baseline="30000" dirty="0">
                <a:solidFill>
                  <a:prstClr val="black"/>
                </a:solidFill>
                <a:latin typeface="Helvetica" pitchFamily="34" charset="0"/>
              </a:endParaRPr>
            </a:p>
          </p:txBody>
        </p:sp>
        <p:sp>
          <p:nvSpPr>
            <p:cNvPr id="187" name="TextBox 147"/>
            <p:cNvSpPr txBox="1"/>
            <p:nvPr/>
          </p:nvSpPr>
          <p:spPr>
            <a:xfrm>
              <a:off x="4676136" y="6107466"/>
              <a:ext cx="1273144" cy="202690"/>
            </a:xfrm>
            <a:prstGeom prst="rect">
              <a:avLst/>
            </a:prstGeom>
            <a:noFill/>
          </p:spPr>
          <p:txBody>
            <a:bodyPr wrap="none" rtlCol="0">
              <a:spAutoFit/>
            </a:bodyPr>
            <a:lstStyle/>
            <a:p>
              <a:r>
                <a:rPr lang="sv-SE" sz="800" dirty="0" err="1" smtClean="0">
                  <a:solidFill>
                    <a:prstClr val="black"/>
                  </a:solidFill>
                  <a:latin typeface="Helvetica" pitchFamily="34" charset="0"/>
                </a:rPr>
                <a:t>Within</a:t>
              </a:r>
              <a:r>
                <a:rPr lang="sv-SE" sz="800" dirty="0" smtClean="0">
                  <a:solidFill>
                    <a:prstClr val="black"/>
                  </a:solidFill>
                  <a:latin typeface="Helvetica" pitchFamily="34" charset="0"/>
                </a:rPr>
                <a:t> CD4</a:t>
              </a:r>
              <a:r>
                <a:rPr lang="sv-SE" sz="800" baseline="30000" dirty="0" smtClean="0">
                  <a:solidFill>
                    <a:prstClr val="black"/>
                  </a:solidFill>
                  <a:latin typeface="Helvetica" pitchFamily="34" charset="0"/>
                </a:rPr>
                <a:t>+</a:t>
              </a:r>
              <a:r>
                <a:rPr lang="sv-SE" sz="800" dirty="0" smtClean="0">
                  <a:solidFill>
                    <a:prstClr val="black"/>
                  </a:solidFill>
                  <a:latin typeface="Helvetica" pitchFamily="34" charset="0"/>
                </a:rPr>
                <a:t>CD25</a:t>
              </a:r>
              <a:r>
                <a:rPr lang="sv-SE" sz="800" baseline="30000" dirty="0" smtClean="0">
                  <a:solidFill>
                    <a:prstClr val="black"/>
                  </a:solidFill>
                  <a:latin typeface="Helvetica" pitchFamily="34" charset="0"/>
                </a:rPr>
                <a:t>neg</a:t>
              </a:r>
              <a:r>
                <a:rPr lang="sv-SE" sz="800" dirty="0" smtClean="0">
                  <a:solidFill>
                    <a:prstClr val="black"/>
                  </a:solidFill>
                  <a:latin typeface="Helvetica" pitchFamily="34" charset="0"/>
                </a:rPr>
                <a:t> gate</a:t>
              </a:r>
              <a:endParaRPr lang="en-US" sz="800" baseline="30000" dirty="0">
                <a:solidFill>
                  <a:prstClr val="black"/>
                </a:solidFill>
                <a:latin typeface="Helvetica" pitchFamily="34" charset="0"/>
              </a:endParaRPr>
            </a:p>
          </p:txBody>
        </p:sp>
        <p:sp>
          <p:nvSpPr>
            <p:cNvPr id="188" name="TextBox 147"/>
            <p:cNvSpPr txBox="1"/>
            <p:nvPr/>
          </p:nvSpPr>
          <p:spPr>
            <a:xfrm>
              <a:off x="4853244" y="4879801"/>
              <a:ext cx="917230" cy="202690"/>
            </a:xfrm>
            <a:prstGeom prst="rect">
              <a:avLst/>
            </a:prstGeom>
            <a:noFill/>
          </p:spPr>
          <p:txBody>
            <a:bodyPr wrap="none" rtlCol="0">
              <a:spAutoFit/>
            </a:bodyPr>
            <a:lstStyle/>
            <a:p>
              <a:r>
                <a:rPr lang="sv-SE" sz="800" dirty="0" err="1" smtClean="0">
                  <a:solidFill>
                    <a:prstClr val="black"/>
                  </a:solidFill>
                  <a:latin typeface="Helvetica" pitchFamily="34" charset="0"/>
                </a:rPr>
                <a:t>Within</a:t>
              </a:r>
              <a:r>
                <a:rPr lang="sv-SE" sz="800" dirty="0" smtClean="0">
                  <a:solidFill>
                    <a:prstClr val="black"/>
                  </a:solidFill>
                  <a:latin typeface="Helvetica" pitchFamily="34" charset="0"/>
                </a:rPr>
                <a:t> CD4</a:t>
              </a:r>
              <a:r>
                <a:rPr lang="sv-SE" sz="800" baseline="30000" dirty="0" smtClean="0">
                  <a:solidFill>
                    <a:prstClr val="black"/>
                  </a:solidFill>
                  <a:latin typeface="Helvetica" pitchFamily="34" charset="0"/>
                </a:rPr>
                <a:t>+</a:t>
              </a:r>
              <a:r>
                <a:rPr lang="sv-SE" sz="800" dirty="0" smtClean="0">
                  <a:solidFill>
                    <a:prstClr val="black"/>
                  </a:solidFill>
                  <a:latin typeface="Helvetica" pitchFamily="34" charset="0"/>
                </a:rPr>
                <a:t> gate</a:t>
              </a:r>
              <a:endParaRPr lang="en-US" sz="800" baseline="30000" dirty="0">
                <a:solidFill>
                  <a:prstClr val="black"/>
                </a:solidFill>
                <a:latin typeface="Helvetica" pitchFamily="34" charset="0"/>
              </a:endParaRPr>
            </a:p>
          </p:txBody>
        </p:sp>
        <p:sp>
          <p:nvSpPr>
            <p:cNvPr id="189" name="TextBox 158"/>
            <p:cNvSpPr txBox="1"/>
            <p:nvPr/>
          </p:nvSpPr>
          <p:spPr>
            <a:xfrm>
              <a:off x="4827478" y="7123854"/>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sp>
          <p:nvSpPr>
            <p:cNvPr id="190" name="TextBox 158"/>
            <p:cNvSpPr txBox="1"/>
            <p:nvPr/>
          </p:nvSpPr>
          <p:spPr>
            <a:xfrm>
              <a:off x="4829365" y="5945623"/>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sp>
          <p:nvSpPr>
            <p:cNvPr id="191" name="TextBox 158"/>
            <p:cNvSpPr txBox="1"/>
            <p:nvPr/>
          </p:nvSpPr>
          <p:spPr>
            <a:xfrm>
              <a:off x="3715616" y="5940368"/>
              <a:ext cx="382053" cy="211135"/>
            </a:xfrm>
            <a:prstGeom prst="rect">
              <a:avLst/>
            </a:prstGeom>
            <a:noFill/>
          </p:spPr>
          <p:txBody>
            <a:bodyPr wrap="none" rtlCol="0">
              <a:spAutoFit/>
            </a:bodyPr>
            <a:lstStyle/>
            <a:p>
              <a:r>
                <a:rPr lang="sv-SE" sz="800" dirty="0">
                  <a:solidFill>
                    <a:prstClr val="black"/>
                  </a:solidFill>
                  <a:latin typeface="Helvetica" pitchFamily="34" charset="0"/>
                </a:rPr>
                <a:t>CD4</a:t>
              </a:r>
              <a:endParaRPr lang="en-US" sz="800" dirty="0">
                <a:solidFill>
                  <a:prstClr val="black"/>
                </a:solidFill>
                <a:latin typeface="Helvetica" pitchFamily="34" charset="0"/>
              </a:endParaRPr>
            </a:p>
          </p:txBody>
        </p:sp>
        <p:sp>
          <p:nvSpPr>
            <p:cNvPr id="193" name="TextBox 149"/>
            <p:cNvSpPr txBox="1"/>
            <p:nvPr/>
          </p:nvSpPr>
          <p:spPr>
            <a:xfrm>
              <a:off x="2370652" y="3225781"/>
              <a:ext cx="300082" cy="215444"/>
            </a:xfrm>
            <a:prstGeom prst="rect">
              <a:avLst/>
            </a:prstGeom>
            <a:noFill/>
          </p:spPr>
          <p:txBody>
            <a:bodyPr wrap="none" rtlCol="0">
              <a:spAutoFit/>
            </a:bodyPr>
            <a:lstStyle/>
            <a:p>
              <a:r>
                <a:rPr lang="en-US" sz="800" dirty="0" smtClean="0">
                  <a:solidFill>
                    <a:prstClr val="black"/>
                  </a:solidFill>
                  <a:latin typeface="Helvetica" pitchFamily="34" charset="0"/>
                </a:rPr>
                <a:t>27</a:t>
              </a:r>
              <a:endParaRPr lang="en-US" sz="800" dirty="0">
                <a:solidFill>
                  <a:prstClr val="black"/>
                </a:solidFill>
                <a:latin typeface="Helvetica" pitchFamily="34" charset="0"/>
              </a:endParaRPr>
            </a:p>
          </p:txBody>
        </p:sp>
        <p:sp>
          <p:nvSpPr>
            <p:cNvPr id="114" name="TextBox 132"/>
            <p:cNvSpPr txBox="1"/>
            <p:nvPr/>
          </p:nvSpPr>
          <p:spPr>
            <a:xfrm>
              <a:off x="2407563" y="1311456"/>
              <a:ext cx="431528" cy="215444"/>
            </a:xfrm>
            <a:prstGeom prst="rect">
              <a:avLst/>
            </a:prstGeom>
            <a:noFill/>
          </p:spPr>
          <p:txBody>
            <a:bodyPr wrap="none" rtlCol="0">
              <a:spAutoFit/>
            </a:bodyPr>
            <a:lstStyle/>
            <a:p>
              <a:r>
                <a:rPr lang="en-US" sz="800" dirty="0" smtClean="0">
                  <a:solidFill>
                    <a:prstClr val="black"/>
                  </a:solidFill>
                  <a:latin typeface="Helvetica" pitchFamily="34" charset="0"/>
                </a:rPr>
                <a:t>naive</a:t>
              </a:r>
              <a:endParaRPr lang="en-US" sz="800" dirty="0">
                <a:solidFill>
                  <a:prstClr val="black"/>
                </a:solidFill>
                <a:latin typeface="Helvetica" pitchFamily="34" charset="0"/>
              </a:endParaRPr>
            </a:p>
          </p:txBody>
        </p:sp>
        <p:sp>
          <p:nvSpPr>
            <p:cNvPr id="115" name="TextBox 132"/>
            <p:cNvSpPr txBox="1"/>
            <p:nvPr/>
          </p:nvSpPr>
          <p:spPr>
            <a:xfrm>
              <a:off x="2407563" y="1942243"/>
              <a:ext cx="554960" cy="215444"/>
            </a:xfrm>
            <a:prstGeom prst="rect">
              <a:avLst/>
            </a:prstGeom>
            <a:noFill/>
          </p:spPr>
          <p:txBody>
            <a:bodyPr wrap="none" rtlCol="0">
              <a:spAutoFit/>
            </a:bodyPr>
            <a:lstStyle/>
            <a:p>
              <a:r>
                <a:rPr lang="en-US" sz="800" dirty="0" smtClean="0">
                  <a:solidFill>
                    <a:prstClr val="black"/>
                  </a:solidFill>
                  <a:latin typeface="Helvetica" pitchFamily="34" charset="0"/>
                </a:rPr>
                <a:t>memory</a:t>
              </a:r>
              <a:endParaRPr lang="en-US" sz="800" dirty="0">
                <a:solidFill>
                  <a:prstClr val="black"/>
                </a:solidFill>
                <a:latin typeface="Helvetica" pitchFamily="34" charset="0"/>
              </a:endParaRPr>
            </a:p>
          </p:txBody>
        </p:sp>
      </p:grpSp>
      <p:sp>
        <p:nvSpPr>
          <p:cNvPr id="117" name="TextBox 116"/>
          <p:cNvSpPr txBox="1"/>
          <p:nvPr/>
        </p:nvSpPr>
        <p:spPr>
          <a:xfrm>
            <a:off x="20874" y="67434"/>
            <a:ext cx="1151597" cy="400110"/>
          </a:xfrm>
          <a:prstGeom prst="rect">
            <a:avLst/>
          </a:prstGeom>
          <a:noFill/>
        </p:spPr>
        <p:txBody>
          <a:bodyPr wrap="none" rtlCol="0">
            <a:spAutoFit/>
          </a:bodyPr>
          <a:lstStyle/>
          <a:p>
            <a:r>
              <a:rPr lang="en-US" sz="2000" b="1" dirty="0" smtClean="0"/>
              <a:t>Figure S1</a:t>
            </a:r>
            <a:endParaRPr lang="en-US" sz="2000" b="1" dirty="0"/>
          </a:p>
        </p:txBody>
      </p:sp>
      <p:sp>
        <p:nvSpPr>
          <p:cNvPr id="144" name="TextBox 143"/>
          <p:cNvSpPr txBox="1"/>
          <p:nvPr/>
        </p:nvSpPr>
        <p:spPr>
          <a:xfrm>
            <a:off x="68374" y="6516216"/>
            <a:ext cx="6756877" cy="2569934"/>
          </a:xfrm>
          <a:prstGeom prst="rect">
            <a:avLst/>
          </a:prstGeom>
          <a:noFill/>
        </p:spPr>
        <p:txBody>
          <a:bodyPr wrap="square" rtlCol="0">
            <a:spAutoFit/>
          </a:bodyPr>
          <a:lstStyle/>
          <a:p>
            <a:pPr algn="just"/>
            <a:r>
              <a:rPr lang="en-US" sz="1150" b="1" dirty="0" smtClean="0"/>
              <a:t>Figure S1: Gating strategy describing T cell subsets.</a:t>
            </a:r>
            <a:endParaRPr lang="en-US" sz="1150" dirty="0" smtClean="0"/>
          </a:p>
          <a:p>
            <a:pPr algn="just"/>
            <a:r>
              <a:rPr lang="en-US" sz="1150" dirty="0" smtClean="0"/>
              <a:t>In </a:t>
            </a:r>
            <a:r>
              <a:rPr lang="en-US" sz="1150" dirty="0"/>
              <a:t>flow cytometry analysis, the gating strategy (shown for a representative </a:t>
            </a:r>
            <a:r>
              <a:rPr lang="en-US" sz="1150" dirty="0" err="1"/>
              <a:t>ueRA</a:t>
            </a:r>
            <a:r>
              <a:rPr lang="en-US" sz="1150" dirty="0"/>
              <a:t> </a:t>
            </a:r>
            <a:r>
              <a:rPr lang="en-US" sz="1150" dirty="0" smtClean="0"/>
              <a:t>patient) was </a:t>
            </a:r>
            <a:r>
              <a:rPr lang="en-US" sz="1150" dirty="0"/>
              <a:t>as followed </a:t>
            </a:r>
            <a:r>
              <a:rPr lang="en-US" sz="1150" b="1" dirty="0" smtClean="0"/>
              <a:t>(A)</a:t>
            </a:r>
            <a:r>
              <a:rPr lang="en-US" sz="1150" dirty="0" smtClean="0"/>
              <a:t> </a:t>
            </a:r>
            <a:r>
              <a:rPr lang="en-US" sz="1150" dirty="0"/>
              <a:t>Singlet PBMCs </a:t>
            </a:r>
            <a:r>
              <a:rPr lang="en-US" sz="1150" dirty="0" smtClean="0"/>
              <a:t>were </a:t>
            </a:r>
            <a:r>
              <a:rPr lang="en-US" sz="1150" dirty="0"/>
              <a:t>gated for lymphocytes, which were further gated for CD4</a:t>
            </a:r>
            <a:r>
              <a:rPr lang="en-US" sz="1150" baseline="30000" dirty="0"/>
              <a:t>+</a:t>
            </a:r>
            <a:r>
              <a:rPr lang="en-US" sz="1150" dirty="0"/>
              <a:t> T cells. CD4</a:t>
            </a:r>
            <a:r>
              <a:rPr lang="en-US" sz="1150" baseline="30000" dirty="0"/>
              <a:t>+</a:t>
            </a:r>
            <a:r>
              <a:rPr lang="en-US" sz="1150" dirty="0"/>
              <a:t> T cells were subdivided into CD45RA</a:t>
            </a:r>
            <a:r>
              <a:rPr lang="en-US" sz="1150" baseline="30000" dirty="0"/>
              <a:t>+</a:t>
            </a:r>
            <a:r>
              <a:rPr lang="en-US" sz="1150" dirty="0"/>
              <a:t> (naïve) and CD45RA</a:t>
            </a:r>
            <a:r>
              <a:rPr lang="en-US" sz="1150" baseline="30000" dirty="0"/>
              <a:t>neg</a:t>
            </a:r>
            <a:r>
              <a:rPr lang="en-US" sz="1150" dirty="0"/>
              <a:t> (memory) subsets. CD4</a:t>
            </a:r>
            <a:r>
              <a:rPr lang="en-US" sz="1150" baseline="30000" dirty="0"/>
              <a:t>+</a:t>
            </a:r>
            <a:r>
              <a:rPr lang="en-US" sz="1150" dirty="0"/>
              <a:t>CD45RA</a:t>
            </a:r>
            <a:r>
              <a:rPr lang="en-US" sz="1150" baseline="30000" dirty="0"/>
              <a:t>+</a:t>
            </a:r>
            <a:r>
              <a:rPr lang="en-US" sz="1150" dirty="0"/>
              <a:t> cells were further divided based on CCR4 and CCR6 expression, among which CCR4</a:t>
            </a:r>
            <a:r>
              <a:rPr lang="en-US" sz="1150" baseline="30000" dirty="0"/>
              <a:t>neg</a:t>
            </a:r>
            <a:r>
              <a:rPr lang="en-US" sz="1150" dirty="0"/>
              <a:t>CCR6</a:t>
            </a:r>
            <a:r>
              <a:rPr lang="en-US" sz="1150" baseline="30000" dirty="0"/>
              <a:t>neg</a:t>
            </a:r>
            <a:r>
              <a:rPr lang="en-US" sz="1150" dirty="0"/>
              <a:t>CXCR3</a:t>
            </a:r>
            <a:r>
              <a:rPr lang="en-US" sz="1150" baseline="30000" dirty="0"/>
              <a:t>neg</a:t>
            </a:r>
            <a:r>
              <a:rPr lang="en-US" sz="1150" dirty="0"/>
              <a:t> cells were defined as TH0 cells. CD4</a:t>
            </a:r>
            <a:r>
              <a:rPr lang="en-US" sz="1150" baseline="30000" dirty="0"/>
              <a:t>+</a:t>
            </a:r>
            <a:r>
              <a:rPr lang="en-US" sz="1150" dirty="0"/>
              <a:t>CD45RA</a:t>
            </a:r>
            <a:r>
              <a:rPr lang="en-US" sz="1150" baseline="30000" dirty="0"/>
              <a:t>neg</a:t>
            </a:r>
            <a:r>
              <a:rPr lang="en-US" sz="1150" dirty="0"/>
              <a:t> cells were divided into four subsets based on CCR4 and CCR6 expression, each of which was further subdivided based on CXCR3 expression, to obtain TH1, TH2, TH17, TH1TH17, CCR6</a:t>
            </a:r>
            <a:r>
              <a:rPr lang="en-US" sz="1150" baseline="30000" dirty="0"/>
              <a:t>+</a:t>
            </a:r>
            <a:r>
              <a:rPr lang="en-US" sz="1150" dirty="0"/>
              <a:t> only (CCR6</a:t>
            </a:r>
            <a:r>
              <a:rPr lang="en-US" sz="1150" baseline="30000" dirty="0"/>
              <a:t>+</a:t>
            </a:r>
            <a:r>
              <a:rPr lang="en-US" sz="1150" dirty="0"/>
              <a:t>CCR4</a:t>
            </a:r>
            <a:r>
              <a:rPr lang="en-US" sz="1150" baseline="30000" dirty="0"/>
              <a:t>neg</a:t>
            </a:r>
            <a:r>
              <a:rPr lang="en-US" sz="1150" dirty="0"/>
              <a:t>CXCR3</a:t>
            </a:r>
            <a:r>
              <a:rPr lang="en-US" sz="1150" baseline="30000" dirty="0"/>
              <a:t>neg</a:t>
            </a:r>
            <a:r>
              <a:rPr lang="en-US" sz="1150" dirty="0"/>
              <a:t>),  CXCR3</a:t>
            </a:r>
            <a:r>
              <a:rPr lang="en-US" sz="1150" baseline="30000" dirty="0"/>
              <a:t>+</a:t>
            </a:r>
            <a:r>
              <a:rPr lang="en-US" sz="1150" dirty="0"/>
              <a:t> Th2 and CXCR3</a:t>
            </a:r>
            <a:r>
              <a:rPr lang="en-US" sz="1150" baseline="30000" dirty="0"/>
              <a:t>+</a:t>
            </a:r>
            <a:r>
              <a:rPr lang="en-US" sz="1150" dirty="0"/>
              <a:t> Th17 subsets. </a:t>
            </a:r>
            <a:r>
              <a:rPr lang="en-US" sz="1150" b="1" dirty="0" smtClean="0"/>
              <a:t>(B)</a:t>
            </a:r>
            <a:r>
              <a:rPr lang="en-US" sz="1150" dirty="0" smtClean="0"/>
              <a:t> </a:t>
            </a:r>
            <a:r>
              <a:rPr lang="en-US" sz="1150" dirty="0"/>
              <a:t>To define regulatory T cells (</a:t>
            </a:r>
            <a:r>
              <a:rPr lang="en-US" sz="1150" dirty="0" err="1"/>
              <a:t>Tregs</a:t>
            </a:r>
            <a:r>
              <a:rPr lang="en-US" sz="1150" dirty="0"/>
              <a:t>), CD4</a:t>
            </a:r>
            <a:r>
              <a:rPr lang="en-US" sz="1150" baseline="30000" dirty="0"/>
              <a:t>+</a:t>
            </a:r>
            <a:r>
              <a:rPr lang="en-US" sz="1150" dirty="0"/>
              <a:t> T cells were gated based on expression of CD25 and CD127. CD25</a:t>
            </a:r>
            <a:r>
              <a:rPr lang="en-US" sz="1150" baseline="30000" dirty="0"/>
              <a:t>+</a:t>
            </a:r>
            <a:r>
              <a:rPr lang="en-US" sz="1150" dirty="0"/>
              <a:t>CD127</a:t>
            </a:r>
            <a:r>
              <a:rPr lang="en-US" sz="1150" baseline="30000" dirty="0"/>
              <a:t>low</a:t>
            </a:r>
            <a:r>
              <a:rPr lang="en-US" sz="1150" dirty="0"/>
              <a:t> cells were defined as </a:t>
            </a:r>
            <a:r>
              <a:rPr lang="en-US" sz="1150" dirty="0" err="1"/>
              <a:t>Tregs</a:t>
            </a:r>
            <a:r>
              <a:rPr lang="en-US" sz="1150" dirty="0"/>
              <a:t> and the rest of cells were defined as non-</a:t>
            </a:r>
            <a:r>
              <a:rPr lang="en-US" sz="1150" dirty="0" err="1"/>
              <a:t>Tregs</a:t>
            </a:r>
            <a:r>
              <a:rPr lang="en-US" sz="1150" dirty="0"/>
              <a:t>. CXCR5 expressing cells among </a:t>
            </a:r>
            <a:r>
              <a:rPr lang="en-US" sz="1150" dirty="0" err="1"/>
              <a:t>Tregs</a:t>
            </a:r>
            <a:r>
              <a:rPr lang="en-US" sz="1150" dirty="0"/>
              <a:t> and non-</a:t>
            </a:r>
            <a:r>
              <a:rPr lang="en-US" sz="1150" dirty="0" err="1"/>
              <a:t>Tregs</a:t>
            </a:r>
            <a:r>
              <a:rPr lang="en-US" sz="1150" dirty="0"/>
              <a:t> were defined as T follicular regulatory (</a:t>
            </a:r>
            <a:r>
              <a:rPr lang="en-US" sz="1150" dirty="0" err="1"/>
              <a:t>TFregs</a:t>
            </a:r>
            <a:r>
              <a:rPr lang="en-US" sz="1150" dirty="0"/>
              <a:t>) and T follicular helper (</a:t>
            </a:r>
            <a:r>
              <a:rPr lang="en-US" sz="1150" dirty="0" err="1"/>
              <a:t>TFh</a:t>
            </a:r>
            <a:r>
              <a:rPr lang="en-US" sz="1150" dirty="0"/>
              <a:t>) respectively. </a:t>
            </a:r>
            <a:r>
              <a:rPr lang="en-US" sz="1150" dirty="0" err="1"/>
              <a:t>TFh</a:t>
            </a:r>
            <a:r>
              <a:rPr lang="en-US" sz="1150" dirty="0"/>
              <a:t> were further subdivided based on PD1 expression. </a:t>
            </a:r>
            <a:r>
              <a:rPr lang="en-US" sz="1150" b="1" dirty="0" smtClean="0"/>
              <a:t>(C)</a:t>
            </a:r>
            <a:r>
              <a:rPr lang="en-US" sz="1150" dirty="0" smtClean="0"/>
              <a:t> </a:t>
            </a:r>
            <a:r>
              <a:rPr lang="en-US" sz="1150" dirty="0"/>
              <a:t>The cut off for CTLA-4 positivity on CD4</a:t>
            </a:r>
            <a:r>
              <a:rPr lang="en-US" sz="1150" baseline="30000" dirty="0"/>
              <a:t>+</a:t>
            </a:r>
            <a:r>
              <a:rPr lang="en-US" sz="1150" dirty="0"/>
              <a:t> cells was determined based on Fluorescence Minus One (FMO) controls of CTLA-4. The cut off for FOXP3 positivity in CD4</a:t>
            </a:r>
            <a:r>
              <a:rPr lang="en-US" sz="1150" baseline="30000" dirty="0"/>
              <a:t>+</a:t>
            </a:r>
            <a:r>
              <a:rPr lang="en-US" sz="1150" dirty="0"/>
              <a:t> cells was determined based on FOXP3 expression in CD25</a:t>
            </a:r>
            <a:r>
              <a:rPr lang="en-US" sz="1150" baseline="30000" dirty="0"/>
              <a:t>neg</a:t>
            </a:r>
            <a:r>
              <a:rPr lang="en-US" sz="1150" dirty="0"/>
              <a:t> gated CD4</a:t>
            </a:r>
            <a:r>
              <a:rPr lang="en-US" sz="1150" baseline="30000" dirty="0"/>
              <a:t>+</a:t>
            </a:r>
            <a:r>
              <a:rPr lang="en-US" sz="1150" dirty="0"/>
              <a:t> cells.  </a:t>
            </a:r>
          </a:p>
        </p:txBody>
      </p:sp>
      <p:sp>
        <p:nvSpPr>
          <p:cNvPr id="2" name="TextBox 1"/>
          <p:cNvSpPr txBox="1"/>
          <p:nvPr/>
        </p:nvSpPr>
        <p:spPr>
          <a:xfrm>
            <a:off x="2940608" y="74003"/>
            <a:ext cx="1526380" cy="369332"/>
          </a:xfrm>
          <a:prstGeom prst="rect">
            <a:avLst/>
          </a:prstGeom>
          <a:noFill/>
        </p:spPr>
        <p:txBody>
          <a:bodyPr wrap="none" rtlCol="0">
            <a:spAutoFit/>
          </a:bodyPr>
          <a:lstStyle/>
          <a:p>
            <a:r>
              <a:rPr lang="en-US" sz="900" i="1" dirty="0" smtClean="0"/>
              <a:t>Pandya et al, 2017.</a:t>
            </a:r>
          </a:p>
          <a:p>
            <a:r>
              <a:rPr lang="en-US" sz="900" i="1" dirty="0"/>
              <a:t>Arthritis Research &amp; </a:t>
            </a:r>
            <a:r>
              <a:rPr lang="en-US" sz="900" i="1" dirty="0" smtClean="0"/>
              <a:t>Therapy</a:t>
            </a:r>
          </a:p>
        </p:txBody>
      </p:sp>
    </p:spTree>
    <p:extLst>
      <p:ext uri="{BB962C8B-B14F-4D97-AF65-F5344CB8AC3E}">
        <p14:creationId xmlns:p14="http://schemas.microsoft.com/office/powerpoint/2010/main" val="70705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278" y="1551428"/>
            <a:ext cx="5174986" cy="2684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155" y="67434"/>
            <a:ext cx="1151597" cy="400110"/>
          </a:xfrm>
          <a:prstGeom prst="rect">
            <a:avLst/>
          </a:prstGeom>
          <a:noFill/>
        </p:spPr>
        <p:txBody>
          <a:bodyPr wrap="none" rtlCol="0">
            <a:spAutoFit/>
          </a:bodyPr>
          <a:lstStyle/>
          <a:p>
            <a:r>
              <a:rPr lang="en-US" sz="2000" b="1" dirty="0" smtClean="0"/>
              <a:t>Figure S2</a:t>
            </a:r>
            <a:endParaRPr lang="en-US" sz="2000" b="1" dirty="0"/>
          </a:p>
        </p:txBody>
      </p:sp>
      <p:sp>
        <p:nvSpPr>
          <p:cNvPr id="3" name="TextBox 2"/>
          <p:cNvSpPr txBox="1"/>
          <p:nvPr/>
        </p:nvSpPr>
        <p:spPr>
          <a:xfrm>
            <a:off x="394833" y="4355976"/>
            <a:ext cx="5760640" cy="1200329"/>
          </a:xfrm>
          <a:prstGeom prst="rect">
            <a:avLst/>
          </a:prstGeom>
          <a:noFill/>
        </p:spPr>
        <p:txBody>
          <a:bodyPr wrap="square" rtlCol="0">
            <a:spAutoFit/>
          </a:bodyPr>
          <a:lstStyle/>
          <a:p>
            <a:pPr algn="just"/>
            <a:r>
              <a:rPr lang="en-US" sz="1200" b="1" dirty="0"/>
              <a:t>Figure </a:t>
            </a:r>
            <a:r>
              <a:rPr lang="en-US" sz="1200" b="1" dirty="0" smtClean="0"/>
              <a:t>S2: </a:t>
            </a:r>
            <a:r>
              <a:rPr lang="en-US" sz="1200" b="1" dirty="0"/>
              <a:t>Differences </a:t>
            </a:r>
            <a:r>
              <a:rPr lang="en-US" sz="1200" b="1" dirty="0" smtClean="0"/>
              <a:t>in the profile of T cell subset proportions between </a:t>
            </a:r>
            <a:r>
              <a:rPr lang="en-US" sz="1200" b="1" dirty="0"/>
              <a:t>untreated early RA and healthy controls.</a:t>
            </a:r>
            <a:endParaRPr lang="en-US" sz="1200" dirty="0"/>
          </a:p>
          <a:p>
            <a:pPr algn="just"/>
            <a:r>
              <a:rPr lang="en-US" sz="1200" dirty="0"/>
              <a:t>Multivariate factor analysis was performed to investigate differences in T cell subset proportions  between the patients with untreated early rheumatoid arthritis (</a:t>
            </a:r>
            <a:r>
              <a:rPr lang="en-US" sz="1200" dirty="0" err="1"/>
              <a:t>ueRA</a:t>
            </a:r>
            <a:r>
              <a:rPr lang="en-US" sz="1200" dirty="0"/>
              <a:t>, n=43) and healthy controls (HC, n=14</a:t>
            </a:r>
            <a:r>
              <a:rPr lang="en-US" sz="1200" dirty="0" smtClean="0"/>
              <a:t>). OPLS-DA </a:t>
            </a:r>
            <a:r>
              <a:rPr lang="en-US" sz="1200" dirty="0"/>
              <a:t>score scatter plot showing the separation of </a:t>
            </a:r>
            <a:r>
              <a:rPr lang="en-US" sz="1200" dirty="0" err="1"/>
              <a:t>ueRA</a:t>
            </a:r>
            <a:r>
              <a:rPr lang="en-US" sz="1200" dirty="0"/>
              <a:t> and HC based </a:t>
            </a:r>
            <a:r>
              <a:rPr lang="en-US" sz="1200" dirty="0" smtClean="0"/>
              <a:t>on the </a:t>
            </a:r>
            <a:r>
              <a:rPr lang="en-US" sz="1200" dirty="0"/>
              <a:t>differences T cell subset </a:t>
            </a:r>
            <a:r>
              <a:rPr lang="en-US" sz="1200" dirty="0" smtClean="0"/>
              <a:t>proportions.</a:t>
            </a:r>
            <a:endParaRPr lang="en-US" sz="1200" dirty="0"/>
          </a:p>
        </p:txBody>
      </p:sp>
      <p:sp>
        <p:nvSpPr>
          <p:cNvPr id="5" name="Title 3"/>
          <p:cNvSpPr txBox="1">
            <a:spLocks/>
          </p:cNvSpPr>
          <p:nvPr/>
        </p:nvSpPr>
        <p:spPr>
          <a:xfrm>
            <a:off x="1412776" y="437927"/>
            <a:ext cx="3960440" cy="707886"/>
          </a:xfrm>
          <a:prstGeom prst="rect">
            <a:avLst/>
          </a:prstGeom>
          <a:solidFill>
            <a:schemeClr val="bg1"/>
          </a:solidFill>
        </p:spPr>
        <p:txBody>
          <a:bodyPr wrap="square" rtlCol="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smtClean="0"/>
              <a:t> </a:t>
            </a:r>
            <a:r>
              <a:rPr lang="en-US" sz="2000" dirty="0"/>
              <a:t>OPLS-DA</a:t>
            </a:r>
          </a:p>
          <a:p>
            <a:r>
              <a:rPr lang="en-US" sz="2000" dirty="0" smtClean="0"/>
              <a:t>T cell subsets in </a:t>
            </a:r>
            <a:r>
              <a:rPr lang="en-US" sz="2000" dirty="0" err="1" smtClean="0"/>
              <a:t>ueRA</a:t>
            </a:r>
            <a:r>
              <a:rPr lang="en-US" sz="2000" dirty="0" smtClean="0"/>
              <a:t> vs HC</a:t>
            </a:r>
          </a:p>
        </p:txBody>
      </p:sp>
      <p:sp>
        <p:nvSpPr>
          <p:cNvPr id="10" name="TextBox 9"/>
          <p:cNvSpPr txBox="1"/>
          <p:nvPr/>
        </p:nvSpPr>
        <p:spPr>
          <a:xfrm>
            <a:off x="5345340" y="3438231"/>
            <a:ext cx="1107996" cy="600164"/>
          </a:xfrm>
          <a:prstGeom prst="rect">
            <a:avLst/>
          </a:prstGeom>
          <a:noFill/>
        </p:spPr>
        <p:txBody>
          <a:bodyPr wrap="none" rtlCol="0">
            <a:spAutoFit/>
          </a:bodyPr>
          <a:lstStyle/>
          <a:p>
            <a:r>
              <a:rPr lang="en-US" sz="1100" dirty="0" smtClean="0"/>
              <a:t>R2X = 0.30	</a:t>
            </a:r>
          </a:p>
          <a:p>
            <a:r>
              <a:rPr lang="en-US" sz="1100" dirty="0" smtClean="0"/>
              <a:t>R2Y = 0.52</a:t>
            </a:r>
          </a:p>
          <a:p>
            <a:r>
              <a:rPr lang="en-US" sz="1100" b="1" dirty="0" smtClean="0"/>
              <a:t>Q2 = 0.34</a:t>
            </a:r>
            <a:endParaRPr lang="en-US" sz="1100" b="1" dirty="0"/>
          </a:p>
        </p:txBody>
      </p:sp>
      <p:grpSp>
        <p:nvGrpSpPr>
          <p:cNvPr id="15" name="Group 14"/>
          <p:cNvGrpSpPr/>
          <p:nvPr/>
        </p:nvGrpSpPr>
        <p:grpSpPr>
          <a:xfrm>
            <a:off x="4869160" y="1240467"/>
            <a:ext cx="1650468" cy="523221"/>
            <a:chOff x="5075297" y="560716"/>
            <a:chExt cx="1137022" cy="340954"/>
          </a:xfrm>
        </p:grpSpPr>
        <p:sp>
          <p:nvSpPr>
            <p:cNvPr id="16" name="TextBox 15"/>
            <p:cNvSpPr txBox="1"/>
            <p:nvPr/>
          </p:nvSpPr>
          <p:spPr>
            <a:xfrm>
              <a:off x="5126283" y="560716"/>
              <a:ext cx="1086036" cy="340954"/>
            </a:xfrm>
            <a:prstGeom prst="rect">
              <a:avLst/>
            </a:prstGeom>
            <a:noFill/>
          </p:spPr>
          <p:txBody>
            <a:bodyPr wrap="none" rtlCol="0">
              <a:spAutoFit/>
            </a:bodyPr>
            <a:lstStyle/>
            <a:p>
              <a:r>
                <a:rPr lang="en-US" sz="1400" dirty="0" smtClean="0"/>
                <a:t>Untreated early RA</a:t>
              </a:r>
            </a:p>
            <a:p>
              <a:r>
                <a:rPr lang="en-US" sz="1400" dirty="0" smtClean="0"/>
                <a:t>Healthy controls</a:t>
              </a:r>
              <a:endParaRPr lang="en-US" sz="1400" dirty="0"/>
            </a:p>
          </p:txBody>
        </p:sp>
        <p:sp>
          <p:nvSpPr>
            <p:cNvPr id="17" name="Oval 16"/>
            <p:cNvSpPr/>
            <p:nvPr/>
          </p:nvSpPr>
          <p:spPr>
            <a:xfrm>
              <a:off x="5075297" y="611979"/>
              <a:ext cx="74941" cy="82530"/>
            </a:xfrm>
            <a:prstGeom prst="ellipse">
              <a:avLst/>
            </a:prstGeom>
            <a:solidFill>
              <a:schemeClr val="tx1">
                <a:lumMod val="65000"/>
                <a:lumOff val="3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8" name="Oval 17"/>
            <p:cNvSpPr/>
            <p:nvPr/>
          </p:nvSpPr>
          <p:spPr>
            <a:xfrm>
              <a:off x="5081203" y="763352"/>
              <a:ext cx="74941" cy="8253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12" name="TextBox 11"/>
          <p:cNvSpPr txBox="1"/>
          <p:nvPr/>
        </p:nvSpPr>
        <p:spPr>
          <a:xfrm>
            <a:off x="2629806" y="67434"/>
            <a:ext cx="1526380" cy="369332"/>
          </a:xfrm>
          <a:prstGeom prst="rect">
            <a:avLst/>
          </a:prstGeom>
          <a:noFill/>
        </p:spPr>
        <p:txBody>
          <a:bodyPr wrap="none" rtlCol="0">
            <a:spAutoFit/>
          </a:bodyPr>
          <a:lstStyle/>
          <a:p>
            <a:r>
              <a:rPr lang="en-US" sz="900" i="1" dirty="0" smtClean="0"/>
              <a:t>Pandya et al, 2017.</a:t>
            </a:r>
          </a:p>
          <a:p>
            <a:r>
              <a:rPr lang="en-US" sz="900" i="1" dirty="0"/>
              <a:t>Arthritis Research &amp; </a:t>
            </a:r>
            <a:r>
              <a:rPr lang="en-US" sz="900" i="1" dirty="0" smtClean="0"/>
              <a:t>Therapy</a:t>
            </a:r>
          </a:p>
        </p:txBody>
      </p:sp>
    </p:spTree>
    <p:extLst>
      <p:ext uri="{BB962C8B-B14F-4D97-AF65-F5344CB8AC3E}">
        <p14:creationId xmlns:p14="http://schemas.microsoft.com/office/powerpoint/2010/main" val="40751874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Object 32"/>
          <p:cNvGraphicFramePr>
            <a:graphicFrameLocks noChangeAspect="1"/>
          </p:cNvGraphicFramePr>
          <p:nvPr>
            <p:extLst>
              <p:ext uri="{D42A27DB-BD31-4B8C-83A1-F6EECF244321}">
                <p14:modId xmlns:p14="http://schemas.microsoft.com/office/powerpoint/2010/main" val="892356956"/>
              </p:ext>
            </p:extLst>
          </p:nvPr>
        </p:nvGraphicFramePr>
        <p:xfrm>
          <a:off x="4211860" y="5129034"/>
          <a:ext cx="1449388" cy="1449388"/>
        </p:xfrm>
        <a:graphic>
          <a:graphicData uri="http://schemas.openxmlformats.org/presentationml/2006/ole">
            <mc:AlternateContent xmlns:mc="http://schemas.openxmlformats.org/markup-compatibility/2006">
              <mc:Choice xmlns:v="urn:schemas-microsoft-com:vml" Requires="v">
                <p:oleObj spid="_x0000_s1743" name="Prism 6" r:id="rId3" imgW="2553876" imgH="2555368" progId="Prism6.Document">
                  <p:embed/>
                </p:oleObj>
              </mc:Choice>
              <mc:Fallback>
                <p:oleObj name="Prism 6" r:id="rId3" imgW="2553876" imgH="2555368" progId="Prism6.Document">
                  <p:embed/>
                  <p:pic>
                    <p:nvPicPr>
                      <p:cNvPr id="0" name=""/>
                      <p:cNvPicPr/>
                      <p:nvPr/>
                    </p:nvPicPr>
                    <p:blipFill>
                      <a:blip r:embed="rId4"/>
                      <a:stretch>
                        <a:fillRect/>
                      </a:stretch>
                    </p:blipFill>
                    <p:spPr>
                      <a:xfrm>
                        <a:off x="4211860" y="5129034"/>
                        <a:ext cx="1449388" cy="1449388"/>
                      </a:xfrm>
                      <a:prstGeom prst="rect">
                        <a:avLst/>
                      </a:prstGeom>
                    </p:spPr>
                  </p:pic>
                </p:oleObj>
              </mc:Fallback>
            </mc:AlternateContent>
          </a:graphicData>
        </a:graphic>
      </p:graphicFrame>
      <p:grpSp>
        <p:nvGrpSpPr>
          <p:cNvPr id="11" name="Group 10"/>
          <p:cNvGrpSpPr/>
          <p:nvPr/>
        </p:nvGrpSpPr>
        <p:grpSpPr>
          <a:xfrm>
            <a:off x="641470" y="440394"/>
            <a:ext cx="2240149" cy="4398443"/>
            <a:chOff x="303087" y="1339365"/>
            <a:chExt cx="2240149" cy="4941823"/>
          </a:xfrm>
        </p:grpSpPr>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1043221" y="2685673"/>
              <a:ext cx="4932765" cy="2240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365931" y="1558430"/>
              <a:ext cx="785995" cy="345800"/>
            </a:xfrm>
            <a:prstGeom prst="rect">
              <a:avLst/>
            </a:prstGeom>
            <a:solidFill>
              <a:schemeClr val="bg1"/>
            </a:solidFill>
          </p:spPr>
          <p:txBody>
            <a:bodyPr wrap="square" rtlCol="0">
              <a:spAutoFit/>
            </a:bodyPr>
            <a:lstStyle/>
            <a:p>
              <a:r>
                <a:rPr lang="en-US" sz="1400" b="1" dirty="0" smtClean="0"/>
                <a:t>     Male</a:t>
              </a:r>
              <a:endParaRPr lang="en-US" sz="1400" b="1" dirty="0"/>
            </a:p>
          </p:txBody>
        </p:sp>
        <p:sp>
          <p:nvSpPr>
            <p:cNvPr id="13" name="TextBox 12"/>
            <p:cNvSpPr txBox="1"/>
            <p:nvPr/>
          </p:nvSpPr>
          <p:spPr>
            <a:xfrm>
              <a:off x="312613" y="5935388"/>
              <a:ext cx="839314" cy="345800"/>
            </a:xfrm>
            <a:prstGeom prst="rect">
              <a:avLst/>
            </a:prstGeom>
            <a:solidFill>
              <a:schemeClr val="bg1"/>
            </a:solidFill>
          </p:spPr>
          <p:txBody>
            <a:bodyPr wrap="square" rtlCol="0">
              <a:spAutoFit/>
            </a:bodyPr>
            <a:lstStyle/>
            <a:p>
              <a:r>
                <a:rPr lang="en-US" sz="1400" b="1" dirty="0" smtClean="0"/>
                <a:t> Female</a:t>
              </a:r>
              <a:endParaRPr lang="en-US" sz="1400" b="1" dirty="0"/>
            </a:p>
          </p:txBody>
        </p:sp>
      </p:grpSp>
      <p:sp>
        <p:nvSpPr>
          <p:cNvPr id="12" name="TextBox 11"/>
          <p:cNvSpPr txBox="1"/>
          <p:nvPr/>
        </p:nvSpPr>
        <p:spPr>
          <a:xfrm>
            <a:off x="2327621" y="3903511"/>
            <a:ext cx="1107996" cy="600164"/>
          </a:xfrm>
          <a:prstGeom prst="rect">
            <a:avLst/>
          </a:prstGeom>
          <a:noFill/>
        </p:spPr>
        <p:txBody>
          <a:bodyPr wrap="none" rtlCol="0">
            <a:spAutoFit/>
          </a:bodyPr>
          <a:lstStyle/>
          <a:p>
            <a:r>
              <a:rPr lang="en-US" sz="1100" dirty="0" smtClean="0"/>
              <a:t>R2X = 0.29	</a:t>
            </a:r>
          </a:p>
          <a:p>
            <a:r>
              <a:rPr lang="en-US" sz="1100" dirty="0" smtClean="0"/>
              <a:t>R2Y = 0.40</a:t>
            </a:r>
          </a:p>
          <a:p>
            <a:r>
              <a:rPr lang="en-US" sz="1100" dirty="0" smtClean="0"/>
              <a:t>Q2 = </a:t>
            </a:r>
            <a:r>
              <a:rPr lang="en-US" sz="1100" dirty="0"/>
              <a:t> </a:t>
            </a:r>
            <a:r>
              <a:rPr lang="en-US" sz="1100" dirty="0" smtClean="0"/>
              <a:t> 0.08</a:t>
            </a:r>
            <a:endParaRPr lang="en-US" sz="1100" dirty="0"/>
          </a:p>
        </p:txBody>
      </p:sp>
      <p:sp>
        <p:nvSpPr>
          <p:cNvPr id="14" name="TextBox 13"/>
          <p:cNvSpPr txBox="1"/>
          <p:nvPr/>
        </p:nvSpPr>
        <p:spPr>
          <a:xfrm>
            <a:off x="476672" y="265743"/>
            <a:ext cx="356188"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a</a:t>
            </a:r>
          </a:p>
        </p:txBody>
      </p:sp>
      <p:grpSp>
        <p:nvGrpSpPr>
          <p:cNvPr id="8" name="Group 7"/>
          <p:cNvGrpSpPr/>
          <p:nvPr/>
        </p:nvGrpSpPr>
        <p:grpSpPr>
          <a:xfrm>
            <a:off x="3809910" y="455926"/>
            <a:ext cx="2311637" cy="4431749"/>
            <a:chOff x="3717031" y="1094131"/>
            <a:chExt cx="2311637" cy="4838118"/>
          </a:xfrm>
        </p:grpSpPr>
        <p:grpSp>
          <p:nvGrpSpPr>
            <p:cNvPr id="5" name="Group 4"/>
            <p:cNvGrpSpPr/>
            <p:nvPr/>
          </p:nvGrpSpPr>
          <p:grpSpPr>
            <a:xfrm>
              <a:off x="3717031" y="1094131"/>
              <a:ext cx="2311637" cy="4838118"/>
              <a:chOff x="3717031" y="1094131"/>
              <a:chExt cx="2311637" cy="4838118"/>
            </a:xfrm>
          </p:grpSpPr>
          <p:pic>
            <p:nvPicPr>
              <p:cNvPr id="22"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2453791" y="2357371"/>
                <a:ext cx="4838118" cy="231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extBox 22"/>
              <p:cNvSpPr txBox="1"/>
              <p:nvPr/>
            </p:nvSpPr>
            <p:spPr>
              <a:xfrm>
                <a:off x="5610118" y="1629748"/>
                <a:ext cx="274434" cy="335999"/>
              </a:xfrm>
              <a:prstGeom prst="rect">
                <a:avLst/>
              </a:prstGeom>
              <a:noFill/>
            </p:spPr>
            <p:txBody>
              <a:bodyPr wrap="none" rtlCol="0">
                <a:spAutoFit/>
              </a:bodyPr>
              <a:lstStyle/>
              <a:p>
                <a:r>
                  <a:rPr lang="en-US" sz="1400" dirty="0" smtClean="0"/>
                  <a:t>*</a:t>
                </a:r>
                <a:endParaRPr lang="en-US" sz="1400" dirty="0"/>
              </a:p>
            </p:txBody>
          </p:sp>
        </p:grpSp>
        <p:sp>
          <p:nvSpPr>
            <p:cNvPr id="24" name="TextBox 23"/>
            <p:cNvSpPr txBox="1"/>
            <p:nvPr/>
          </p:nvSpPr>
          <p:spPr>
            <a:xfrm>
              <a:off x="3813355" y="1329826"/>
              <a:ext cx="785995" cy="335999"/>
            </a:xfrm>
            <a:prstGeom prst="rect">
              <a:avLst/>
            </a:prstGeom>
            <a:solidFill>
              <a:schemeClr val="bg1"/>
            </a:solidFill>
          </p:spPr>
          <p:txBody>
            <a:bodyPr wrap="square" rtlCol="0">
              <a:spAutoFit/>
            </a:bodyPr>
            <a:lstStyle/>
            <a:p>
              <a:r>
                <a:rPr lang="en-US" sz="1400" b="1" dirty="0" smtClean="0"/>
                <a:t>     Male</a:t>
              </a:r>
              <a:endParaRPr lang="en-US" sz="1400" b="1" dirty="0"/>
            </a:p>
          </p:txBody>
        </p:sp>
        <p:sp>
          <p:nvSpPr>
            <p:cNvPr id="25" name="TextBox 24"/>
            <p:cNvSpPr txBox="1"/>
            <p:nvPr/>
          </p:nvSpPr>
          <p:spPr>
            <a:xfrm>
              <a:off x="3810653" y="5593895"/>
              <a:ext cx="785995" cy="335999"/>
            </a:xfrm>
            <a:prstGeom prst="rect">
              <a:avLst/>
            </a:prstGeom>
            <a:solidFill>
              <a:schemeClr val="bg1"/>
            </a:solidFill>
          </p:spPr>
          <p:txBody>
            <a:bodyPr wrap="square" rtlCol="0">
              <a:spAutoFit/>
            </a:bodyPr>
            <a:lstStyle/>
            <a:p>
              <a:r>
                <a:rPr lang="en-US" sz="1400" b="1" dirty="0" smtClean="0"/>
                <a:t>Female</a:t>
              </a:r>
              <a:endParaRPr lang="en-US" sz="1400" b="1" dirty="0"/>
            </a:p>
          </p:txBody>
        </p:sp>
      </p:grpSp>
      <p:sp>
        <p:nvSpPr>
          <p:cNvPr id="26" name="TextBox 25"/>
          <p:cNvSpPr txBox="1"/>
          <p:nvPr/>
        </p:nvSpPr>
        <p:spPr>
          <a:xfrm>
            <a:off x="3645024" y="357323"/>
            <a:ext cx="356188"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b</a:t>
            </a:r>
          </a:p>
        </p:txBody>
      </p:sp>
      <p:sp>
        <p:nvSpPr>
          <p:cNvPr id="2" name="TextBox 1"/>
          <p:cNvSpPr txBox="1"/>
          <p:nvPr/>
        </p:nvSpPr>
        <p:spPr>
          <a:xfrm>
            <a:off x="1793352" y="164992"/>
            <a:ext cx="423514" cy="338554"/>
          </a:xfrm>
          <a:prstGeom prst="rect">
            <a:avLst/>
          </a:prstGeom>
          <a:noFill/>
        </p:spPr>
        <p:txBody>
          <a:bodyPr wrap="none" rtlCol="0">
            <a:spAutoFit/>
          </a:bodyPr>
          <a:lstStyle/>
          <a:p>
            <a:r>
              <a:rPr lang="en-US" sz="1600" b="1" dirty="0" smtClean="0"/>
              <a:t>HC</a:t>
            </a:r>
            <a:endParaRPr lang="en-US" sz="1600" b="1" dirty="0"/>
          </a:p>
        </p:txBody>
      </p:sp>
      <p:sp>
        <p:nvSpPr>
          <p:cNvPr id="29" name="TextBox 28"/>
          <p:cNvSpPr txBox="1"/>
          <p:nvPr/>
        </p:nvSpPr>
        <p:spPr>
          <a:xfrm>
            <a:off x="4941168" y="196930"/>
            <a:ext cx="638316" cy="338554"/>
          </a:xfrm>
          <a:prstGeom prst="rect">
            <a:avLst/>
          </a:prstGeom>
          <a:noFill/>
        </p:spPr>
        <p:txBody>
          <a:bodyPr wrap="none" rtlCol="0">
            <a:spAutoFit/>
          </a:bodyPr>
          <a:lstStyle/>
          <a:p>
            <a:r>
              <a:rPr lang="en-US" sz="1600" b="1" dirty="0" err="1" smtClean="0"/>
              <a:t>ueRA</a:t>
            </a:r>
            <a:endParaRPr lang="en-US" sz="1600" b="1" dirty="0"/>
          </a:p>
        </p:txBody>
      </p:sp>
      <p:sp>
        <p:nvSpPr>
          <p:cNvPr id="30" name="TextBox 29"/>
          <p:cNvSpPr txBox="1"/>
          <p:nvPr/>
        </p:nvSpPr>
        <p:spPr>
          <a:xfrm>
            <a:off x="-27384" y="35496"/>
            <a:ext cx="1151597" cy="400110"/>
          </a:xfrm>
          <a:prstGeom prst="rect">
            <a:avLst/>
          </a:prstGeom>
          <a:noFill/>
        </p:spPr>
        <p:txBody>
          <a:bodyPr wrap="none" rtlCol="0">
            <a:spAutoFit/>
          </a:bodyPr>
          <a:lstStyle/>
          <a:p>
            <a:r>
              <a:rPr lang="en-US" sz="2000" b="1" dirty="0" smtClean="0"/>
              <a:t>Figure S3</a:t>
            </a:r>
            <a:endParaRPr lang="en-US" sz="2000" b="1" dirty="0"/>
          </a:p>
        </p:txBody>
      </p:sp>
      <p:sp>
        <p:nvSpPr>
          <p:cNvPr id="21" name="TextBox 20"/>
          <p:cNvSpPr txBox="1"/>
          <p:nvPr/>
        </p:nvSpPr>
        <p:spPr>
          <a:xfrm>
            <a:off x="5567550" y="3843785"/>
            <a:ext cx="1107996" cy="600164"/>
          </a:xfrm>
          <a:prstGeom prst="rect">
            <a:avLst/>
          </a:prstGeom>
          <a:noFill/>
        </p:spPr>
        <p:txBody>
          <a:bodyPr wrap="none" rtlCol="0">
            <a:spAutoFit/>
          </a:bodyPr>
          <a:lstStyle/>
          <a:p>
            <a:r>
              <a:rPr lang="en-US" sz="1100" dirty="0" smtClean="0"/>
              <a:t>R2X = 0.15	</a:t>
            </a:r>
          </a:p>
          <a:p>
            <a:r>
              <a:rPr lang="en-US" sz="1100" dirty="0" smtClean="0"/>
              <a:t>R2Y = 0.22</a:t>
            </a:r>
          </a:p>
          <a:p>
            <a:r>
              <a:rPr lang="en-US" sz="1100" dirty="0" smtClean="0"/>
              <a:t>Q2 = - 0.05</a:t>
            </a:r>
            <a:endParaRPr lang="en-US" sz="1100" dirty="0"/>
          </a:p>
        </p:txBody>
      </p:sp>
      <p:sp>
        <p:nvSpPr>
          <p:cNvPr id="31" name="TextBox 30"/>
          <p:cNvSpPr txBox="1"/>
          <p:nvPr/>
        </p:nvSpPr>
        <p:spPr>
          <a:xfrm>
            <a:off x="476672" y="4932040"/>
            <a:ext cx="338554"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c</a:t>
            </a:r>
          </a:p>
        </p:txBody>
      </p:sp>
      <p:sp>
        <p:nvSpPr>
          <p:cNvPr id="32" name="TextBox 31"/>
          <p:cNvSpPr txBox="1"/>
          <p:nvPr/>
        </p:nvSpPr>
        <p:spPr>
          <a:xfrm>
            <a:off x="72008" y="6751290"/>
            <a:ext cx="6741368" cy="2308324"/>
          </a:xfrm>
          <a:prstGeom prst="rect">
            <a:avLst/>
          </a:prstGeom>
          <a:noFill/>
        </p:spPr>
        <p:txBody>
          <a:bodyPr wrap="square" rtlCol="0">
            <a:spAutoFit/>
          </a:bodyPr>
          <a:lstStyle/>
          <a:p>
            <a:r>
              <a:rPr lang="en-US" sz="1200" b="1" dirty="0"/>
              <a:t>Figure </a:t>
            </a:r>
            <a:r>
              <a:rPr lang="en-US" sz="1200" b="1" dirty="0" smtClean="0"/>
              <a:t>S3:</a:t>
            </a:r>
            <a:r>
              <a:rPr lang="en-US" sz="1200" b="1" dirty="0"/>
              <a:t> </a:t>
            </a:r>
            <a:r>
              <a:rPr lang="en-US" sz="1200" b="1" dirty="0" smtClean="0"/>
              <a:t>Sex-based </a:t>
            </a:r>
            <a:r>
              <a:rPr lang="en-US" sz="1200" b="1" dirty="0"/>
              <a:t>d</a:t>
            </a:r>
            <a:r>
              <a:rPr lang="en-US" sz="1200" b="1" dirty="0" smtClean="0"/>
              <a:t>ifferences </a:t>
            </a:r>
            <a:r>
              <a:rPr lang="en-US" sz="1200" b="1" dirty="0"/>
              <a:t>in the levels of blood chemokines </a:t>
            </a:r>
            <a:r>
              <a:rPr lang="en-US" sz="1200" b="1" dirty="0" smtClean="0"/>
              <a:t>in </a:t>
            </a:r>
            <a:r>
              <a:rPr lang="en-US" sz="1200" b="1" dirty="0"/>
              <a:t>healthy </a:t>
            </a:r>
            <a:r>
              <a:rPr lang="en-US" sz="1200" b="1" dirty="0" smtClean="0"/>
              <a:t>controls and untreated </a:t>
            </a:r>
            <a:r>
              <a:rPr lang="en-US" sz="1200" b="1" dirty="0"/>
              <a:t>early RA </a:t>
            </a:r>
            <a:r>
              <a:rPr lang="en-US" sz="1200" b="1" dirty="0" smtClean="0"/>
              <a:t>patients. </a:t>
            </a:r>
            <a:r>
              <a:rPr lang="en-US" sz="1200" dirty="0" smtClean="0"/>
              <a:t>Multivariate </a:t>
            </a:r>
            <a:r>
              <a:rPr lang="en-US" sz="1200" dirty="0"/>
              <a:t>factor analysis was performed to investigate </a:t>
            </a:r>
            <a:r>
              <a:rPr lang="en-US" sz="1200" dirty="0" smtClean="0"/>
              <a:t>sex-based differences </a:t>
            </a:r>
            <a:r>
              <a:rPr lang="en-US" sz="1200" dirty="0"/>
              <a:t>in the blood chemokine levels </a:t>
            </a:r>
            <a:r>
              <a:rPr lang="en-US" sz="1200" dirty="0" smtClean="0"/>
              <a:t>in healthy controls subjects (n=14, female 9, male 5) ) </a:t>
            </a:r>
            <a:r>
              <a:rPr lang="en-US" sz="1200" dirty="0"/>
              <a:t>and untreated early </a:t>
            </a:r>
            <a:r>
              <a:rPr lang="en-US" sz="1200" dirty="0" smtClean="0"/>
              <a:t>RA (</a:t>
            </a:r>
            <a:r>
              <a:rPr lang="en-US" sz="1200" dirty="0" err="1" smtClean="0"/>
              <a:t>ueRA</a:t>
            </a:r>
            <a:r>
              <a:rPr lang="en-US" sz="1200" dirty="0" smtClean="0"/>
              <a:t>) patients (n=43, female 30, male 13). OPLS-DA </a:t>
            </a:r>
            <a:r>
              <a:rPr lang="en-US" sz="1200" dirty="0"/>
              <a:t>column loading plot depicting the association between </a:t>
            </a:r>
            <a:r>
              <a:rPr lang="en-US" sz="1200" dirty="0" smtClean="0"/>
              <a:t>female or male sex (Y-variables</a:t>
            </a:r>
            <a:r>
              <a:rPr lang="en-US" sz="1200" dirty="0"/>
              <a:t>) and the levels of chemokines (X-variables</a:t>
            </a:r>
            <a:r>
              <a:rPr lang="en-US" sz="1200" dirty="0" smtClean="0"/>
              <a:t>) </a:t>
            </a:r>
            <a:r>
              <a:rPr lang="en-US" sz="1200" dirty="0"/>
              <a:t>in </a:t>
            </a:r>
            <a:r>
              <a:rPr lang="en-US" sz="1200" b="1" dirty="0"/>
              <a:t>(a) </a:t>
            </a:r>
            <a:r>
              <a:rPr lang="en-US" sz="1200" dirty="0" smtClean="0"/>
              <a:t>healthy </a:t>
            </a:r>
            <a:r>
              <a:rPr lang="en-US" sz="1200" dirty="0"/>
              <a:t>controls </a:t>
            </a:r>
            <a:r>
              <a:rPr lang="en-US" sz="1200" dirty="0" smtClean="0"/>
              <a:t>subjects and </a:t>
            </a:r>
            <a:r>
              <a:rPr lang="en-US" sz="1200" b="1" dirty="0" smtClean="0"/>
              <a:t>(b</a:t>
            </a:r>
            <a:r>
              <a:rPr lang="en-US" sz="1200" b="1" dirty="0"/>
              <a:t>)</a:t>
            </a:r>
            <a:r>
              <a:rPr lang="en-US" sz="1200" dirty="0" smtClean="0"/>
              <a:t> </a:t>
            </a:r>
            <a:r>
              <a:rPr lang="en-US" sz="1200" dirty="0" err="1" smtClean="0"/>
              <a:t>ueRA</a:t>
            </a:r>
            <a:r>
              <a:rPr lang="en-US" sz="1200" dirty="0" smtClean="0"/>
              <a:t> patients. </a:t>
            </a:r>
            <a:r>
              <a:rPr lang="en-US" sz="1200" dirty="0"/>
              <a:t>X-variables represented by bars pointing in the same direction as </a:t>
            </a:r>
            <a:r>
              <a:rPr lang="en-US" sz="1200" dirty="0" err="1"/>
              <a:t>ueRA</a:t>
            </a:r>
            <a:r>
              <a:rPr lang="en-US" sz="1200" dirty="0"/>
              <a:t> are positively associated, whereas variables with bars pointing in the opposite direction are inversely </a:t>
            </a:r>
            <a:r>
              <a:rPr lang="en-US" sz="1200" dirty="0" smtClean="0"/>
              <a:t>related </a:t>
            </a:r>
            <a:r>
              <a:rPr lang="en-US" sz="1200" dirty="0"/>
              <a:t>to </a:t>
            </a:r>
            <a:r>
              <a:rPr lang="en-US" sz="1200" dirty="0" err="1"/>
              <a:t>ueRA</a:t>
            </a:r>
            <a:r>
              <a:rPr lang="en-US" sz="1200" dirty="0" smtClean="0"/>
              <a:t>. </a:t>
            </a:r>
            <a:r>
              <a:rPr lang="en-US" sz="1200" dirty="0"/>
              <a:t>Univariate comparisons of the levels </a:t>
            </a:r>
            <a:r>
              <a:rPr lang="en-US" sz="1200" dirty="0" err="1" smtClean="0"/>
              <a:t>eotaxin</a:t>
            </a:r>
            <a:r>
              <a:rPr lang="en-US" sz="1200" dirty="0" smtClean="0"/>
              <a:t>/CCL11 are </a:t>
            </a:r>
            <a:r>
              <a:rPr lang="en-US" sz="1200" dirty="0"/>
              <a:t>shown </a:t>
            </a:r>
            <a:r>
              <a:rPr lang="en-US" sz="1200" dirty="0" smtClean="0"/>
              <a:t>between female and male in </a:t>
            </a:r>
            <a:r>
              <a:rPr lang="en-US" sz="1200" b="1" dirty="0" smtClean="0"/>
              <a:t>(c</a:t>
            </a:r>
            <a:r>
              <a:rPr lang="en-US" sz="1200" dirty="0" smtClean="0"/>
              <a:t>) HC</a:t>
            </a:r>
            <a:r>
              <a:rPr lang="en-US" sz="1200" b="1" dirty="0" smtClean="0"/>
              <a:t> </a:t>
            </a:r>
            <a:r>
              <a:rPr lang="en-US" sz="1200" dirty="0" smtClean="0"/>
              <a:t>and</a:t>
            </a:r>
            <a:r>
              <a:rPr lang="en-US" sz="1200" b="1" dirty="0" smtClean="0"/>
              <a:t> (d</a:t>
            </a:r>
            <a:r>
              <a:rPr lang="en-US" sz="1200" dirty="0" smtClean="0"/>
              <a:t>) </a:t>
            </a:r>
            <a:r>
              <a:rPr lang="en-US" sz="1200" dirty="0" err="1" smtClean="0"/>
              <a:t>ueRA</a:t>
            </a:r>
            <a:r>
              <a:rPr lang="en-US" sz="1200" dirty="0" smtClean="0"/>
              <a:t>. There was no significant difference between age of female HC (median 65 years) and male HC (61), and between the age of female patients (59.5) and male patients (62). </a:t>
            </a:r>
            <a:r>
              <a:rPr lang="en-US" sz="1200" dirty="0"/>
              <a:t>T</a:t>
            </a:r>
            <a:r>
              <a:rPr lang="en-US" sz="1200" dirty="0" smtClean="0"/>
              <a:t>he levels of </a:t>
            </a:r>
            <a:r>
              <a:rPr lang="en-US" sz="1200" dirty="0" err="1" smtClean="0"/>
              <a:t>eotaxin</a:t>
            </a:r>
            <a:r>
              <a:rPr lang="en-US" sz="1200" dirty="0" smtClean="0"/>
              <a:t> did not correlate with age in </a:t>
            </a:r>
            <a:r>
              <a:rPr lang="en-US" sz="1200" dirty="0" err="1" smtClean="0"/>
              <a:t>ueRA</a:t>
            </a:r>
            <a:r>
              <a:rPr lang="en-US" sz="1200" dirty="0" smtClean="0"/>
              <a:t> patients and HC.  Horizontal </a:t>
            </a:r>
            <a:r>
              <a:rPr lang="en-US" sz="1200" dirty="0"/>
              <a:t>bars indicate median. *p ≤ 0.05, </a:t>
            </a:r>
            <a:r>
              <a:rPr lang="en-US" sz="1200" dirty="0" smtClean="0"/>
              <a:t>Two-tailed </a:t>
            </a:r>
            <a:r>
              <a:rPr lang="en-US" sz="1200" dirty="0"/>
              <a:t>Mann-Whitney </a:t>
            </a:r>
            <a:r>
              <a:rPr lang="en-US" sz="1200" dirty="0" smtClean="0"/>
              <a:t>U-test.</a:t>
            </a:r>
            <a:endParaRPr lang="en-US" sz="1200" dirty="0"/>
          </a:p>
        </p:txBody>
      </p:sp>
      <p:graphicFrame>
        <p:nvGraphicFramePr>
          <p:cNvPr id="42" name="Object 41"/>
          <p:cNvGraphicFramePr>
            <a:graphicFrameLocks noChangeAspect="1"/>
          </p:cNvGraphicFramePr>
          <p:nvPr>
            <p:extLst>
              <p:ext uri="{D42A27DB-BD31-4B8C-83A1-F6EECF244321}">
                <p14:modId xmlns:p14="http://schemas.microsoft.com/office/powerpoint/2010/main" val="11940331"/>
              </p:ext>
            </p:extLst>
          </p:nvPr>
        </p:nvGraphicFramePr>
        <p:xfrm>
          <a:off x="1070496" y="5172438"/>
          <a:ext cx="1422400" cy="1427162"/>
        </p:xfrm>
        <a:graphic>
          <a:graphicData uri="http://schemas.openxmlformats.org/presentationml/2006/ole">
            <mc:AlternateContent xmlns:mc="http://schemas.openxmlformats.org/markup-compatibility/2006">
              <mc:Choice xmlns:v="urn:schemas-microsoft-com:vml" Requires="v">
                <p:oleObj spid="_x0000_s1744" name="Prism 6" r:id="rId7" imgW="2553876" imgH="2555368" progId="Prism6.Document">
                  <p:embed/>
                </p:oleObj>
              </mc:Choice>
              <mc:Fallback>
                <p:oleObj name="Prism 6" r:id="rId7" imgW="2553876" imgH="2555368" progId="Prism6.Document">
                  <p:embed/>
                  <p:pic>
                    <p:nvPicPr>
                      <p:cNvPr id="0" name=""/>
                      <p:cNvPicPr/>
                      <p:nvPr/>
                    </p:nvPicPr>
                    <p:blipFill>
                      <a:blip r:embed="rId8"/>
                      <a:stretch>
                        <a:fillRect/>
                      </a:stretch>
                    </p:blipFill>
                    <p:spPr>
                      <a:xfrm>
                        <a:off x="1070496" y="5172438"/>
                        <a:ext cx="1422400" cy="1427162"/>
                      </a:xfrm>
                      <a:prstGeom prst="rect">
                        <a:avLst/>
                      </a:prstGeom>
                    </p:spPr>
                  </p:pic>
                </p:oleObj>
              </mc:Fallback>
            </mc:AlternateContent>
          </a:graphicData>
        </a:graphic>
      </p:graphicFrame>
      <p:cxnSp>
        <p:nvCxnSpPr>
          <p:cNvPr id="43" name="Straight Connector 42"/>
          <p:cNvCxnSpPr/>
          <p:nvPr/>
        </p:nvCxnSpPr>
        <p:spPr>
          <a:xfrm>
            <a:off x="1634772" y="5244595"/>
            <a:ext cx="46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705907" y="4961657"/>
            <a:ext cx="312906" cy="261610"/>
          </a:xfrm>
          <a:prstGeom prst="rect">
            <a:avLst/>
          </a:prstGeom>
          <a:noFill/>
        </p:spPr>
        <p:txBody>
          <a:bodyPr wrap="none" rtlCol="0">
            <a:spAutoFit/>
          </a:bodyPr>
          <a:lstStyle/>
          <a:p>
            <a:r>
              <a:rPr lang="en-US" sz="1100" dirty="0" smtClean="0"/>
              <a:t>ns</a:t>
            </a:r>
            <a:endParaRPr lang="en-US" sz="1100" dirty="0"/>
          </a:p>
        </p:txBody>
      </p:sp>
      <p:cxnSp>
        <p:nvCxnSpPr>
          <p:cNvPr id="45" name="Straight Connector 44"/>
          <p:cNvCxnSpPr/>
          <p:nvPr/>
        </p:nvCxnSpPr>
        <p:spPr>
          <a:xfrm>
            <a:off x="4778108" y="5247117"/>
            <a:ext cx="396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4857195" y="5068862"/>
            <a:ext cx="237827" cy="171995"/>
          </a:xfrm>
          <a:prstGeom prst="rect">
            <a:avLst/>
          </a:prstGeom>
          <a:noFill/>
        </p:spPr>
        <p:txBody>
          <a:bodyPr wrap="none" rtlCol="0">
            <a:spAutoFit/>
          </a:bodyPr>
          <a:lstStyle/>
          <a:p>
            <a:r>
              <a:rPr lang="en-US" sz="1200" dirty="0" smtClean="0"/>
              <a:t>*</a:t>
            </a:r>
            <a:endParaRPr lang="en-US" sz="1200" dirty="0"/>
          </a:p>
        </p:txBody>
      </p:sp>
      <p:cxnSp>
        <p:nvCxnSpPr>
          <p:cNvPr id="52" name="Straight Connector 51"/>
          <p:cNvCxnSpPr/>
          <p:nvPr/>
        </p:nvCxnSpPr>
        <p:spPr>
          <a:xfrm>
            <a:off x="1628616" y="6534478"/>
            <a:ext cx="396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1656213" y="6501274"/>
            <a:ext cx="362600" cy="228925"/>
          </a:xfrm>
          <a:prstGeom prst="rect">
            <a:avLst/>
          </a:prstGeom>
          <a:noFill/>
        </p:spPr>
        <p:txBody>
          <a:bodyPr wrap="none" rtlCol="0">
            <a:spAutoFit/>
          </a:bodyPr>
          <a:lstStyle/>
          <a:p>
            <a:r>
              <a:rPr lang="en-US" sz="1200" b="1" dirty="0" smtClean="0"/>
              <a:t>HC</a:t>
            </a:r>
            <a:endParaRPr lang="en-US" sz="1200" b="1" dirty="0"/>
          </a:p>
        </p:txBody>
      </p:sp>
      <p:cxnSp>
        <p:nvCxnSpPr>
          <p:cNvPr id="54" name="Straight Connector 53"/>
          <p:cNvCxnSpPr/>
          <p:nvPr/>
        </p:nvCxnSpPr>
        <p:spPr>
          <a:xfrm>
            <a:off x="4778899" y="6495891"/>
            <a:ext cx="396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4706891" y="6484858"/>
            <a:ext cx="524503" cy="276999"/>
          </a:xfrm>
          <a:prstGeom prst="rect">
            <a:avLst/>
          </a:prstGeom>
          <a:noFill/>
        </p:spPr>
        <p:txBody>
          <a:bodyPr wrap="none" rtlCol="0">
            <a:spAutoFit/>
          </a:bodyPr>
          <a:lstStyle/>
          <a:p>
            <a:r>
              <a:rPr lang="en-US" sz="1200" b="1" dirty="0" err="1" smtClean="0"/>
              <a:t>ueRA</a:t>
            </a:r>
            <a:endParaRPr lang="en-US" sz="1200" b="1" dirty="0"/>
          </a:p>
        </p:txBody>
      </p:sp>
      <p:sp>
        <p:nvSpPr>
          <p:cNvPr id="34" name="TextBox 33"/>
          <p:cNvSpPr txBox="1"/>
          <p:nvPr/>
        </p:nvSpPr>
        <p:spPr>
          <a:xfrm>
            <a:off x="3789040" y="4932040"/>
            <a:ext cx="356188"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d</a:t>
            </a:r>
          </a:p>
        </p:txBody>
      </p:sp>
      <p:sp>
        <p:nvSpPr>
          <p:cNvPr id="36" name="TextBox 35"/>
          <p:cNvSpPr txBox="1"/>
          <p:nvPr/>
        </p:nvSpPr>
        <p:spPr>
          <a:xfrm>
            <a:off x="2564904" y="35496"/>
            <a:ext cx="1526380" cy="369332"/>
          </a:xfrm>
          <a:prstGeom prst="rect">
            <a:avLst/>
          </a:prstGeom>
          <a:noFill/>
        </p:spPr>
        <p:txBody>
          <a:bodyPr wrap="none" rtlCol="0">
            <a:spAutoFit/>
          </a:bodyPr>
          <a:lstStyle/>
          <a:p>
            <a:r>
              <a:rPr lang="en-US" sz="900" i="1" dirty="0" smtClean="0"/>
              <a:t>Pandya et al, 2017.</a:t>
            </a:r>
          </a:p>
          <a:p>
            <a:r>
              <a:rPr lang="en-US" sz="900" i="1" dirty="0"/>
              <a:t>Arthritis Research &amp; </a:t>
            </a:r>
            <a:r>
              <a:rPr lang="en-US" sz="900" i="1" dirty="0" smtClean="0"/>
              <a:t>Therapy</a:t>
            </a:r>
          </a:p>
        </p:txBody>
      </p:sp>
    </p:spTree>
    <p:extLst>
      <p:ext uri="{BB962C8B-B14F-4D97-AF65-F5344CB8AC3E}">
        <p14:creationId xmlns:p14="http://schemas.microsoft.com/office/powerpoint/2010/main" val="1321416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8029" y="611560"/>
            <a:ext cx="4672636" cy="196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9381" y="4853327"/>
            <a:ext cx="4651284" cy="2112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5889" y="2771800"/>
            <a:ext cx="4691211" cy="198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638071" y="1042981"/>
            <a:ext cx="1107996" cy="600164"/>
          </a:xfrm>
          <a:prstGeom prst="rect">
            <a:avLst/>
          </a:prstGeom>
          <a:noFill/>
        </p:spPr>
        <p:txBody>
          <a:bodyPr wrap="none" rtlCol="0">
            <a:spAutoFit/>
          </a:bodyPr>
          <a:lstStyle/>
          <a:p>
            <a:r>
              <a:rPr lang="en-US" sz="1100" dirty="0" smtClean="0"/>
              <a:t>R2X = 0.45	</a:t>
            </a:r>
          </a:p>
          <a:p>
            <a:r>
              <a:rPr lang="en-US" sz="1100" dirty="0" smtClean="0"/>
              <a:t>R2Y = 0.24</a:t>
            </a:r>
          </a:p>
          <a:p>
            <a:r>
              <a:rPr lang="en-US" sz="1100" dirty="0" smtClean="0"/>
              <a:t>Q2 =   0.18</a:t>
            </a:r>
            <a:endParaRPr lang="en-US" sz="1100" dirty="0"/>
          </a:p>
        </p:txBody>
      </p:sp>
      <p:sp>
        <p:nvSpPr>
          <p:cNvPr id="22" name="TextBox 21"/>
          <p:cNvSpPr txBox="1"/>
          <p:nvPr/>
        </p:nvSpPr>
        <p:spPr>
          <a:xfrm>
            <a:off x="44624" y="107504"/>
            <a:ext cx="1151597" cy="400110"/>
          </a:xfrm>
          <a:prstGeom prst="rect">
            <a:avLst/>
          </a:prstGeom>
          <a:noFill/>
        </p:spPr>
        <p:txBody>
          <a:bodyPr wrap="none" rtlCol="0">
            <a:spAutoFit/>
          </a:bodyPr>
          <a:lstStyle/>
          <a:p>
            <a:r>
              <a:rPr lang="en-US" sz="2000" b="1" smtClean="0"/>
              <a:t>Figure S4</a:t>
            </a:r>
            <a:endParaRPr lang="en-US" sz="2000" b="1" dirty="0"/>
          </a:p>
        </p:txBody>
      </p:sp>
      <p:sp>
        <p:nvSpPr>
          <p:cNvPr id="13" name="TextBox 12"/>
          <p:cNvSpPr txBox="1"/>
          <p:nvPr/>
        </p:nvSpPr>
        <p:spPr>
          <a:xfrm>
            <a:off x="531841" y="467544"/>
            <a:ext cx="356188" cy="523220"/>
          </a:xfrm>
          <a:prstGeom prst="rect">
            <a:avLst/>
          </a:prstGeom>
          <a:noFill/>
        </p:spPr>
        <p:txBody>
          <a:bodyPr wrap="none" rtlCol="0">
            <a:spAutoFit/>
          </a:bodyPr>
          <a:lstStyle/>
          <a:p>
            <a:r>
              <a:rPr lang="en-US" sz="2800" dirty="0" smtClean="0"/>
              <a:t>a</a:t>
            </a:r>
            <a:endParaRPr lang="en-US" sz="2800" dirty="0"/>
          </a:p>
        </p:txBody>
      </p:sp>
      <p:sp>
        <p:nvSpPr>
          <p:cNvPr id="14" name="TextBox 13"/>
          <p:cNvSpPr txBox="1"/>
          <p:nvPr/>
        </p:nvSpPr>
        <p:spPr>
          <a:xfrm>
            <a:off x="476672" y="2538282"/>
            <a:ext cx="373820" cy="523220"/>
          </a:xfrm>
          <a:prstGeom prst="rect">
            <a:avLst/>
          </a:prstGeom>
          <a:noFill/>
        </p:spPr>
        <p:txBody>
          <a:bodyPr wrap="none" rtlCol="0">
            <a:spAutoFit/>
          </a:bodyPr>
          <a:lstStyle/>
          <a:p>
            <a:r>
              <a:rPr lang="en-US" sz="2800" dirty="0"/>
              <a:t>b</a:t>
            </a:r>
          </a:p>
        </p:txBody>
      </p:sp>
      <p:sp>
        <p:nvSpPr>
          <p:cNvPr id="15" name="TextBox 14"/>
          <p:cNvSpPr txBox="1"/>
          <p:nvPr/>
        </p:nvSpPr>
        <p:spPr>
          <a:xfrm>
            <a:off x="495106" y="4788024"/>
            <a:ext cx="336952" cy="523220"/>
          </a:xfrm>
          <a:prstGeom prst="rect">
            <a:avLst/>
          </a:prstGeom>
          <a:noFill/>
        </p:spPr>
        <p:txBody>
          <a:bodyPr wrap="none" rtlCol="0">
            <a:spAutoFit/>
          </a:bodyPr>
          <a:lstStyle/>
          <a:p>
            <a:r>
              <a:rPr lang="en-US" sz="2800" dirty="0" smtClean="0"/>
              <a:t>c</a:t>
            </a:r>
            <a:endParaRPr lang="en-US" sz="2800" dirty="0"/>
          </a:p>
        </p:txBody>
      </p:sp>
      <p:sp>
        <p:nvSpPr>
          <p:cNvPr id="17" name="TextBox 16"/>
          <p:cNvSpPr txBox="1"/>
          <p:nvPr/>
        </p:nvSpPr>
        <p:spPr>
          <a:xfrm>
            <a:off x="5638071" y="3148898"/>
            <a:ext cx="1107996" cy="600164"/>
          </a:xfrm>
          <a:prstGeom prst="rect">
            <a:avLst/>
          </a:prstGeom>
          <a:noFill/>
        </p:spPr>
        <p:txBody>
          <a:bodyPr wrap="none" rtlCol="0">
            <a:spAutoFit/>
          </a:bodyPr>
          <a:lstStyle/>
          <a:p>
            <a:r>
              <a:rPr lang="en-US" sz="1100" dirty="0" smtClean="0"/>
              <a:t>R2X = 0.51	</a:t>
            </a:r>
          </a:p>
          <a:p>
            <a:r>
              <a:rPr lang="en-US" sz="1100" dirty="0" smtClean="0"/>
              <a:t>R2Y = 0.41</a:t>
            </a:r>
          </a:p>
          <a:p>
            <a:r>
              <a:rPr lang="en-US" sz="1100" dirty="0" smtClean="0"/>
              <a:t>Q2 = </a:t>
            </a:r>
            <a:r>
              <a:rPr lang="en-US" sz="1100" dirty="0"/>
              <a:t> </a:t>
            </a:r>
            <a:r>
              <a:rPr lang="en-US" sz="1100" dirty="0" smtClean="0"/>
              <a:t>0.33</a:t>
            </a:r>
            <a:endParaRPr lang="en-US" sz="1100" dirty="0"/>
          </a:p>
        </p:txBody>
      </p:sp>
      <p:sp>
        <p:nvSpPr>
          <p:cNvPr id="19" name="TextBox 18"/>
          <p:cNvSpPr txBox="1"/>
          <p:nvPr/>
        </p:nvSpPr>
        <p:spPr>
          <a:xfrm>
            <a:off x="5638071" y="5359354"/>
            <a:ext cx="845103" cy="600164"/>
          </a:xfrm>
          <a:prstGeom prst="rect">
            <a:avLst/>
          </a:prstGeom>
          <a:noFill/>
        </p:spPr>
        <p:txBody>
          <a:bodyPr wrap="none" rtlCol="0">
            <a:spAutoFit/>
          </a:bodyPr>
          <a:lstStyle/>
          <a:p>
            <a:r>
              <a:rPr lang="en-US" sz="1100" dirty="0" smtClean="0"/>
              <a:t>R2X = 0.48</a:t>
            </a:r>
          </a:p>
          <a:p>
            <a:r>
              <a:rPr lang="en-US" sz="1100" dirty="0" smtClean="0"/>
              <a:t>R2Y = 0.20</a:t>
            </a:r>
          </a:p>
          <a:p>
            <a:r>
              <a:rPr lang="en-US" sz="1100" dirty="0" smtClean="0"/>
              <a:t>Q2 = </a:t>
            </a:r>
            <a:r>
              <a:rPr lang="en-US" sz="1100" dirty="0"/>
              <a:t> </a:t>
            </a:r>
            <a:r>
              <a:rPr lang="en-US" sz="1100" dirty="0" smtClean="0"/>
              <a:t>- 0.01</a:t>
            </a:r>
            <a:endParaRPr lang="en-US" sz="1100" dirty="0"/>
          </a:p>
        </p:txBody>
      </p:sp>
      <p:sp>
        <p:nvSpPr>
          <p:cNvPr id="28" name="TextBox 27"/>
          <p:cNvSpPr txBox="1"/>
          <p:nvPr/>
        </p:nvSpPr>
        <p:spPr>
          <a:xfrm rot="16200000">
            <a:off x="4894366" y="3123250"/>
            <a:ext cx="274434" cy="307777"/>
          </a:xfrm>
          <a:prstGeom prst="rect">
            <a:avLst/>
          </a:prstGeom>
          <a:noFill/>
        </p:spPr>
        <p:txBody>
          <a:bodyPr wrap="none" rtlCol="0">
            <a:spAutoFit/>
          </a:bodyPr>
          <a:lstStyle/>
          <a:p>
            <a:r>
              <a:rPr lang="en-US" sz="1400" dirty="0" smtClean="0"/>
              <a:t>*</a:t>
            </a:r>
            <a:endParaRPr lang="en-US" sz="1400" dirty="0"/>
          </a:p>
        </p:txBody>
      </p:sp>
      <p:sp>
        <p:nvSpPr>
          <p:cNvPr id="29" name="TextBox 28"/>
          <p:cNvSpPr txBox="1"/>
          <p:nvPr/>
        </p:nvSpPr>
        <p:spPr>
          <a:xfrm>
            <a:off x="2566434" y="3133510"/>
            <a:ext cx="567379" cy="307777"/>
          </a:xfrm>
          <a:prstGeom prst="rect">
            <a:avLst/>
          </a:prstGeom>
          <a:noFill/>
        </p:spPr>
        <p:txBody>
          <a:bodyPr wrap="square" rtlCol="0">
            <a:spAutoFit/>
          </a:bodyPr>
          <a:lstStyle/>
          <a:p>
            <a:r>
              <a:rPr lang="en-US" sz="1400" dirty="0" smtClean="0"/>
              <a:t>***</a:t>
            </a:r>
            <a:endParaRPr lang="en-US" sz="1400" dirty="0"/>
          </a:p>
        </p:txBody>
      </p:sp>
      <p:sp>
        <p:nvSpPr>
          <p:cNvPr id="30" name="TextBox 29"/>
          <p:cNvSpPr txBox="1"/>
          <p:nvPr/>
        </p:nvSpPr>
        <p:spPr>
          <a:xfrm>
            <a:off x="4083485" y="3156956"/>
            <a:ext cx="421780" cy="307777"/>
          </a:xfrm>
          <a:prstGeom prst="rect">
            <a:avLst/>
          </a:prstGeom>
          <a:noFill/>
        </p:spPr>
        <p:txBody>
          <a:bodyPr wrap="square" rtlCol="0">
            <a:spAutoFit/>
          </a:bodyPr>
          <a:lstStyle/>
          <a:p>
            <a:r>
              <a:rPr lang="en-US" sz="1400" dirty="0" smtClean="0"/>
              <a:t>**</a:t>
            </a:r>
            <a:endParaRPr lang="en-US" sz="1400" dirty="0"/>
          </a:p>
        </p:txBody>
      </p:sp>
      <p:sp>
        <p:nvSpPr>
          <p:cNvPr id="31" name="TextBox 30"/>
          <p:cNvSpPr txBox="1"/>
          <p:nvPr/>
        </p:nvSpPr>
        <p:spPr>
          <a:xfrm>
            <a:off x="293155" y="7164288"/>
            <a:ext cx="6232189" cy="1754326"/>
          </a:xfrm>
          <a:prstGeom prst="rect">
            <a:avLst/>
          </a:prstGeom>
          <a:noFill/>
        </p:spPr>
        <p:txBody>
          <a:bodyPr wrap="square" rtlCol="0">
            <a:spAutoFit/>
          </a:bodyPr>
          <a:lstStyle/>
          <a:p>
            <a:pPr algn="just"/>
            <a:r>
              <a:rPr lang="en-US" sz="1200" b="1" dirty="0"/>
              <a:t>Figure </a:t>
            </a:r>
            <a:r>
              <a:rPr lang="en-US" sz="1200" b="1" dirty="0" smtClean="0"/>
              <a:t>S4: Association of </a:t>
            </a:r>
            <a:r>
              <a:rPr lang="en-US" sz="1200" b="1" dirty="0" err="1"/>
              <a:t>e</a:t>
            </a:r>
            <a:r>
              <a:rPr lang="en-US" sz="1200" b="1" dirty="0" err="1" smtClean="0"/>
              <a:t>otaxin</a:t>
            </a:r>
            <a:r>
              <a:rPr lang="en-US" sz="1200" b="1" dirty="0" smtClean="0"/>
              <a:t> with </a:t>
            </a:r>
            <a:r>
              <a:rPr lang="en-US" sz="1200" b="1" dirty="0"/>
              <a:t>clinical disease activity in untreated early RA and </a:t>
            </a:r>
            <a:r>
              <a:rPr lang="en-US" sz="1200" b="1" dirty="0" smtClean="0"/>
              <a:t>sex-based differences.</a:t>
            </a:r>
            <a:r>
              <a:rPr lang="en-US" sz="1200" dirty="0"/>
              <a:t> </a:t>
            </a:r>
            <a:r>
              <a:rPr lang="en-US" sz="1200" dirty="0" smtClean="0"/>
              <a:t>OPLS column loading plot depicting the association </a:t>
            </a:r>
            <a:r>
              <a:rPr lang="en-US" sz="1200" dirty="0"/>
              <a:t>between </a:t>
            </a:r>
            <a:r>
              <a:rPr lang="en-US" sz="1200" dirty="0" err="1"/>
              <a:t>e</a:t>
            </a:r>
            <a:r>
              <a:rPr lang="en-US" sz="1200" dirty="0" err="1" smtClean="0"/>
              <a:t>otaxin</a:t>
            </a:r>
            <a:r>
              <a:rPr lang="en-US" sz="1200" dirty="0" smtClean="0"/>
              <a:t>/CCL11 (Y-variable) and clinical disease activity measures, age and symptom duration (X-variables) </a:t>
            </a:r>
            <a:r>
              <a:rPr lang="en-US" sz="1200" b="1" dirty="0" smtClean="0"/>
              <a:t>(a)</a:t>
            </a:r>
            <a:r>
              <a:rPr lang="en-US" sz="1200" dirty="0" smtClean="0"/>
              <a:t> in the all patients (female + male, n=43) </a:t>
            </a:r>
            <a:r>
              <a:rPr lang="en-US" sz="1200" dirty="0"/>
              <a:t>with untreated early rheumatoid arthritis (</a:t>
            </a:r>
            <a:r>
              <a:rPr lang="en-US" sz="1200" dirty="0" err="1"/>
              <a:t>ueRA</a:t>
            </a:r>
            <a:r>
              <a:rPr lang="en-US" sz="1200" dirty="0" smtClean="0"/>
              <a:t>), </a:t>
            </a:r>
            <a:r>
              <a:rPr lang="en-US" sz="1200" b="1" dirty="0" smtClean="0"/>
              <a:t>(b)</a:t>
            </a:r>
            <a:r>
              <a:rPr lang="en-US" sz="1200" dirty="0" smtClean="0"/>
              <a:t> </a:t>
            </a:r>
            <a:r>
              <a:rPr lang="en-US" sz="1200" dirty="0"/>
              <a:t>in female patients only (n=30</a:t>
            </a:r>
            <a:r>
              <a:rPr lang="en-US" sz="1200" dirty="0" smtClean="0"/>
              <a:t>), </a:t>
            </a:r>
            <a:r>
              <a:rPr lang="en-US" sz="1200" dirty="0"/>
              <a:t>and </a:t>
            </a:r>
            <a:r>
              <a:rPr lang="en-US" sz="1200" b="1" dirty="0" smtClean="0"/>
              <a:t>(c) </a:t>
            </a:r>
            <a:r>
              <a:rPr lang="en-US" sz="1200" dirty="0" smtClean="0"/>
              <a:t>in </a:t>
            </a:r>
            <a:r>
              <a:rPr lang="en-US" sz="1200" dirty="0"/>
              <a:t>male patients only (n=13</a:t>
            </a:r>
            <a:r>
              <a:rPr lang="en-US" sz="1200" dirty="0" smtClean="0"/>
              <a:t>). X-variables represented by bars pointing in the same direction as chemokine are positively associated, whereas variables with bars pointing in the opposite direction are inversely related to the respective chemokines. Variables with significant correlation </a:t>
            </a:r>
            <a:r>
              <a:rPr lang="en-US" sz="1200" dirty="0"/>
              <a:t>in univariate statistical analyses are </a:t>
            </a:r>
            <a:r>
              <a:rPr lang="en-US" sz="1200" dirty="0" smtClean="0"/>
              <a:t>marked </a:t>
            </a:r>
            <a:r>
              <a:rPr lang="en-US" sz="1200" dirty="0"/>
              <a:t>with asterisks. </a:t>
            </a:r>
            <a:r>
              <a:rPr lang="en-US" sz="1200" dirty="0" smtClean="0"/>
              <a:t>Spearman correlation test, *</a:t>
            </a:r>
            <a:r>
              <a:rPr lang="en-US" sz="1200" dirty="0"/>
              <a:t>p ≤ 0.05, **p ≤ </a:t>
            </a:r>
            <a:r>
              <a:rPr lang="en-US" sz="1200" dirty="0" smtClean="0"/>
              <a:t>0.01, </a:t>
            </a:r>
            <a:r>
              <a:rPr lang="en-US" sz="1200" dirty="0"/>
              <a:t>***p ≤ </a:t>
            </a:r>
            <a:r>
              <a:rPr lang="en-US" sz="1200" dirty="0" smtClean="0"/>
              <a:t>0.001.</a:t>
            </a:r>
            <a:endParaRPr lang="en-US" sz="1200" dirty="0"/>
          </a:p>
        </p:txBody>
      </p:sp>
      <p:sp>
        <p:nvSpPr>
          <p:cNvPr id="23" name="TextBox 22"/>
          <p:cNvSpPr txBox="1"/>
          <p:nvPr/>
        </p:nvSpPr>
        <p:spPr>
          <a:xfrm rot="16200000">
            <a:off x="3787765" y="3123251"/>
            <a:ext cx="274434" cy="307777"/>
          </a:xfrm>
          <a:prstGeom prst="rect">
            <a:avLst/>
          </a:prstGeom>
          <a:noFill/>
        </p:spPr>
        <p:txBody>
          <a:bodyPr wrap="none" rtlCol="0">
            <a:spAutoFit/>
          </a:bodyPr>
          <a:lstStyle/>
          <a:p>
            <a:r>
              <a:rPr lang="en-US" sz="1400" dirty="0" smtClean="0"/>
              <a:t>*</a:t>
            </a:r>
            <a:endParaRPr lang="en-US" sz="1400" dirty="0"/>
          </a:p>
        </p:txBody>
      </p:sp>
      <p:sp>
        <p:nvSpPr>
          <p:cNvPr id="34" name="TextBox 33"/>
          <p:cNvSpPr txBox="1"/>
          <p:nvPr/>
        </p:nvSpPr>
        <p:spPr>
          <a:xfrm>
            <a:off x="2723459" y="663823"/>
            <a:ext cx="1064715" cy="307777"/>
          </a:xfrm>
          <a:prstGeom prst="rect">
            <a:avLst/>
          </a:prstGeom>
          <a:noFill/>
        </p:spPr>
        <p:txBody>
          <a:bodyPr wrap="none" rtlCol="0">
            <a:spAutoFit/>
          </a:bodyPr>
          <a:lstStyle/>
          <a:p>
            <a:pPr algn="ctr"/>
            <a:r>
              <a:rPr lang="en-US" sz="1400" dirty="0" smtClean="0"/>
              <a:t>OPLS, </a:t>
            </a:r>
            <a:r>
              <a:rPr lang="en-US" sz="1400" dirty="0" err="1" smtClean="0"/>
              <a:t>ueRA</a:t>
            </a:r>
            <a:endParaRPr lang="en-US" sz="1400" dirty="0"/>
          </a:p>
        </p:txBody>
      </p:sp>
      <p:sp>
        <p:nvSpPr>
          <p:cNvPr id="35" name="TextBox 34"/>
          <p:cNvSpPr txBox="1"/>
          <p:nvPr/>
        </p:nvSpPr>
        <p:spPr>
          <a:xfrm>
            <a:off x="2377056" y="2753725"/>
            <a:ext cx="1664815" cy="307777"/>
          </a:xfrm>
          <a:prstGeom prst="rect">
            <a:avLst/>
          </a:prstGeom>
          <a:noFill/>
        </p:spPr>
        <p:txBody>
          <a:bodyPr wrap="none" rtlCol="0">
            <a:spAutoFit/>
          </a:bodyPr>
          <a:lstStyle/>
          <a:p>
            <a:pPr algn="ctr"/>
            <a:r>
              <a:rPr lang="en-US" sz="1400" dirty="0" smtClean="0"/>
              <a:t>OPLS, Females </a:t>
            </a:r>
            <a:r>
              <a:rPr lang="en-US" sz="1400" dirty="0" err="1" smtClean="0"/>
              <a:t>ueRA</a:t>
            </a:r>
            <a:endParaRPr lang="en-US" sz="1400" dirty="0"/>
          </a:p>
        </p:txBody>
      </p:sp>
      <p:sp>
        <p:nvSpPr>
          <p:cNvPr id="36" name="TextBox 35"/>
          <p:cNvSpPr txBox="1"/>
          <p:nvPr/>
        </p:nvSpPr>
        <p:spPr>
          <a:xfrm>
            <a:off x="2455891" y="4840287"/>
            <a:ext cx="1507144" cy="307777"/>
          </a:xfrm>
          <a:prstGeom prst="rect">
            <a:avLst/>
          </a:prstGeom>
          <a:noFill/>
        </p:spPr>
        <p:txBody>
          <a:bodyPr wrap="none" rtlCol="0">
            <a:spAutoFit/>
          </a:bodyPr>
          <a:lstStyle/>
          <a:p>
            <a:pPr algn="ctr"/>
            <a:r>
              <a:rPr lang="en-US" sz="1400" dirty="0" smtClean="0"/>
              <a:t>OPLS, Males </a:t>
            </a:r>
            <a:r>
              <a:rPr lang="en-US" sz="1400" dirty="0" err="1" smtClean="0"/>
              <a:t>ueRA</a:t>
            </a:r>
            <a:endParaRPr lang="en-US" sz="1400" dirty="0"/>
          </a:p>
        </p:txBody>
      </p:sp>
      <p:sp>
        <p:nvSpPr>
          <p:cNvPr id="20" name="TextBox 19"/>
          <p:cNvSpPr txBox="1"/>
          <p:nvPr/>
        </p:nvSpPr>
        <p:spPr>
          <a:xfrm>
            <a:off x="2492896" y="107504"/>
            <a:ext cx="1526380" cy="369332"/>
          </a:xfrm>
          <a:prstGeom prst="rect">
            <a:avLst/>
          </a:prstGeom>
          <a:noFill/>
        </p:spPr>
        <p:txBody>
          <a:bodyPr wrap="none" rtlCol="0">
            <a:spAutoFit/>
          </a:bodyPr>
          <a:lstStyle/>
          <a:p>
            <a:r>
              <a:rPr lang="en-US" sz="900" i="1" dirty="0" smtClean="0"/>
              <a:t>Pandya et al, 2017.</a:t>
            </a:r>
          </a:p>
          <a:p>
            <a:r>
              <a:rPr lang="en-US" sz="900" i="1" dirty="0"/>
              <a:t>Arthritis Research &amp; </a:t>
            </a:r>
            <a:r>
              <a:rPr lang="en-US" sz="900" i="1" dirty="0" smtClean="0"/>
              <a:t>Therapy</a:t>
            </a:r>
          </a:p>
        </p:txBody>
      </p:sp>
    </p:spTree>
    <p:extLst>
      <p:ext uri="{BB962C8B-B14F-4D97-AF65-F5344CB8AC3E}">
        <p14:creationId xmlns:p14="http://schemas.microsoft.com/office/powerpoint/2010/main" val="21484410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475" y="662352"/>
            <a:ext cx="4885773" cy="2073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5000" y="2831114"/>
            <a:ext cx="4885773" cy="2074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5000" y="4957818"/>
            <a:ext cx="4876248" cy="2056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683314" y="1161490"/>
            <a:ext cx="1107996" cy="600164"/>
          </a:xfrm>
          <a:prstGeom prst="rect">
            <a:avLst/>
          </a:prstGeom>
          <a:noFill/>
        </p:spPr>
        <p:txBody>
          <a:bodyPr wrap="none" rtlCol="0">
            <a:spAutoFit/>
          </a:bodyPr>
          <a:lstStyle/>
          <a:p>
            <a:r>
              <a:rPr lang="en-US" sz="1100" dirty="0" smtClean="0"/>
              <a:t>R2X = 0.48	</a:t>
            </a:r>
          </a:p>
          <a:p>
            <a:r>
              <a:rPr lang="en-US" sz="1100" dirty="0" smtClean="0"/>
              <a:t>R2Y = 0.16</a:t>
            </a:r>
          </a:p>
          <a:p>
            <a:r>
              <a:rPr lang="en-US" sz="1100" dirty="0" smtClean="0"/>
              <a:t>Q2 =   0.12</a:t>
            </a:r>
            <a:endParaRPr lang="en-US" sz="1100" dirty="0"/>
          </a:p>
        </p:txBody>
      </p:sp>
      <p:sp>
        <p:nvSpPr>
          <p:cNvPr id="18" name="TextBox 17"/>
          <p:cNvSpPr txBox="1"/>
          <p:nvPr/>
        </p:nvSpPr>
        <p:spPr>
          <a:xfrm>
            <a:off x="2723459" y="620287"/>
            <a:ext cx="1064715" cy="307777"/>
          </a:xfrm>
          <a:prstGeom prst="rect">
            <a:avLst/>
          </a:prstGeom>
          <a:noFill/>
        </p:spPr>
        <p:txBody>
          <a:bodyPr wrap="none" rtlCol="0">
            <a:spAutoFit/>
          </a:bodyPr>
          <a:lstStyle/>
          <a:p>
            <a:pPr algn="ctr"/>
            <a:r>
              <a:rPr lang="en-US" sz="1400" dirty="0" smtClean="0"/>
              <a:t>OPLS, </a:t>
            </a:r>
            <a:r>
              <a:rPr lang="en-US" sz="1400" dirty="0" err="1" smtClean="0"/>
              <a:t>ueRA</a:t>
            </a:r>
            <a:endParaRPr lang="en-US" sz="1400" dirty="0"/>
          </a:p>
        </p:txBody>
      </p:sp>
      <p:sp>
        <p:nvSpPr>
          <p:cNvPr id="22" name="TextBox 21"/>
          <p:cNvSpPr txBox="1"/>
          <p:nvPr/>
        </p:nvSpPr>
        <p:spPr>
          <a:xfrm>
            <a:off x="19508" y="35496"/>
            <a:ext cx="1151597" cy="400110"/>
          </a:xfrm>
          <a:prstGeom prst="rect">
            <a:avLst/>
          </a:prstGeom>
          <a:noFill/>
        </p:spPr>
        <p:txBody>
          <a:bodyPr wrap="none" rtlCol="0">
            <a:spAutoFit/>
          </a:bodyPr>
          <a:lstStyle/>
          <a:p>
            <a:r>
              <a:rPr lang="en-US" sz="2000" b="1" dirty="0" smtClean="0"/>
              <a:t>Figure S5</a:t>
            </a:r>
            <a:endParaRPr lang="en-US" sz="2000" b="1" dirty="0"/>
          </a:p>
        </p:txBody>
      </p:sp>
      <p:sp>
        <p:nvSpPr>
          <p:cNvPr id="23" name="TextBox 22"/>
          <p:cNvSpPr txBox="1"/>
          <p:nvPr/>
        </p:nvSpPr>
        <p:spPr>
          <a:xfrm>
            <a:off x="268058" y="7138154"/>
            <a:ext cx="6232189" cy="1754326"/>
          </a:xfrm>
          <a:prstGeom prst="rect">
            <a:avLst/>
          </a:prstGeom>
          <a:noFill/>
        </p:spPr>
        <p:txBody>
          <a:bodyPr wrap="square" rtlCol="0">
            <a:spAutoFit/>
          </a:bodyPr>
          <a:lstStyle/>
          <a:p>
            <a:pPr algn="just"/>
            <a:r>
              <a:rPr lang="en-US" sz="1200" b="1" dirty="0"/>
              <a:t>Figure </a:t>
            </a:r>
            <a:r>
              <a:rPr lang="en-US" sz="1200" b="1" dirty="0" smtClean="0"/>
              <a:t>S5: Association of CCL20 with </a:t>
            </a:r>
            <a:r>
              <a:rPr lang="en-US" sz="1200" b="1" dirty="0"/>
              <a:t>clinical disease activity in untreated early </a:t>
            </a:r>
            <a:r>
              <a:rPr lang="en-US" sz="1200" b="1" dirty="0" smtClean="0"/>
              <a:t>RA and sex-based differences</a:t>
            </a:r>
            <a:r>
              <a:rPr lang="en-US" sz="1200" dirty="0" smtClean="0"/>
              <a:t>. OPLS column loading plot depicting the association between CCL20 (Th17 related chemokine) (Y-variable) and clinical disease activity measures, age and symptom duration (X-variables) </a:t>
            </a:r>
            <a:r>
              <a:rPr lang="en-US" sz="1200" b="1" dirty="0" smtClean="0"/>
              <a:t>(a)</a:t>
            </a:r>
            <a:r>
              <a:rPr lang="en-US" sz="1200" dirty="0" smtClean="0"/>
              <a:t> in the all patients (female + male, n=43) </a:t>
            </a:r>
            <a:r>
              <a:rPr lang="en-US" sz="1200" dirty="0"/>
              <a:t>with untreated early rheumatoid arthritis (</a:t>
            </a:r>
            <a:r>
              <a:rPr lang="en-US" sz="1200" dirty="0" err="1"/>
              <a:t>ueRA</a:t>
            </a:r>
            <a:r>
              <a:rPr lang="en-US" sz="1200" dirty="0" smtClean="0"/>
              <a:t>), </a:t>
            </a:r>
            <a:r>
              <a:rPr lang="en-US" sz="1200" b="1" dirty="0" smtClean="0"/>
              <a:t>(b)</a:t>
            </a:r>
            <a:r>
              <a:rPr lang="en-US" sz="1200" dirty="0" smtClean="0"/>
              <a:t> </a:t>
            </a:r>
            <a:r>
              <a:rPr lang="en-US" sz="1200" dirty="0"/>
              <a:t>in female patients only (n=30) and </a:t>
            </a:r>
            <a:r>
              <a:rPr lang="en-US" sz="1200" b="1" dirty="0" smtClean="0"/>
              <a:t>(c) </a:t>
            </a:r>
            <a:r>
              <a:rPr lang="en-US" sz="1200" dirty="0" smtClean="0"/>
              <a:t>in </a:t>
            </a:r>
            <a:r>
              <a:rPr lang="en-US" sz="1200" dirty="0"/>
              <a:t>male patients only (n=13). X-variables represented by bars pointing in the same direction as chemokine are positively associated, whereas variables with bars pointing in the opposite direction are inversely related to the respective chemokines. </a:t>
            </a:r>
            <a:r>
              <a:rPr lang="en-US" sz="1200" dirty="0" smtClean="0"/>
              <a:t>Variables with significant correlation </a:t>
            </a:r>
            <a:r>
              <a:rPr lang="en-US" sz="1200" dirty="0"/>
              <a:t>in univariate statistical analyses are </a:t>
            </a:r>
            <a:r>
              <a:rPr lang="en-US" sz="1200" dirty="0" smtClean="0"/>
              <a:t>marked </a:t>
            </a:r>
            <a:r>
              <a:rPr lang="en-US" sz="1200" dirty="0"/>
              <a:t>with asterisks. </a:t>
            </a:r>
            <a:r>
              <a:rPr lang="en-US" sz="1200" dirty="0" smtClean="0"/>
              <a:t>Spearman correlation test, *</a:t>
            </a:r>
            <a:r>
              <a:rPr lang="en-US" sz="1200" dirty="0"/>
              <a:t>p ≤ 0.05, **p ≤ </a:t>
            </a:r>
            <a:r>
              <a:rPr lang="en-US" sz="1200" dirty="0" smtClean="0"/>
              <a:t>0.01</a:t>
            </a:r>
            <a:r>
              <a:rPr lang="en-US" sz="1200" dirty="0"/>
              <a:t>.</a:t>
            </a:r>
          </a:p>
        </p:txBody>
      </p:sp>
      <p:sp>
        <p:nvSpPr>
          <p:cNvPr id="13" name="TextBox 12"/>
          <p:cNvSpPr txBox="1"/>
          <p:nvPr/>
        </p:nvSpPr>
        <p:spPr>
          <a:xfrm>
            <a:off x="531841" y="409472"/>
            <a:ext cx="356188" cy="523220"/>
          </a:xfrm>
          <a:prstGeom prst="rect">
            <a:avLst/>
          </a:prstGeom>
          <a:noFill/>
        </p:spPr>
        <p:txBody>
          <a:bodyPr wrap="none" rtlCol="0">
            <a:spAutoFit/>
          </a:bodyPr>
          <a:lstStyle/>
          <a:p>
            <a:r>
              <a:rPr lang="en-US" sz="2800" dirty="0" smtClean="0"/>
              <a:t>a</a:t>
            </a:r>
            <a:endParaRPr lang="en-US" sz="2800" dirty="0"/>
          </a:p>
        </p:txBody>
      </p:sp>
      <p:sp>
        <p:nvSpPr>
          <p:cNvPr id="14" name="TextBox 13"/>
          <p:cNvSpPr txBox="1"/>
          <p:nvPr/>
        </p:nvSpPr>
        <p:spPr>
          <a:xfrm>
            <a:off x="523025" y="2385626"/>
            <a:ext cx="373820" cy="523220"/>
          </a:xfrm>
          <a:prstGeom prst="rect">
            <a:avLst/>
          </a:prstGeom>
          <a:noFill/>
        </p:spPr>
        <p:txBody>
          <a:bodyPr wrap="none" rtlCol="0">
            <a:spAutoFit/>
          </a:bodyPr>
          <a:lstStyle/>
          <a:p>
            <a:r>
              <a:rPr lang="en-US" sz="2800" dirty="0"/>
              <a:t>b</a:t>
            </a:r>
          </a:p>
        </p:txBody>
      </p:sp>
      <p:sp>
        <p:nvSpPr>
          <p:cNvPr id="15" name="TextBox 14"/>
          <p:cNvSpPr txBox="1"/>
          <p:nvPr/>
        </p:nvSpPr>
        <p:spPr>
          <a:xfrm>
            <a:off x="541459" y="4565030"/>
            <a:ext cx="336952" cy="523220"/>
          </a:xfrm>
          <a:prstGeom prst="rect">
            <a:avLst/>
          </a:prstGeom>
          <a:noFill/>
        </p:spPr>
        <p:txBody>
          <a:bodyPr wrap="none" rtlCol="0">
            <a:spAutoFit/>
          </a:bodyPr>
          <a:lstStyle/>
          <a:p>
            <a:r>
              <a:rPr lang="en-US" sz="2800" dirty="0" smtClean="0"/>
              <a:t>c</a:t>
            </a:r>
            <a:endParaRPr lang="en-US" sz="2800" dirty="0"/>
          </a:p>
        </p:txBody>
      </p:sp>
      <p:sp>
        <p:nvSpPr>
          <p:cNvPr id="16" name="TextBox 15"/>
          <p:cNvSpPr txBox="1"/>
          <p:nvPr/>
        </p:nvSpPr>
        <p:spPr>
          <a:xfrm>
            <a:off x="5683314" y="3297630"/>
            <a:ext cx="1130062" cy="600164"/>
          </a:xfrm>
          <a:prstGeom prst="rect">
            <a:avLst/>
          </a:prstGeom>
          <a:noFill/>
        </p:spPr>
        <p:txBody>
          <a:bodyPr wrap="square" rtlCol="0">
            <a:spAutoFit/>
          </a:bodyPr>
          <a:lstStyle/>
          <a:p>
            <a:r>
              <a:rPr lang="en-US" sz="1100" dirty="0" smtClean="0"/>
              <a:t>R2X = 0.50	</a:t>
            </a:r>
          </a:p>
          <a:p>
            <a:r>
              <a:rPr lang="en-US" sz="1100" dirty="0" smtClean="0"/>
              <a:t>R2Y = 0.28</a:t>
            </a:r>
          </a:p>
          <a:p>
            <a:r>
              <a:rPr lang="en-US" sz="1100" dirty="0" smtClean="0"/>
              <a:t>Q2 = </a:t>
            </a:r>
            <a:r>
              <a:rPr lang="en-US" sz="1100" dirty="0"/>
              <a:t> </a:t>
            </a:r>
            <a:r>
              <a:rPr lang="en-US" sz="1100" dirty="0" smtClean="0"/>
              <a:t>0.21</a:t>
            </a:r>
            <a:endParaRPr lang="en-US" sz="1100" dirty="0"/>
          </a:p>
        </p:txBody>
      </p:sp>
      <p:sp>
        <p:nvSpPr>
          <p:cNvPr id="19" name="TextBox 18"/>
          <p:cNvSpPr txBox="1"/>
          <p:nvPr/>
        </p:nvSpPr>
        <p:spPr>
          <a:xfrm>
            <a:off x="5683314" y="5405607"/>
            <a:ext cx="1107996" cy="600164"/>
          </a:xfrm>
          <a:prstGeom prst="rect">
            <a:avLst/>
          </a:prstGeom>
          <a:noFill/>
        </p:spPr>
        <p:txBody>
          <a:bodyPr wrap="none" rtlCol="0">
            <a:spAutoFit/>
          </a:bodyPr>
          <a:lstStyle/>
          <a:p>
            <a:r>
              <a:rPr lang="en-US" sz="1100" dirty="0" smtClean="0"/>
              <a:t>R2X = 0.27	</a:t>
            </a:r>
          </a:p>
          <a:p>
            <a:r>
              <a:rPr lang="en-US" sz="1100" dirty="0" smtClean="0"/>
              <a:t>R2Y = 0.25</a:t>
            </a:r>
          </a:p>
          <a:p>
            <a:r>
              <a:rPr lang="en-US" sz="1100" dirty="0" smtClean="0"/>
              <a:t>Q2 = </a:t>
            </a:r>
            <a:r>
              <a:rPr lang="en-US" sz="1100" dirty="0"/>
              <a:t> </a:t>
            </a:r>
            <a:r>
              <a:rPr lang="en-US" sz="1100" dirty="0" smtClean="0"/>
              <a:t>- 0.41</a:t>
            </a:r>
            <a:endParaRPr lang="en-US" sz="1100" dirty="0"/>
          </a:p>
        </p:txBody>
      </p:sp>
      <p:grpSp>
        <p:nvGrpSpPr>
          <p:cNvPr id="20" name="Group 19"/>
          <p:cNvGrpSpPr/>
          <p:nvPr/>
        </p:nvGrpSpPr>
        <p:grpSpPr>
          <a:xfrm rot="16200000">
            <a:off x="2813950" y="2130816"/>
            <a:ext cx="374766" cy="2208091"/>
            <a:chOff x="2505013" y="2973776"/>
            <a:chExt cx="444075" cy="2574859"/>
          </a:xfrm>
        </p:grpSpPr>
        <p:sp>
          <p:nvSpPr>
            <p:cNvPr id="24" name="TextBox 23"/>
            <p:cNvSpPr txBox="1"/>
            <p:nvPr/>
          </p:nvSpPr>
          <p:spPr>
            <a:xfrm>
              <a:off x="2623899" y="2973776"/>
              <a:ext cx="325189" cy="358899"/>
            </a:xfrm>
            <a:prstGeom prst="rect">
              <a:avLst/>
            </a:prstGeom>
            <a:noFill/>
          </p:spPr>
          <p:txBody>
            <a:bodyPr wrap="none" rtlCol="0">
              <a:spAutoFit/>
            </a:bodyPr>
            <a:lstStyle/>
            <a:p>
              <a:r>
                <a:rPr lang="en-US" sz="1400" dirty="0" smtClean="0"/>
                <a:t>*</a:t>
              </a:r>
              <a:endParaRPr lang="en-US" sz="1400" dirty="0"/>
            </a:p>
          </p:txBody>
        </p:sp>
        <p:sp>
          <p:nvSpPr>
            <p:cNvPr id="25" name="TextBox 24"/>
            <p:cNvSpPr txBox="1"/>
            <p:nvPr/>
          </p:nvSpPr>
          <p:spPr>
            <a:xfrm>
              <a:off x="2586399" y="3871291"/>
              <a:ext cx="325189" cy="358899"/>
            </a:xfrm>
            <a:prstGeom prst="rect">
              <a:avLst/>
            </a:prstGeom>
            <a:noFill/>
          </p:spPr>
          <p:txBody>
            <a:bodyPr wrap="none" rtlCol="0">
              <a:spAutoFit/>
            </a:bodyPr>
            <a:lstStyle/>
            <a:p>
              <a:r>
                <a:rPr lang="en-US" sz="1400" dirty="0" smtClean="0"/>
                <a:t>*</a:t>
              </a:r>
              <a:endParaRPr lang="en-US" sz="1400" dirty="0"/>
            </a:p>
          </p:txBody>
        </p:sp>
        <p:sp>
          <p:nvSpPr>
            <p:cNvPr id="26" name="TextBox 25"/>
            <p:cNvSpPr txBox="1"/>
            <p:nvPr/>
          </p:nvSpPr>
          <p:spPr>
            <a:xfrm rot="5400000">
              <a:off x="2475013" y="5153938"/>
              <a:ext cx="424697" cy="364698"/>
            </a:xfrm>
            <a:prstGeom prst="rect">
              <a:avLst/>
            </a:prstGeom>
            <a:noFill/>
          </p:spPr>
          <p:txBody>
            <a:bodyPr wrap="none" rtlCol="0">
              <a:spAutoFit/>
            </a:bodyPr>
            <a:lstStyle/>
            <a:p>
              <a:r>
                <a:rPr lang="en-US" sz="1400" dirty="0" smtClean="0"/>
                <a:t>**</a:t>
              </a:r>
              <a:endParaRPr lang="en-US" sz="1400" dirty="0"/>
            </a:p>
          </p:txBody>
        </p:sp>
      </p:grpSp>
      <p:sp>
        <p:nvSpPr>
          <p:cNvPr id="30" name="TextBox 29"/>
          <p:cNvSpPr txBox="1"/>
          <p:nvPr/>
        </p:nvSpPr>
        <p:spPr>
          <a:xfrm>
            <a:off x="2423409" y="2725921"/>
            <a:ext cx="1664815" cy="307777"/>
          </a:xfrm>
          <a:prstGeom prst="rect">
            <a:avLst/>
          </a:prstGeom>
          <a:noFill/>
        </p:spPr>
        <p:txBody>
          <a:bodyPr wrap="none" rtlCol="0">
            <a:spAutoFit/>
          </a:bodyPr>
          <a:lstStyle/>
          <a:p>
            <a:pPr algn="ctr"/>
            <a:r>
              <a:rPr lang="en-US" sz="1400" dirty="0" smtClean="0"/>
              <a:t>OPLS, Females </a:t>
            </a:r>
            <a:r>
              <a:rPr lang="en-US" sz="1400" dirty="0" err="1" smtClean="0"/>
              <a:t>ueRA</a:t>
            </a:r>
            <a:endParaRPr lang="en-US" sz="1400" dirty="0"/>
          </a:p>
        </p:txBody>
      </p:sp>
      <p:sp>
        <p:nvSpPr>
          <p:cNvPr id="31" name="TextBox 30"/>
          <p:cNvSpPr txBox="1"/>
          <p:nvPr/>
        </p:nvSpPr>
        <p:spPr>
          <a:xfrm>
            <a:off x="2502244" y="4905906"/>
            <a:ext cx="1507144" cy="307777"/>
          </a:xfrm>
          <a:prstGeom prst="rect">
            <a:avLst/>
          </a:prstGeom>
          <a:noFill/>
        </p:spPr>
        <p:txBody>
          <a:bodyPr wrap="none" rtlCol="0">
            <a:spAutoFit/>
          </a:bodyPr>
          <a:lstStyle/>
          <a:p>
            <a:pPr algn="ctr"/>
            <a:r>
              <a:rPr lang="en-US" sz="1400" dirty="0" smtClean="0"/>
              <a:t>OPLS, Males </a:t>
            </a:r>
            <a:r>
              <a:rPr lang="en-US" sz="1400" dirty="0" err="1" smtClean="0"/>
              <a:t>ueRA</a:t>
            </a:r>
            <a:endParaRPr lang="en-US" sz="1400" dirty="0"/>
          </a:p>
        </p:txBody>
      </p:sp>
      <p:sp>
        <p:nvSpPr>
          <p:cNvPr id="21" name="TextBox 20"/>
          <p:cNvSpPr txBox="1"/>
          <p:nvPr/>
        </p:nvSpPr>
        <p:spPr>
          <a:xfrm>
            <a:off x="2478684" y="35496"/>
            <a:ext cx="1526380" cy="369332"/>
          </a:xfrm>
          <a:prstGeom prst="rect">
            <a:avLst/>
          </a:prstGeom>
          <a:noFill/>
        </p:spPr>
        <p:txBody>
          <a:bodyPr wrap="none" rtlCol="0">
            <a:spAutoFit/>
          </a:bodyPr>
          <a:lstStyle/>
          <a:p>
            <a:r>
              <a:rPr lang="en-US" sz="900" i="1" dirty="0" smtClean="0"/>
              <a:t>Pandya et al, 2017.</a:t>
            </a:r>
          </a:p>
          <a:p>
            <a:r>
              <a:rPr lang="en-US" sz="900" i="1" dirty="0"/>
              <a:t>Arthritis Research &amp; </a:t>
            </a:r>
            <a:r>
              <a:rPr lang="en-US" sz="900" i="1" dirty="0" smtClean="0"/>
              <a:t>Therapy</a:t>
            </a:r>
          </a:p>
        </p:txBody>
      </p:sp>
    </p:spTree>
    <p:extLst>
      <p:ext uri="{BB962C8B-B14F-4D97-AF65-F5344CB8AC3E}">
        <p14:creationId xmlns:p14="http://schemas.microsoft.com/office/powerpoint/2010/main" val="17295714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7384" y="61434"/>
            <a:ext cx="1151597" cy="400110"/>
          </a:xfrm>
          <a:prstGeom prst="rect">
            <a:avLst/>
          </a:prstGeom>
          <a:noFill/>
        </p:spPr>
        <p:txBody>
          <a:bodyPr wrap="none" rtlCol="0">
            <a:spAutoFit/>
          </a:bodyPr>
          <a:lstStyle/>
          <a:p>
            <a:r>
              <a:rPr lang="en-US" sz="2000" b="1" dirty="0" smtClean="0"/>
              <a:t>Figure S6</a:t>
            </a:r>
            <a:endParaRPr lang="en-US" sz="2000" b="1" dirty="0"/>
          </a:p>
        </p:txBody>
      </p:sp>
      <p:grpSp>
        <p:nvGrpSpPr>
          <p:cNvPr id="8" name="Group 7"/>
          <p:cNvGrpSpPr/>
          <p:nvPr/>
        </p:nvGrpSpPr>
        <p:grpSpPr>
          <a:xfrm>
            <a:off x="554647" y="5109646"/>
            <a:ext cx="6176368" cy="2285182"/>
            <a:chOff x="376852" y="5475292"/>
            <a:chExt cx="6176368" cy="2285182"/>
          </a:xfrm>
        </p:grpSpPr>
        <p:pic>
          <p:nvPicPr>
            <p:cNvPr id="56327"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852" y="5475292"/>
              <a:ext cx="4996364" cy="2285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5445224" y="5947416"/>
              <a:ext cx="1107996" cy="577081"/>
            </a:xfrm>
            <a:prstGeom prst="rect">
              <a:avLst/>
            </a:prstGeom>
            <a:noFill/>
          </p:spPr>
          <p:txBody>
            <a:bodyPr wrap="none" rtlCol="0">
              <a:spAutoFit/>
            </a:bodyPr>
            <a:lstStyle/>
            <a:p>
              <a:r>
                <a:rPr lang="en-US" sz="1050" dirty="0" smtClean="0"/>
                <a:t>R2X = 0.13	</a:t>
              </a:r>
            </a:p>
            <a:p>
              <a:r>
                <a:rPr lang="en-US" sz="1050" dirty="0" smtClean="0"/>
                <a:t>R2Y = 0.34</a:t>
              </a:r>
            </a:p>
            <a:p>
              <a:r>
                <a:rPr lang="en-US" sz="1050" b="1" dirty="0" smtClean="0"/>
                <a:t>Q2 = </a:t>
              </a:r>
              <a:r>
                <a:rPr lang="en-US" sz="1050" b="1" dirty="0"/>
                <a:t> </a:t>
              </a:r>
              <a:r>
                <a:rPr lang="en-US" sz="1050" b="1" dirty="0" smtClean="0"/>
                <a:t>- 0.04</a:t>
              </a:r>
              <a:endParaRPr lang="en-US" sz="1050" b="1" dirty="0"/>
            </a:p>
          </p:txBody>
        </p:sp>
        <p:sp>
          <p:nvSpPr>
            <p:cNvPr id="24" name="TextBox 23"/>
            <p:cNvSpPr txBox="1"/>
            <p:nvPr/>
          </p:nvSpPr>
          <p:spPr>
            <a:xfrm rot="16200000">
              <a:off x="4863587" y="7147026"/>
              <a:ext cx="674522" cy="276999"/>
            </a:xfrm>
            <a:prstGeom prst="rect">
              <a:avLst/>
            </a:prstGeom>
            <a:solidFill>
              <a:schemeClr val="bg1"/>
            </a:solidFill>
          </p:spPr>
          <p:txBody>
            <a:bodyPr wrap="square" rtlCol="0">
              <a:spAutoFit/>
            </a:bodyPr>
            <a:lstStyle/>
            <a:p>
              <a:r>
                <a:rPr lang="en-US" sz="1200" b="1" dirty="0" smtClean="0"/>
                <a:t>  </a:t>
              </a:r>
              <a:r>
                <a:rPr lang="en-US" sz="1200" b="1" dirty="0" err="1" smtClean="0"/>
                <a:t>Sero</a:t>
              </a:r>
              <a:r>
                <a:rPr lang="en-US" sz="1200" b="1" dirty="0" smtClean="0"/>
                <a:t> -  </a:t>
              </a:r>
              <a:endParaRPr lang="en-US" sz="1200" b="1" dirty="0"/>
            </a:p>
          </p:txBody>
        </p:sp>
        <p:sp>
          <p:nvSpPr>
            <p:cNvPr id="25" name="TextBox 24"/>
            <p:cNvSpPr txBox="1"/>
            <p:nvPr/>
          </p:nvSpPr>
          <p:spPr>
            <a:xfrm rot="16200000">
              <a:off x="349919" y="7147026"/>
              <a:ext cx="674521" cy="276999"/>
            </a:xfrm>
            <a:prstGeom prst="rect">
              <a:avLst/>
            </a:prstGeom>
            <a:solidFill>
              <a:schemeClr val="bg1"/>
            </a:solidFill>
          </p:spPr>
          <p:txBody>
            <a:bodyPr wrap="square" rtlCol="0">
              <a:spAutoFit/>
            </a:bodyPr>
            <a:lstStyle/>
            <a:p>
              <a:r>
                <a:rPr lang="en-US" sz="1200" b="1" dirty="0" smtClean="0"/>
                <a:t>  </a:t>
              </a:r>
              <a:r>
                <a:rPr lang="en-US" sz="1200" b="1" dirty="0" err="1" smtClean="0"/>
                <a:t>Sero</a:t>
              </a:r>
              <a:r>
                <a:rPr lang="en-US" sz="1200" b="1" dirty="0" smtClean="0"/>
                <a:t> +</a:t>
              </a:r>
              <a:endParaRPr lang="en-US" sz="1200" b="1" dirty="0"/>
            </a:p>
          </p:txBody>
        </p:sp>
      </p:grpSp>
      <p:grpSp>
        <p:nvGrpSpPr>
          <p:cNvPr id="13" name="Group 12"/>
          <p:cNvGrpSpPr/>
          <p:nvPr/>
        </p:nvGrpSpPr>
        <p:grpSpPr>
          <a:xfrm>
            <a:off x="566361" y="489496"/>
            <a:ext cx="6152941" cy="2277052"/>
            <a:chOff x="328271" y="546988"/>
            <a:chExt cx="6152941" cy="2277052"/>
          </a:xfrm>
        </p:grpSpPr>
        <p:pic>
          <p:nvPicPr>
            <p:cNvPr id="5632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271" y="546988"/>
              <a:ext cx="5014027" cy="2277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373216" y="1043608"/>
              <a:ext cx="1107996" cy="577081"/>
            </a:xfrm>
            <a:prstGeom prst="rect">
              <a:avLst/>
            </a:prstGeom>
            <a:noFill/>
          </p:spPr>
          <p:txBody>
            <a:bodyPr wrap="none" rtlCol="0">
              <a:spAutoFit/>
            </a:bodyPr>
            <a:lstStyle/>
            <a:p>
              <a:r>
                <a:rPr lang="en-US" sz="1050" dirty="0" smtClean="0"/>
                <a:t>R2X = 0.18	</a:t>
              </a:r>
            </a:p>
            <a:p>
              <a:r>
                <a:rPr lang="en-US" sz="1050" dirty="0" smtClean="0"/>
                <a:t>R2Y = 0.18</a:t>
              </a:r>
            </a:p>
            <a:p>
              <a:r>
                <a:rPr lang="en-US" sz="1050" b="1" dirty="0" smtClean="0"/>
                <a:t>Q2 = </a:t>
              </a:r>
              <a:r>
                <a:rPr lang="en-US" sz="1050" b="1" dirty="0"/>
                <a:t> </a:t>
              </a:r>
              <a:r>
                <a:rPr lang="en-US" sz="1050" b="1" dirty="0" smtClean="0"/>
                <a:t>- 0.21</a:t>
              </a:r>
              <a:endParaRPr lang="en-US" sz="1050" b="1" dirty="0"/>
            </a:p>
          </p:txBody>
        </p:sp>
        <p:sp>
          <p:nvSpPr>
            <p:cNvPr id="17" name="TextBox 16"/>
            <p:cNvSpPr txBox="1"/>
            <p:nvPr/>
          </p:nvSpPr>
          <p:spPr>
            <a:xfrm rot="16200000">
              <a:off x="4825447" y="2224031"/>
              <a:ext cx="674522" cy="276999"/>
            </a:xfrm>
            <a:prstGeom prst="rect">
              <a:avLst/>
            </a:prstGeom>
            <a:solidFill>
              <a:schemeClr val="bg1"/>
            </a:solidFill>
          </p:spPr>
          <p:txBody>
            <a:bodyPr wrap="square" rtlCol="0">
              <a:spAutoFit/>
            </a:bodyPr>
            <a:lstStyle/>
            <a:p>
              <a:r>
                <a:rPr lang="en-US" sz="1200" b="1" dirty="0" smtClean="0"/>
                <a:t> ACPA -</a:t>
              </a:r>
              <a:endParaRPr lang="en-US" sz="1200" b="1" dirty="0"/>
            </a:p>
          </p:txBody>
        </p:sp>
        <p:sp>
          <p:nvSpPr>
            <p:cNvPr id="18" name="TextBox 17"/>
            <p:cNvSpPr txBox="1"/>
            <p:nvPr/>
          </p:nvSpPr>
          <p:spPr>
            <a:xfrm rot="16200000">
              <a:off x="277911" y="2224031"/>
              <a:ext cx="674521" cy="276999"/>
            </a:xfrm>
            <a:prstGeom prst="rect">
              <a:avLst/>
            </a:prstGeom>
            <a:solidFill>
              <a:schemeClr val="bg1"/>
            </a:solidFill>
          </p:spPr>
          <p:txBody>
            <a:bodyPr wrap="square" rtlCol="0">
              <a:spAutoFit/>
            </a:bodyPr>
            <a:lstStyle/>
            <a:p>
              <a:r>
                <a:rPr lang="en-US" sz="1200" b="1" dirty="0" smtClean="0"/>
                <a:t>ACPA +</a:t>
              </a:r>
              <a:endParaRPr lang="en-US" sz="1200" b="1" dirty="0"/>
            </a:p>
          </p:txBody>
        </p:sp>
        <p:sp>
          <p:nvSpPr>
            <p:cNvPr id="7" name="TextBox 6"/>
            <p:cNvSpPr txBox="1"/>
            <p:nvPr/>
          </p:nvSpPr>
          <p:spPr>
            <a:xfrm>
              <a:off x="799593" y="902158"/>
              <a:ext cx="274434" cy="307777"/>
            </a:xfrm>
            <a:prstGeom prst="rect">
              <a:avLst/>
            </a:prstGeom>
            <a:noFill/>
          </p:spPr>
          <p:txBody>
            <a:bodyPr wrap="none" rtlCol="0">
              <a:spAutoFit/>
            </a:bodyPr>
            <a:lstStyle/>
            <a:p>
              <a:r>
                <a:rPr lang="en-US" sz="1400" dirty="0" smtClean="0"/>
                <a:t>*</a:t>
              </a:r>
              <a:endParaRPr lang="en-US" sz="1400" dirty="0"/>
            </a:p>
          </p:txBody>
        </p:sp>
      </p:grpSp>
      <p:sp>
        <p:nvSpPr>
          <p:cNvPr id="19" name="TextBox 18"/>
          <p:cNvSpPr txBox="1"/>
          <p:nvPr/>
        </p:nvSpPr>
        <p:spPr>
          <a:xfrm>
            <a:off x="2550966" y="400760"/>
            <a:ext cx="1094595" cy="400110"/>
          </a:xfrm>
          <a:prstGeom prst="rect">
            <a:avLst/>
          </a:prstGeom>
          <a:noFill/>
        </p:spPr>
        <p:txBody>
          <a:bodyPr wrap="none" rtlCol="0">
            <a:spAutoFit/>
          </a:bodyPr>
          <a:lstStyle/>
          <a:p>
            <a:r>
              <a:rPr lang="en-US" sz="2000" dirty="0" smtClean="0"/>
              <a:t>OPLS-DA</a:t>
            </a:r>
            <a:endParaRPr lang="en-US" sz="2000" dirty="0"/>
          </a:p>
        </p:txBody>
      </p:sp>
      <p:grpSp>
        <p:nvGrpSpPr>
          <p:cNvPr id="10" name="Group 9"/>
          <p:cNvGrpSpPr/>
          <p:nvPr/>
        </p:nvGrpSpPr>
        <p:grpSpPr>
          <a:xfrm>
            <a:off x="544295" y="2786316"/>
            <a:ext cx="6197073" cy="2336721"/>
            <a:chOff x="328271" y="2905060"/>
            <a:chExt cx="6197073" cy="2336721"/>
          </a:xfrm>
        </p:grpSpPr>
        <p:pic>
          <p:nvPicPr>
            <p:cNvPr id="5632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8271" y="2905060"/>
              <a:ext cx="5014027" cy="2336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5417348" y="3347864"/>
              <a:ext cx="1107996" cy="577081"/>
            </a:xfrm>
            <a:prstGeom prst="rect">
              <a:avLst/>
            </a:prstGeom>
            <a:noFill/>
          </p:spPr>
          <p:txBody>
            <a:bodyPr wrap="none" rtlCol="0">
              <a:spAutoFit/>
            </a:bodyPr>
            <a:lstStyle/>
            <a:p>
              <a:r>
                <a:rPr lang="en-US" sz="1050" dirty="0" smtClean="0"/>
                <a:t>R2X = 0.17	</a:t>
              </a:r>
            </a:p>
            <a:p>
              <a:r>
                <a:rPr lang="en-US" sz="1050" dirty="0" smtClean="0"/>
                <a:t>R2Y = 0.31</a:t>
              </a:r>
            </a:p>
            <a:p>
              <a:r>
                <a:rPr lang="en-US" sz="1050" b="1" dirty="0" smtClean="0"/>
                <a:t>Q2 = </a:t>
              </a:r>
              <a:r>
                <a:rPr lang="en-US" sz="1050" b="1" dirty="0"/>
                <a:t> </a:t>
              </a:r>
              <a:r>
                <a:rPr lang="en-US" sz="1050" b="1" dirty="0" smtClean="0"/>
                <a:t>- 0.05</a:t>
              </a:r>
              <a:endParaRPr lang="en-US" sz="1050" b="1" dirty="0"/>
            </a:p>
          </p:txBody>
        </p:sp>
        <p:sp>
          <p:nvSpPr>
            <p:cNvPr id="22" name="TextBox 21"/>
            <p:cNvSpPr txBox="1"/>
            <p:nvPr/>
          </p:nvSpPr>
          <p:spPr>
            <a:xfrm rot="16200000">
              <a:off x="4825447" y="4600295"/>
              <a:ext cx="674522" cy="276999"/>
            </a:xfrm>
            <a:prstGeom prst="rect">
              <a:avLst/>
            </a:prstGeom>
            <a:solidFill>
              <a:schemeClr val="bg1"/>
            </a:solidFill>
          </p:spPr>
          <p:txBody>
            <a:bodyPr wrap="square" rtlCol="0">
              <a:spAutoFit/>
            </a:bodyPr>
            <a:lstStyle/>
            <a:p>
              <a:r>
                <a:rPr lang="en-US" sz="1200" b="1" dirty="0" smtClean="0"/>
                <a:t>      RF -</a:t>
              </a:r>
              <a:endParaRPr lang="en-US" sz="1200" b="1" dirty="0"/>
            </a:p>
          </p:txBody>
        </p:sp>
        <p:sp>
          <p:nvSpPr>
            <p:cNvPr id="23" name="TextBox 22"/>
            <p:cNvSpPr txBox="1"/>
            <p:nvPr/>
          </p:nvSpPr>
          <p:spPr>
            <a:xfrm rot="16200000">
              <a:off x="277911" y="4600295"/>
              <a:ext cx="674521" cy="276999"/>
            </a:xfrm>
            <a:prstGeom prst="rect">
              <a:avLst/>
            </a:prstGeom>
            <a:solidFill>
              <a:schemeClr val="bg1"/>
            </a:solidFill>
          </p:spPr>
          <p:txBody>
            <a:bodyPr wrap="square" rtlCol="0">
              <a:spAutoFit/>
            </a:bodyPr>
            <a:lstStyle/>
            <a:p>
              <a:r>
                <a:rPr lang="en-US" sz="1200" b="1" dirty="0" smtClean="0"/>
                <a:t>     RF +</a:t>
              </a:r>
              <a:endParaRPr lang="en-US" sz="1200" b="1" dirty="0"/>
            </a:p>
          </p:txBody>
        </p:sp>
      </p:grpSp>
      <p:sp>
        <p:nvSpPr>
          <p:cNvPr id="3" name="TextBox 2"/>
          <p:cNvSpPr txBox="1"/>
          <p:nvPr/>
        </p:nvSpPr>
        <p:spPr>
          <a:xfrm>
            <a:off x="116632" y="7394828"/>
            <a:ext cx="6486772" cy="1569660"/>
          </a:xfrm>
          <a:prstGeom prst="rect">
            <a:avLst/>
          </a:prstGeom>
          <a:noFill/>
        </p:spPr>
        <p:txBody>
          <a:bodyPr wrap="square" rtlCol="0">
            <a:spAutoFit/>
          </a:bodyPr>
          <a:lstStyle/>
          <a:p>
            <a:r>
              <a:rPr lang="en-US" sz="1200" b="1" dirty="0"/>
              <a:t>Figure </a:t>
            </a:r>
            <a:r>
              <a:rPr lang="en-US" sz="1200" b="1" dirty="0" smtClean="0"/>
              <a:t>S6: Analysis to investigate  differences in the levels of blood chemokines </a:t>
            </a:r>
            <a:r>
              <a:rPr lang="en-US" sz="1200" b="1" dirty="0"/>
              <a:t>between </a:t>
            </a:r>
            <a:r>
              <a:rPr lang="en-US" sz="1200" b="1" dirty="0" smtClean="0"/>
              <a:t>RA subgroups based on ACPA or RF positivity</a:t>
            </a:r>
            <a:r>
              <a:rPr lang="en-US" sz="1200" dirty="0" smtClean="0"/>
              <a:t>. Multivariate </a:t>
            </a:r>
            <a:r>
              <a:rPr lang="en-US" sz="1200" dirty="0"/>
              <a:t>factor analysis was performed to investigate differences in </a:t>
            </a:r>
            <a:r>
              <a:rPr lang="en-US" sz="1200" dirty="0" smtClean="0"/>
              <a:t>the blood </a:t>
            </a:r>
            <a:r>
              <a:rPr lang="en-US" sz="1200" dirty="0"/>
              <a:t>chemokine </a:t>
            </a:r>
            <a:r>
              <a:rPr lang="en-US" sz="1200" dirty="0" smtClean="0"/>
              <a:t>levels </a:t>
            </a:r>
            <a:r>
              <a:rPr lang="en-US" sz="1200" dirty="0"/>
              <a:t>(X-variables)</a:t>
            </a:r>
            <a:r>
              <a:rPr lang="en-US" sz="1200" dirty="0" smtClean="0"/>
              <a:t> in untreated </a:t>
            </a:r>
            <a:r>
              <a:rPr lang="en-US" sz="1200" dirty="0"/>
              <a:t>early rheumatoid arthritis </a:t>
            </a:r>
            <a:r>
              <a:rPr lang="en-US" sz="1200" dirty="0" smtClean="0"/>
              <a:t>patient subgroups based </a:t>
            </a:r>
            <a:r>
              <a:rPr lang="en-US" sz="1200" dirty="0"/>
              <a:t>on ACPA or RF </a:t>
            </a:r>
            <a:r>
              <a:rPr lang="en-US" sz="1200" dirty="0" smtClean="0"/>
              <a:t>positivity </a:t>
            </a:r>
            <a:r>
              <a:rPr lang="en-US" sz="1200" dirty="0"/>
              <a:t>(Y-variables</a:t>
            </a:r>
            <a:r>
              <a:rPr lang="en-US" sz="1200" dirty="0" smtClean="0"/>
              <a:t>). </a:t>
            </a:r>
            <a:r>
              <a:rPr lang="en-US" sz="1200" dirty="0"/>
              <a:t>OPLS-DA column loading plot depicting the </a:t>
            </a:r>
            <a:r>
              <a:rPr lang="en-US" sz="1200" dirty="0" smtClean="0"/>
              <a:t>association of the </a:t>
            </a:r>
            <a:r>
              <a:rPr lang="en-US" sz="1200" dirty="0"/>
              <a:t>levels of chemokines </a:t>
            </a:r>
            <a:r>
              <a:rPr lang="en-US" sz="1200" dirty="0" smtClean="0"/>
              <a:t>with </a:t>
            </a:r>
            <a:r>
              <a:rPr lang="en-US" sz="1200" b="1" dirty="0" smtClean="0"/>
              <a:t>(a) </a:t>
            </a:r>
            <a:r>
              <a:rPr lang="en-US" sz="1200" dirty="0" smtClean="0"/>
              <a:t>ACPA+ (n=34) and ACPA- (n=9) groups </a:t>
            </a:r>
            <a:r>
              <a:rPr lang="en-US" sz="1200" b="1" dirty="0" smtClean="0"/>
              <a:t>(b)</a:t>
            </a:r>
            <a:r>
              <a:rPr lang="en-US" sz="1200" dirty="0" smtClean="0"/>
              <a:t> RF+ (n=33) and RF- (n=10) groups, and </a:t>
            </a:r>
            <a:r>
              <a:rPr lang="en-US" sz="1200" b="1" dirty="0" smtClean="0"/>
              <a:t>(c) </a:t>
            </a:r>
            <a:r>
              <a:rPr lang="en-US" sz="1200" dirty="0" smtClean="0"/>
              <a:t>seropositive (ACPA</a:t>
            </a:r>
            <a:r>
              <a:rPr lang="en-US" sz="1200" dirty="0"/>
              <a:t>+ and/or RF</a:t>
            </a:r>
            <a:r>
              <a:rPr lang="en-US" sz="1200" dirty="0" smtClean="0"/>
              <a:t>+) (n=37) and </a:t>
            </a:r>
            <a:r>
              <a:rPr lang="en-US" sz="1200" dirty="0"/>
              <a:t>seronegative (</a:t>
            </a:r>
            <a:r>
              <a:rPr lang="en-US" sz="1200" dirty="0" smtClean="0"/>
              <a:t>ACPA- </a:t>
            </a:r>
            <a:r>
              <a:rPr lang="en-US" sz="1200" dirty="0"/>
              <a:t>and </a:t>
            </a:r>
            <a:r>
              <a:rPr lang="en-US" sz="1200" dirty="0" smtClean="0"/>
              <a:t>RF-) (n=6) groups. </a:t>
            </a:r>
            <a:r>
              <a:rPr lang="en-US" sz="1200" dirty="0"/>
              <a:t>Negative Q2 value in </a:t>
            </a:r>
            <a:r>
              <a:rPr lang="en-US" sz="1200" b="1" dirty="0" smtClean="0"/>
              <a:t>(</a:t>
            </a:r>
            <a:r>
              <a:rPr lang="en-US" sz="1200" b="1" dirty="0"/>
              <a:t>a</a:t>
            </a:r>
            <a:r>
              <a:rPr lang="en-US" sz="1200" b="1" dirty="0" smtClean="0"/>
              <a:t>) (b) </a:t>
            </a:r>
            <a:r>
              <a:rPr lang="en-US" sz="1200" dirty="0" smtClean="0"/>
              <a:t>and </a:t>
            </a:r>
            <a:r>
              <a:rPr lang="en-US" sz="1200" b="1" dirty="0" smtClean="0"/>
              <a:t>(</a:t>
            </a:r>
            <a:r>
              <a:rPr lang="en-US" sz="1200" b="1" dirty="0"/>
              <a:t>c</a:t>
            </a:r>
            <a:r>
              <a:rPr lang="en-US" sz="1200" b="1" dirty="0" smtClean="0"/>
              <a:t>) </a:t>
            </a:r>
            <a:r>
              <a:rPr lang="en-US" sz="1200" dirty="0"/>
              <a:t>indicate that these OPLS models are not predictive. </a:t>
            </a:r>
            <a:r>
              <a:rPr lang="en-US" sz="1200" dirty="0" smtClean="0"/>
              <a:t>*</a:t>
            </a:r>
            <a:r>
              <a:rPr lang="en-US" sz="1200" dirty="0"/>
              <a:t>p ≤ </a:t>
            </a:r>
            <a:r>
              <a:rPr lang="en-US" sz="1200" dirty="0" smtClean="0"/>
              <a:t>0.05 in Two-tailed </a:t>
            </a:r>
            <a:r>
              <a:rPr lang="en-US" sz="1200" dirty="0"/>
              <a:t>Mann-Whitney </a:t>
            </a:r>
            <a:r>
              <a:rPr lang="en-US" sz="1200" dirty="0" smtClean="0"/>
              <a:t>U-test. </a:t>
            </a:r>
            <a:endParaRPr lang="en-US" sz="1200" dirty="0"/>
          </a:p>
        </p:txBody>
      </p:sp>
      <p:sp>
        <p:nvSpPr>
          <p:cNvPr id="32" name="TextBox 31"/>
          <p:cNvSpPr txBox="1"/>
          <p:nvPr/>
        </p:nvSpPr>
        <p:spPr>
          <a:xfrm>
            <a:off x="269464" y="266036"/>
            <a:ext cx="356188" cy="523220"/>
          </a:xfrm>
          <a:prstGeom prst="rect">
            <a:avLst/>
          </a:prstGeom>
          <a:noFill/>
        </p:spPr>
        <p:txBody>
          <a:bodyPr wrap="none" rtlCol="0">
            <a:spAutoFit/>
          </a:bodyPr>
          <a:lstStyle/>
          <a:p>
            <a:r>
              <a:rPr lang="en-US" sz="2800" dirty="0" smtClean="0"/>
              <a:t>a</a:t>
            </a:r>
            <a:endParaRPr lang="en-US" sz="2800" dirty="0"/>
          </a:p>
        </p:txBody>
      </p:sp>
      <p:sp>
        <p:nvSpPr>
          <p:cNvPr id="33" name="TextBox 32"/>
          <p:cNvSpPr txBox="1"/>
          <p:nvPr/>
        </p:nvSpPr>
        <p:spPr>
          <a:xfrm>
            <a:off x="260648" y="2623136"/>
            <a:ext cx="373820" cy="523220"/>
          </a:xfrm>
          <a:prstGeom prst="rect">
            <a:avLst/>
          </a:prstGeom>
          <a:noFill/>
        </p:spPr>
        <p:txBody>
          <a:bodyPr wrap="none" rtlCol="0">
            <a:spAutoFit/>
          </a:bodyPr>
          <a:lstStyle/>
          <a:p>
            <a:r>
              <a:rPr lang="en-US" sz="2800" dirty="0"/>
              <a:t>b</a:t>
            </a:r>
          </a:p>
        </p:txBody>
      </p:sp>
      <p:sp>
        <p:nvSpPr>
          <p:cNvPr id="34" name="TextBox 33"/>
          <p:cNvSpPr txBox="1"/>
          <p:nvPr/>
        </p:nvSpPr>
        <p:spPr>
          <a:xfrm>
            <a:off x="279082" y="4874548"/>
            <a:ext cx="336952" cy="523220"/>
          </a:xfrm>
          <a:prstGeom prst="rect">
            <a:avLst/>
          </a:prstGeom>
          <a:noFill/>
        </p:spPr>
        <p:txBody>
          <a:bodyPr wrap="none" rtlCol="0">
            <a:spAutoFit/>
          </a:bodyPr>
          <a:lstStyle/>
          <a:p>
            <a:r>
              <a:rPr lang="en-US" sz="2800" dirty="0" smtClean="0"/>
              <a:t>c</a:t>
            </a:r>
            <a:endParaRPr lang="en-US" sz="2800" dirty="0"/>
          </a:p>
        </p:txBody>
      </p:sp>
      <p:sp>
        <p:nvSpPr>
          <p:cNvPr id="26" name="TextBox 25"/>
          <p:cNvSpPr txBox="1"/>
          <p:nvPr/>
        </p:nvSpPr>
        <p:spPr>
          <a:xfrm>
            <a:off x="2334668" y="35496"/>
            <a:ext cx="1526380" cy="369332"/>
          </a:xfrm>
          <a:prstGeom prst="rect">
            <a:avLst/>
          </a:prstGeom>
          <a:noFill/>
        </p:spPr>
        <p:txBody>
          <a:bodyPr wrap="none" rtlCol="0">
            <a:spAutoFit/>
          </a:bodyPr>
          <a:lstStyle/>
          <a:p>
            <a:r>
              <a:rPr lang="en-US" sz="900" i="1" dirty="0" smtClean="0"/>
              <a:t>Pandya et al, 2017.</a:t>
            </a:r>
          </a:p>
          <a:p>
            <a:r>
              <a:rPr lang="en-US" sz="900" i="1" dirty="0"/>
              <a:t>Arthritis Research &amp; </a:t>
            </a:r>
            <a:r>
              <a:rPr lang="en-US" sz="900" i="1" dirty="0" smtClean="0"/>
              <a:t>Therapy</a:t>
            </a:r>
          </a:p>
        </p:txBody>
      </p:sp>
    </p:spTree>
    <p:extLst>
      <p:ext uri="{BB962C8B-B14F-4D97-AF65-F5344CB8AC3E}">
        <p14:creationId xmlns:p14="http://schemas.microsoft.com/office/powerpoint/2010/main" val="4098367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94858</TotalTime>
  <Words>1335</Words>
  <Application>Microsoft Office PowerPoint</Application>
  <PresentationFormat>On-screen Show (4:3)</PresentationFormat>
  <Paragraphs>201</Paragraphs>
  <Slides>6</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8" baseType="lpstr">
      <vt:lpstr>Office Theme</vt:lpstr>
      <vt:lpstr>Prism 6</vt:lpstr>
      <vt:lpstr>PowerPoint Presentation</vt:lpstr>
      <vt:lpstr>PowerPoint Presentation</vt:lpstr>
      <vt:lpstr>PowerPoint Presentation</vt:lpstr>
      <vt:lpstr>PowerPoint Presentation</vt:lpstr>
      <vt:lpstr>PowerPoint Presentation</vt:lpstr>
      <vt:lpstr>PowerPoint Presentation</vt:lpstr>
    </vt:vector>
  </TitlesOfParts>
  <Company>Gothenburg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Jayesh</dc:creator>
  <cp:lastModifiedBy>Jayesh</cp:lastModifiedBy>
  <cp:revision>1567</cp:revision>
  <cp:lastPrinted>2016-11-30T15:46:06Z</cp:lastPrinted>
  <dcterms:created xsi:type="dcterms:W3CDTF">2016-06-02T14:36:59Z</dcterms:created>
  <dcterms:modified xsi:type="dcterms:W3CDTF">2017-01-19T14:36:33Z</dcterms:modified>
</cp:coreProperties>
</file>