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"/>
  </p:notesMasterIdLst>
  <p:sldIdLst>
    <p:sldId id="257" r:id="rId2"/>
  </p:sldIdLst>
  <p:sldSz cx="21601113" cy="12599988"/>
  <p:notesSz cx="6858000" cy="9144000"/>
  <p:defaultTextStyle>
    <a:defPPr>
      <a:defRPr lang="ja-JP"/>
    </a:defPPr>
    <a:lvl1pPr marL="0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1pPr>
    <a:lvl2pPr marL="864017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2pPr>
    <a:lvl3pPr marL="1728033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3pPr>
    <a:lvl4pPr marL="2592050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4pPr>
    <a:lvl5pPr marL="3456066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5pPr>
    <a:lvl6pPr marL="4320083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6pPr>
    <a:lvl7pPr marL="5184099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7pPr>
    <a:lvl8pPr marL="6048116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8pPr>
    <a:lvl9pPr marL="6912132" algn="l" defTabSz="1728033" rtl="0" eaLnBrk="1" latinLnBrk="0" hangingPunct="1">
      <a:defRPr kumimoji="1" sz="34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0" autoAdjust="0"/>
    <p:restoredTop sz="94434" autoAdjust="0"/>
  </p:normalViewPr>
  <p:slideViewPr>
    <p:cSldViewPr snapToGrid="0">
      <p:cViewPr>
        <p:scale>
          <a:sx n="25" d="100"/>
          <a:sy n="25" d="100"/>
        </p:scale>
        <p:origin x="210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96D55-F9AD-438E-9BEB-CAC790EFCF1D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784225" y="1143000"/>
            <a:ext cx="52895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96939-5ECD-4E02-A70B-B0E1255D393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9054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1pPr>
    <a:lvl2pPr marL="864017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2pPr>
    <a:lvl3pPr marL="1728033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3pPr>
    <a:lvl4pPr marL="2592050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4pPr>
    <a:lvl5pPr marL="3456066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5pPr>
    <a:lvl6pPr marL="4320083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6pPr>
    <a:lvl7pPr marL="5184099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7pPr>
    <a:lvl8pPr marL="6048116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8pPr>
    <a:lvl9pPr marL="6912132" algn="l" defTabSz="1728033" rtl="0" eaLnBrk="1" latinLnBrk="0" hangingPunct="1">
      <a:defRPr kumimoji="1" sz="226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96939-5ECD-4E02-A70B-B0E1255D393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07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139" y="2062083"/>
            <a:ext cx="16200835" cy="4386662"/>
          </a:xfrm>
        </p:spPr>
        <p:txBody>
          <a:bodyPr anchor="b"/>
          <a:lstStyle>
            <a:lvl1pPr algn="ctr">
              <a:defRPr sz="1063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0139" y="6617911"/>
            <a:ext cx="16200835" cy="3042080"/>
          </a:xfrm>
        </p:spPr>
        <p:txBody>
          <a:bodyPr/>
          <a:lstStyle>
            <a:lvl1pPr marL="0" indent="0" algn="ctr">
              <a:buNone/>
              <a:defRPr sz="4252"/>
            </a:lvl1pPr>
            <a:lvl2pPr marL="810021" indent="0" algn="ctr">
              <a:buNone/>
              <a:defRPr sz="3543"/>
            </a:lvl2pPr>
            <a:lvl3pPr marL="1620042" indent="0" algn="ctr">
              <a:buNone/>
              <a:defRPr sz="3189"/>
            </a:lvl3pPr>
            <a:lvl4pPr marL="2430064" indent="0" algn="ctr">
              <a:buNone/>
              <a:defRPr sz="2835"/>
            </a:lvl4pPr>
            <a:lvl5pPr marL="3240085" indent="0" algn="ctr">
              <a:buNone/>
              <a:defRPr sz="2835"/>
            </a:lvl5pPr>
            <a:lvl6pPr marL="4050106" indent="0" algn="ctr">
              <a:buNone/>
              <a:defRPr sz="2835"/>
            </a:lvl6pPr>
            <a:lvl7pPr marL="4860127" indent="0" algn="ctr">
              <a:buNone/>
              <a:defRPr sz="2835"/>
            </a:lvl7pPr>
            <a:lvl8pPr marL="5670149" indent="0" algn="ctr">
              <a:buNone/>
              <a:defRPr sz="2835"/>
            </a:lvl8pPr>
            <a:lvl9pPr marL="6480170" indent="0" algn="ctr">
              <a:buNone/>
              <a:defRPr sz="283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401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4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8296" y="670833"/>
            <a:ext cx="4657740" cy="1067790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077" y="670833"/>
            <a:ext cx="13703206" cy="1067790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620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09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826" y="3141249"/>
            <a:ext cx="18630960" cy="5241244"/>
          </a:xfrm>
        </p:spPr>
        <p:txBody>
          <a:bodyPr anchor="b"/>
          <a:lstStyle>
            <a:lvl1pPr>
              <a:defRPr sz="1063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826" y="8432077"/>
            <a:ext cx="18630960" cy="2756246"/>
          </a:xfrm>
        </p:spPr>
        <p:txBody>
          <a:bodyPr/>
          <a:lstStyle>
            <a:lvl1pPr marL="0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1pPr>
            <a:lvl2pPr marL="810021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2pPr>
            <a:lvl3pPr marL="1620042" indent="0">
              <a:buNone/>
              <a:defRPr sz="3189">
                <a:solidFill>
                  <a:schemeClr val="tx1">
                    <a:tint val="75000"/>
                  </a:schemeClr>
                </a:solidFill>
              </a:defRPr>
            </a:lvl3pPr>
            <a:lvl4pPr marL="2430064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4pPr>
            <a:lvl5pPr marL="3240085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5pPr>
            <a:lvl6pPr marL="4050106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6pPr>
            <a:lvl7pPr marL="486012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7pPr>
            <a:lvl8pPr marL="5670149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8pPr>
            <a:lvl9pPr marL="6480170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24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5077" y="3354163"/>
            <a:ext cx="9180473" cy="799457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5563" y="3354163"/>
            <a:ext cx="9180473" cy="799457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062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890" y="670834"/>
            <a:ext cx="18630960" cy="243541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891" y="3088748"/>
            <a:ext cx="9138282" cy="1513748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891" y="4602496"/>
            <a:ext cx="9138282" cy="67695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5563" y="3088748"/>
            <a:ext cx="9183287" cy="1513748"/>
          </a:xfrm>
        </p:spPr>
        <p:txBody>
          <a:bodyPr anchor="b"/>
          <a:lstStyle>
            <a:lvl1pPr marL="0" indent="0">
              <a:buNone/>
              <a:defRPr sz="4252" b="1"/>
            </a:lvl1pPr>
            <a:lvl2pPr marL="810021" indent="0">
              <a:buNone/>
              <a:defRPr sz="3543" b="1"/>
            </a:lvl2pPr>
            <a:lvl3pPr marL="1620042" indent="0">
              <a:buNone/>
              <a:defRPr sz="3189" b="1"/>
            </a:lvl3pPr>
            <a:lvl4pPr marL="2430064" indent="0">
              <a:buNone/>
              <a:defRPr sz="2835" b="1"/>
            </a:lvl4pPr>
            <a:lvl5pPr marL="3240085" indent="0">
              <a:buNone/>
              <a:defRPr sz="2835" b="1"/>
            </a:lvl5pPr>
            <a:lvl6pPr marL="4050106" indent="0">
              <a:buNone/>
              <a:defRPr sz="2835" b="1"/>
            </a:lvl6pPr>
            <a:lvl7pPr marL="4860127" indent="0">
              <a:buNone/>
              <a:defRPr sz="2835" b="1"/>
            </a:lvl7pPr>
            <a:lvl8pPr marL="5670149" indent="0">
              <a:buNone/>
              <a:defRPr sz="2835" b="1"/>
            </a:lvl8pPr>
            <a:lvl9pPr marL="6480170" indent="0">
              <a:buNone/>
              <a:defRPr sz="283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5563" y="4602496"/>
            <a:ext cx="9183287" cy="67695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420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46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435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891" y="839999"/>
            <a:ext cx="6966921" cy="2939997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3287" y="1814166"/>
            <a:ext cx="10935563" cy="8954158"/>
          </a:xfrm>
        </p:spPr>
        <p:txBody>
          <a:bodyPr/>
          <a:lstStyle>
            <a:lvl1pPr>
              <a:defRPr sz="5669"/>
            </a:lvl1pPr>
            <a:lvl2pPr>
              <a:defRPr sz="4961"/>
            </a:lvl2pPr>
            <a:lvl3pPr>
              <a:defRPr sz="4252"/>
            </a:lvl3pPr>
            <a:lvl4pPr>
              <a:defRPr sz="3543"/>
            </a:lvl4pPr>
            <a:lvl5pPr>
              <a:defRPr sz="3543"/>
            </a:lvl5pPr>
            <a:lvl6pPr>
              <a:defRPr sz="3543"/>
            </a:lvl6pPr>
            <a:lvl7pPr>
              <a:defRPr sz="3543"/>
            </a:lvl7pPr>
            <a:lvl8pPr>
              <a:defRPr sz="3543"/>
            </a:lvl8pPr>
            <a:lvl9pPr>
              <a:defRPr sz="354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891" y="3779996"/>
            <a:ext cx="6966921" cy="7002911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54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891" y="839999"/>
            <a:ext cx="6966921" cy="2939997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3287" y="1814166"/>
            <a:ext cx="10935563" cy="8954158"/>
          </a:xfrm>
        </p:spPr>
        <p:txBody>
          <a:bodyPr anchor="t"/>
          <a:lstStyle>
            <a:lvl1pPr marL="0" indent="0">
              <a:buNone/>
              <a:defRPr sz="5669"/>
            </a:lvl1pPr>
            <a:lvl2pPr marL="810021" indent="0">
              <a:buNone/>
              <a:defRPr sz="4961"/>
            </a:lvl2pPr>
            <a:lvl3pPr marL="1620042" indent="0">
              <a:buNone/>
              <a:defRPr sz="4252"/>
            </a:lvl3pPr>
            <a:lvl4pPr marL="2430064" indent="0">
              <a:buNone/>
              <a:defRPr sz="3543"/>
            </a:lvl4pPr>
            <a:lvl5pPr marL="3240085" indent="0">
              <a:buNone/>
              <a:defRPr sz="3543"/>
            </a:lvl5pPr>
            <a:lvl6pPr marL="4050106" indent="0">
              <a:buNone/>
              <a:defRPr sz="3543"/>
            </a:lvl6pPr>
            <a:lvl7pPr marL="4860127" indent="0">
              <a:buNone/>
              <a:defRPr sz="3543"/>
            </a:lvl7pPr>
            <a:lvl8pPr marL="5670149" indent="0">
              <a:buNone/>
              <a:defRPr sz="3543"/>
            </a:lvl8pPr>
            <a:lvl9pPr marL="6480170" indent="0">
              <a:buNone/>
              <a:defRPr sz="354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891" y="3779996"/>
            <a:ext cx="6966921" cy="7002911"/>
          </a:xfrm>
        </p:spPr>
        <p:txBody>
          <a:bodyPr/>
          <a:lstStyle>
            <a:lvl1pPr marL="0" indent="0">
              <a:buNone/>
              <a:defRPr sz="2835"/>
            </a:lvl1pPr>
            <a:lvl2pPr marL="810021" indent="0">
              <a:buNone/>
              <a:defRPr sz="2480"/>
            </a:lvl2pPr>
            <a:lvl3pPr marL="1620042" indent="0">
              <a:buNone/>
              <a:defRPr sz="2126"/>
            </a:lvl3pPr>
            <a:lvl4pPr marL="2430064" indent="0">
              <a:buNone/>
              <a:defRPr sz="1772"/>
            </a:lvl4pPr>
            <a:lvl5pPr marL="3240085" indent="0">
              <a:buNone/>
              <a:defRPr sz="1772"/>
            </a:lvl5pPr>
            <a:lvl6pPr marL="4050106" indent="0">
              <a:buNone/>
              <a:defRPr sz="1772"/>
            </a:lvl6pPr>
            <a:lvl7pPr marL="4860127" indent="0">
              <a:buNone/>
              <a:defRPr sz="1772"/>
            </a:lvl7pPr>
            <a:lvl8pPr marL="5670149" indent="0">
              <a:buNone/>
              <a:defRPr sz="1772"/>
            </a:lvl8pPr>
            <a:lvl9pPr marL="6480170" indent="0">
              <a:buNone/>
              <a:defRPr sz="177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404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5077" y="670834"/>
            <a:ext cx="18630960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5077" y="3354163"/>
            <a:ext cx="18630960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5077" y="11678323"/>
            <a:ext cx="4860250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34051-B603-4CCA-A38C-5BE7F49B8CAE}" type="datetimeFigureOut">
              <a:rPr kumimoji="1" lang="ja-JP" altLang="en-US" smtClean="0"/>
              <a:t>2020/10/10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5369" y="11678323"/>
            <a:ext cx="729037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5786" y="11678323"/>
            <a:ext cx="4860250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17D5C-BE8D-41B8-A179-5476FCE7BD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7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20042" rtl="0" eaLnBrk="1" latinLnBrk="0" hangingPunct="1">
        <a:lnSpc>
          <a:spcPct val="90000"/>
        </a:lnSpc>
        <a:spcBef>
          <a:spcPct val="0"/>
        </a:spcBef>
        <a:buNone/>
        <a:defRPr kumimoji="1" sz="7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011" indent="-405011" algn="l" defTabSz="162004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kumimoji="1"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15032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025053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835074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645096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455117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5265138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6075159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885181" indent="-405011" algn="l" defTabSz="1620042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1pPr>
      <a:lvl2pPr marL="810021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2pPr>
      <a:lvl3pPr marL="1620042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3pPr>
      <a:lvl4pPr marL="2430064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4pPr>
      <a:lvl5pPr marL="3240085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5pPr>
      <a:lvl6pPr marL="4050106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6pPr>
      <a:lvl7pPr marL="4860127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7pPr>
      <a:lvl8pPr marL="5670149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8pPr>
      <a:lvl9pPr marL="6480170" algn="l" defTabSz="1620042" rtl="0" eaLnBrk="1" latinLnBrk="0" hangingPunct="1">
        <a:defRPr kumimoji="1" sz="31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0210146" y="1093041"/>
            <a:ext cx="8640000" cy="23083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ja-JP" sz="4800" dirty="0"/>
              <a:t>Sera were collected and stored</a:t>
            </a:r>
          </a:p>
          <a:p>
            <a:pPr algn="ctr"/>
            <a:r>
              <a:rPr lang="en-US" altLang="ja-JP" sz="4800" dirty="0"/>
              <a:t>n=397</a:t>
            </a:r>
            <a:endParaRPr lang="ja-JP" altLang="en-US" sz="4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90622" y="1093041"/>
            <a:ext cx="8640000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/>
              <a:t>Anti-CCP test was ordered </a:t>
            </a:r>
          </a:p>
          <a:p>
            <a:pPr algn="ctr"/>
            <a:r>
              <a:rPr lang="en-US" altLang="ja-JP" sz="4800" dirty="0"/>
              <a:t>in the clinic</a:t>
            </a:r>
          </a:p>
          <a:p>
            <a:pPr algn="ctr"/>
            <a:r>
              <a:rPr lang="en-US" altLang="ja-JP" sz="4800" dirty="0"/>
              <a:t>n=445</a:t>
            </a:r>
            <a:endParaRPr lang="ja-JP" altLang="en-US" sz="4800" dirty="0"/>
          </a:p>
        </p:txBody>
      </p:sp>
      <p:cxnSp>
        <p:nvCxnSpPr>
          <p:cNvPr id="4" name="直線コネクタ 3"/>
          <p:cNvCxnSpPr>
            <a:cxnSpLocks/>
            <a:stCxn id="2" idx="2"/>
            <a:endCxn id="6" idx="0"/>
          </p:cNvCxnSpPr>
          <p:nvPr/>
        </p:nvCxnSpPr>
        <p:spPr>
          <a:xfrm>
            <a:off x="14530146" y="3401363"/>
            <a:ext cx="0" cy="10098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/>
          <p:cNvCxnSpPr>
            <a:cxnSpLocks/>
          </p:cNvCxnSpPr>
          <p:nvPr/>
        </p:nvCxnSpPr>
        <p:spPr>
          <a:xfrm>
            <a:off x="5010622" y="3401365"/>
            <a:ext cx="0" cy="371097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10210146" y="4411166"/>
            <a:ext cx="8640000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/>
              <a:t>Anti-CCP antibody was measured in our lab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90622" y="10548686"/>
            <a:ext cx="18159524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/>
              <a:t>The last visit</a:t>
            </a:r>
          </a:p>
          <a:p>
            <a:pPr algn="ctr"/>
            <a:r>
              <a:rPr lang="en-US" altLang="ja-JP" sz="4800" dirty="0"/>
              <a:t>before January 2020 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72675" y="7112336"/>
            <a:ext cx="8557936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/>
              <a:t>Positive</a:t>
            </a:r>
          </a:p>
          <a:p>
            <a:pPr algn="ctr"/>
            <a:r>
              <a:rPr lang="en-US" altLang="ja-JP" sz="4800" dirty="0"/>
              <a:t>n=56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0210145" y="7112336"/>
            <a:ext cx="8639991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/>
              <a:t>Positive</a:t>
            </a:r>
          </a:p>
          <a:p>
            <a:pPr algn="ctr"/>
            <a:r>
              <a:rPr lang="en-US" altLang="ja-JP" sz="4800" dirty="0"/>
              <a:t>n=16</a:t>
            </a:r>
          </a:p>
        </p:txBody>
      </p:sp>
      <p:cxnSp>
        <p:nvCxnSpPr>
          <p:cNvPr id="11" name="直線コネクタ 10"/>
          <p:cNvCxnSpPr>
            <a:cxnSpLocks/>
            <a:stCxn id="6" idx="2"/>
            <a:endCxn id="10" idx="0"/>
          </p:cNvCxnSpPr>
          <p:nvPr/>
        </p:nvCxnSpPr>
        <p:spPr>
          <a:xfrm flipH="1">
            <a:off x="14530141" y="5980826"/>
            <a:ext cx="5" cy="11315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>
            <a:cxnSpLocks/>
          </p:cNvCxnSpPr>
          <p:nvPr/>
        </p:nvCxnSpPr>
        <p:spPr>
          <a:xfrm flipH="1">
            <a:off x="5010622" y="8681996"/>
            <a:ext cx="0" cy="1866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>
            <a:cxnSpLocks/>
            <a:stCxn id="10" idx="2"/>
          </p:cNvCxnSpPr>
          <p:nvPr/>
        </p:nvCxnSpPr>
        <p:spPr>
          <a:xfrm>
            <a:off x="14530141" y="8681996"/>
            <a:ext cx="5" cy="1866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>
            <a:cxnSpLocks/>
          </p:cNvCxnSpPr>
          <p:nvPr/>
        </p:nvCxnSpPr>
        <p:spPr>
          <a:xfrm>
            <a:off x="19729670" y="1087892"/>
            <a:ext cx="0" cy="11030454"/>
          </a:xfrm>
          <a:prstGeom prst="straightConnector1">
            <a:avLst/>
          </a:prstGeom>
          <a:ln w="1905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/>
          <p:cNvSpPr txBox="1"/>
          <p:nvPr/>
        </p:nvSpPr>
        <p:spPr>
          <a:xfrm rot="16200000">
            <a:off x="17022197" y="5856395"/>
            <a:ext cx="6781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/>
              <a:t>Follow-up length</a:t>
            </a:r>
            <a:endParaRPr lang="ja-JP" altLang="en-US" sz="4800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xmlns="" id="{4C53261D-B969-48AD-A245-BB6042C9FF81}"/>
              </a:ext>
            </a:extLst>
          </p:cNvPr>
          <p:cNvSpPr/>
          <p:nvPr/>
        </p:nvSpPr>
        <p:spPr>
          <a:xfrm>
            <a:off x="0" y="0"/>
            <a:ext cx="5748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4400" b="1" dirty="0">
                <a:ea typeface="ＭＳ 明朝" panose="02020609040205080304" pitchFamily="17" charset="-128"/>
                <a:cs typeface="Times New Roman" panose="02020603050405020304" pitchFamily="18" charset="0"/>
              </a:rPr>
              <a:t>Supplementary Figure 1</a:t>
            </a:r>
            <a:endParaRPr lang="ja-JP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406179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</TotalTime>
  <Words>37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ＭＳ Ｐゴシック</vt:lpstr>
      <vt:lpstr>Arial</vt:lpstr>
      <vt:lpstr>Calibri</vt:lpstr>
      <vt:lpstr>Calibri Light</vt:lpstr>
      <vt:lpstr>ＭＳ 明朝</vt:lpstr>
      <vt:lpstr>Times New Roman</vt:lpstr>
      <vt:lpstr>Office テーマ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中坊周一郎</dc:creator>
  <cp:lastModifiedBy>Julie  Alolod Olano</cp:lastModifiedBy>
  <cp:revision>59</cp:revision>
  <dcterms:created xsi:type="dcterms:W3CDTF">2017-03-03T06:52:32Z</dcterms:created>
  <dcterms:modified xsi:type="dcterms:W3CDTF">2020-10-10T05:23:40Z</dcterms:modified>
</cp:coreProperties>
</file>