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59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Blad1!$F$1</c:f>
                <c:numCache>
                  <c:formatCode>General</c:formatCode>
                  <c:ptCount val="1"/>
                  <c:pt idx="0">
                    <c:v>16.899999999999999</c:v>
                  </c:pt>
                </c:numCache>
              </c:numRef>
            </c:plus>
            <c:minus>
              <c:numRef>
                <c:f>Blad1!$F$2</c:f>
                <c:numCache>
                  <c:formatCode>General</c:formatCode>
                  <c:ptCount val="1"/>
                  <c:pt idx="0">
                    <c:v>14.5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Blad1!$B$2</c:f>
              <c:numCache>
                <c:formatCode>General</c:formatCode>
                <c:ptCount val="1"/>
                <c:pt idx="0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65-B647-80BB-D58FF0188AB9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Serie 2</c:v>
                </c:pt>
              </c:strCache>
            </c:strRef>
          </c:tx>
          <c:spPr>
            <a:pattFill prst="wdDnDiag">
              <a:fgClr>
                <a:schemeClr val="tx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Blad1!$G$1</c:f>
                <c:numCache>
                  <c:formatCode>General</c:formatCode>
                  <c:ptCount val="1"/>
                  <c:pt idx="0">
                    <c:v>10.6</c:v>
                  </c:pt>
                </c:numCache>
              </c:numRef>
            </c:plus>
            <c:minus>
              <c:numRef>
                <c:f>Blad1!$G$2</c:f>
                <c:numCache>
                  <c:formatCode>General</c:formatCode>
                  <c:ptCount val="1"/>
                  <c:pt idx="0">
                    <c:v>9.1999999999999993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Blad1!$C$2</c:f>
              <c:numCache>
                <c:formatCode>General</c:formatCode>
                <c:ptCount val="1"/>
                <c:pt idx="0">
                  <c:v>48.8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65-B647-80BB-D58FF0188AB9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Blad1!$H$1</c:f>
                <c:numCache>
                  <c:formatCode>General</c:formatCode>
                  <c:ptCount val="1"/>
                  <c:pt idx="0">
                    <c:v>6.6</c:v>
                  </c:pt>
                </c:numCache>
              </c:numRef>
            </c:plus>
            <c:minus>
              <c:numRef>
                <c:f>Blad1!$H$2</c:f>
                <c:numCache>
                  <c:formatCode>General</c:formatCode>
                  <c:ptCount val="1"/>
                  <c:pt idx="0">
                    <c:v>6.1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Blad1!$D$2</c:f>
              <c:numCache>
                <c:formatCode>General</c:formatCode>
                <c:ptCount val="1"/>
                <c:pt idx="0">
                  <c:v>46.7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65-B647-80BB-D58FF0188A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104288"/>
        <c:axId val="306105856"/>
      </c:barChart>
      <c:catAx>
        <c:axId val="30610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6105856"/>
        <c:crosses val="autoZero"/>
        <c:auto val="1"/>
        <c:lblAlgn val="ctr"/>
        <c:lblOffset val="100"/>
        <c:noMultiLvlLbl val="0"/>
      </c:catAx>
      <c:valAx>
        <c:axId val="306105856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610428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Blad1!$G$1</c:f>
                <c:numCache>
                  <c:formatCode>General</c:formatCode>
                  <c:ptCount val="1"/>
                  <c:pt idx="0">
                    <c:v>14.5</c:v>
                  </c:pt>
                </c:numCache>
              </c:numRef>
            </c:plus>
            <c:minus>
              <c:numRef>
                <c:f>Blad1!$G$2</c:f>
                <c:numCache>
                  <c:formatCode>General</c:formatCode>
                  <c:ptCount val="1"/>
                  <c:pt idx="0">
                    <c:v>12.3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Blad1!$B$2</c:f>
              <c:numCache>
                <c:formatCode>General</c:formatCode>
                <c:ptCount val="1"/>
                <c:pt idx="0">
                  <c:v>60.3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D5-024F-810E-F05B9037C70C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Serie 2</c:v>
                </c:pt>
              </c:strCache>
            </c:strRef>
          </c:tx>
          <c:spPr>
            <a:pattFill prst="wdDnDiag">
              <a:fgClr>
                <a:schemeClr val="tx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Blad1!$H$1</c:f>
                <c:numCache>
                  <c:formatCode>General</c:formatCode>
                  <c:ptCount val="1"/>
                  <c:pt idx="0">
                    <c:v>9.1</c:v>
                  </c:pt>
                </c:numCache>
              </c:numRef>
            </c:plus>
            <c:minus>
              <c:numRef>
                <c:f>Blad1!$H$2</c:f>
                <c:numCache>
                  <c:formatCode>General</c:formatCode>
                  <c:ptCount val="1"/>
                  <c:pt idx="0">
                    <c:v>7.8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Blad1!$C$2</c:f>
              <c:numCache>
                <c:formatCode>General</c:formatCode>
                <c:ptCount val="1"/>
                <c:pt idx="0">
                  <c:v>39.6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D5-024F-810E-F05B9037C70C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Blad1!$I$1</c:f>
                <c:numCache>
                  <c:formatCode>General</c:formatCode>
                  <c:ptCount val="1"/>
                  <c:pt idx="0">
                    <c:v>5.6</c:v>
                  </c:pt>
                </c:numCache>
              </c:numRef>
            </c:plus>
            <c:minus>
              <c:numRef>
                <c:f>Blad1!$I$2</c:f>
                <c:numCache>
                  <c:formatCode>General</c:formatCode>
                  <c:ptCount val="1"/>
                  <c:pt idx="0">
                    <c:v>5.0999999999999996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Blad1!$D$2</c:f>
              <c:numCache>
                <c:formatCode>General</c:formatCode>
                <c:ptCount val="1"/>
                <c:pt idx="0">
                  <c:v>36.799999999999997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D5-024F-810E-F05B9037C7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109384"/>
        <c:axId val="306106640"/>
      </c:barChart>
      <c:catAx>
        <c:axId val="30610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6106640"/>
        <c:crosses val="autoZero"/>
        <c:auto val="1"/>
        <c:lblAlgn val="ctr"/>
        <c:lblOffset val="100"/>
        <c:noMultiLvlLbl val="0"/>
      </c:catAx>
      <c:valAx>
        <c:axId val="30610664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610938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96320-9414-324B-95AC-2CC68704E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223BD5-37DF-694E-A4B1-BF0E31540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31556-31E4-F94E-BAED-F15E6509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F1F00-51A7-614A-A99B-03370DC1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00979-D233-2544-B9F3-670B388EA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04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8EC0D-EB68-4049-950E-503A8B49B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D4299F-9BAF-B048-B467-B1DAD39B2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1FE05-D888-DF45-B206-704E2792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605FE-1BCB-904E-B53C-F84E6F8FC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BB9B3-F1ED-5047-B36B-8BA24D31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97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2022AC-B242-4D44-9B63-47CD6FF297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3AFA5F-97FD-F34D-AB1E-74AD8EB8C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D5D32-1839-AD45-95F3-8C5E56D48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BD985-F542-8C4A-A529-ABED8F8DE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7AC5D-C7C7-2046-82D4-81D8E7992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6243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33D1C-29E1-6941-B20D-8CF29EB0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F7E45-B974-C341-8F9C-97E29E3C7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80E8C-FCAF-154E-8F04-8DC8749D5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31934-2F10-114C-B4D5-6BCF8DD26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E27A2-B84F-5F46-8A9D-F130DE9B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162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E0434-5228-3B48-B937-EED155E46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28295-6E3E-B24D-B256-473EC0C8C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A8E4C-3957-A449-AA72-49ABC9E26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4CCBB-273A-BA4A-8BCC-A98C81A5F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8C128-CA22-214A-B21A-81D45A9A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987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169D6-16E4-1F4C-88D4-221C6E222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82FF9-2E89-C140-9152-85058E9DD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213DCE-3D94-5F40-8E0C-A9BAEDB92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1051E-CE4D-9947-9437-FF2C894B7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2C501-529B-554F-983F-EDCC1FBEF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D6CBD-6FCD-D745-B102-55F8831A4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097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15D1A-AD0A-7D4B-8468-A1E4EC616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28E46-E94A-4440-B154-AFA26D46B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82E7D-1334-3345-9202-612F22581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F0AA0E-9908-7740-87CA-B70FFAD222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355BDC-5F4A-7E46-9A34-9E764CFEF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D231A1-E289-1543-91DB-E4A1CC972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80A23-58B5-FE44-A4F1-86FE8B3B4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0D542-4F7E-684D-AB3E-EEE07EFF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87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25763-1E07-E740-85BA-267CF257E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D3CE77-F5A2-7348-BB57-24C92296E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4A0C29-E653-D24C-9544-7607BF693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38A5E3-8F6E-9C4B-8F79-796226913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4497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86A53B-B44B-084F-8CDA-1A37493D1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BC41F2-CF2F-404F-9E8B-B8B124A5E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958F0-E8D5-9E4E-8456-EBA1F4DA1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311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F2B0F-56E9-F14F-9163-E2AF1C3F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8A98-E34F-BA41-838A-39811659D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711CBD-707B-FC49-9123-DA925DC0D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CC98B6-48E1-6545-A352-C433D5112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1DACF-C3E5-D74F-BFCC-6933C8804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85B37-DC59-6F4D-A45C-B20FD3BF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05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12295-A3D0-264A-801D-206934B40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A31BA7-B871-404F-A40D-7658ED25A9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8F053-D80A-8645-A46F-1C327A276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70DBAA-3DC1-474F-A964-AC255ACE4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1F064D-E918-C540-A38A-0668DBA7A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D1FF5-6BC2-1D45-B3C0-24366505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474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3F18D8-DE05-2E45-A3B2-830952D1A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FBDB4-5C6F-FD43-8F17-7CC815AE9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F9A0F-86A6-BD4C-9FEC-A5FC7C5F9F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73C29-AE26-6942-B676-7B8D83B9EA5D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F5EC7-BA94-1E44-8D3F-8793886093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36E10-7400-2E41-A056-AFAAD0E59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38A99-3FCC-5045-9AA7-AC4B901E37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112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Platshållare för innehåll 8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152650" y="1825625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Platshållare för innehåll 11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53150" y="1825625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">
            <a:extLst>
              <a:ext uri="{FF2B5EF4-FFF2-40B4-BE49-F238E27FC236}">
                <a16:creationId xmlns:a16="http://schemas.microsoft.com/office/drawing/2014/main" id="{BBC6F2A3-B042-9E41-9FDE-2935D1BC485A}"/>
              </a:ext>
            </a:extLst>
          </p:cNvPr>
          <p:cNvSpPr txBox="1"/>
          <p:nvPr/>
        </p:nvSpPr>
        <p:spPr>
          <a:xfrm>
            <a:off x="1664614" y="272144"/>
            <a:ext cx="492443" cy="57509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/>
              <a:t>Lundex  EULAR moderate </a:t>
            </a:r>
            <a:r>
              <a:rPr lang="sv-SE" sz="2000" dirty="0" err="1"/>
              <a:t>response</a:t>
            </a:r>
            <a:r>
              <a:rPr lang="sv-SE" sz="2000" dirty="0"/>
              <a:t> : proportions (%)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3057969" y="6023072"/>
            <a:ext cx="939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Bionaive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3847071" y="6023074"/>
            <a:ext cx="873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1 </a:t>
            </a:r>
            <a:r>
              <a:rPr lang="sv-SE" sz="1200" dirty="0" err="1"/>
              <a:t>bDMARD</a:t>
            </a:r>
            <a:endParaRPr lang="sv-SE" sz="1200" dirty="0"/>
          </a:p>
        </p:txBody>
      </p:sp>
      <p:sp>
        <p:nvSpPr>
          <p:cNvPr id="16" name="textruta 15"/>
          <p:cNvSpPr txBox="1"/>
          <p:nvPr/>
        </p:nvSpPr>
        <p:spPr>
          <a:xfrm>
            <a:off x="4480212" y="6023072"/>
            <a:ext cx="1305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≥2 </a:t>
            </a:r>
            <a:r>
              <a:rPr lang="sv-SE" sz="1200" dirty="0" err="1"/>
              <a:t>bDMARDs</a:t>
            </a:r>
            <a:endParaRPr lang="sv-SE" sz="1200" dirty="0"/>
          </a:p>
        </p:txBody>
      </p:sp>
      <p:sp>
        <p:nvSpPr>
          <p:cNvPr id="18" name="textruta 17"/>
          <p:cNvSpPr txBox="1"/>
          <p:nvPr/>
        </p:nvSpPr>
        <p:spPr>
          <a:xfrm>
            <a:off x="6982010" y="6023071"/>
            <a:ext cx="939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Bionaive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7799404" y="6016204"/>
            <a:ext cx="873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1 </a:t>
            </a:r>
            <a:r>
              <a:rPr lang="sv-SE" sz="1200" dirty="0" err="1"/>
              <a:t>bDMARD</a:t>
            </a:r>
            <a:endParaRPr lang="sv-SE" sz="1200" dirty="0"/>
          </a:p>
        </p:txBody>
      </p:sp>
      <p:sp>
        <p:nvSpPr>
          <p:cNvPr id="20" name="textruta 19"/>
          <p:cNvSpPr txBox="1"/>
          <p:nvPr/>
        </p:nvSpPr>
        <p:spPr>
          <a:xfrm>
            <a:off x="8484831" y="6023072"/>
            <a:ext cx="1305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≥2 </a:t>
            </a:r>
            <a:r>
              <a:rPr lang="sv-SE" sz="1200" dirty="0" err="1"/>
              <a:t>bDMARDs</a:t>
            </a:r>
            <a:endParaRPr lang="sv-SE" sz="1200" dirty="0"/>
          </a:p>
        </p:txBody>
      </p:sp>
      <p:sp>
        <p:nvSpPr>
          <p:cNvPr id="21" name="textruta 20"/>
          <p:cNvSpPr txBox="1"/>
          <p:nvPr/>
        </p:nvSpPr>
        <p:spPr>
          <a:xfrm>
            <a:off x="3533774" y="6367848"/>
            <a:ext cx="1517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/>
              <a:t>6 </a:t>
            </a:r>
            <a:r>
              <a:rPr lang="sv-SE" sz="2000" dirty="0" err="1"/>
              <a:t>months</a:t>
            </a:r>
            <a:endParaRPr lang="sv-SE" sz="2000" dirty="0"/>
          </a:p>
        </p:txBody>
      </p:sp>
      <p:sp>
        <p:nvSpPr>
          <p:cNvPr id="22" name="textruta 21"/>
          <p:cNvSpPr txBox="1"/>
          <p:nvPr/>
        </p:nvSpPr>
        <p:spPr>
          <a:xfrm>
            <a:off x="7337595" y="6367848"/>
            <a:ext cx="1517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/>
              <a:t>12 </a:t>
            </a:r>
            <a:r>
              <a:rPr lang="sv-SE" sz="2000" dirty="0" err="1"/>
              <a:t>months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5663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23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Cagnotto</dc:creator>
  <cp:lastModifiedBy>Giovanni Cagnotto</cp:lastModifiedBy>
  <cp:revision>9</cp:revision>
  <dcterms:created xsi:type="dcterms:W3CDTF">2019-08-15T21:56:58Z</dcterms:created>
  <dcterms:modified xsi:type="dcterms:W3CDTF">2019-12-09T12:09:38Z</dcterms:modified>
</cp:coreProperties>
</file>