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59"/>
  </p:normalViewPr>
  <p:slideViewPr>
    <p:cSldViewPr snapToGrid="0" snapToObjects="1">
      <p:cViewPr varScale="1">
        <p:scale>
          <a:sx n="117" d="100"/>
          <a:sy n="117" d="100"/>
        </p:scale>
        <p:origin x="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bg1"/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Blad1!$F$1</c:f>
                <c:numCache>
                  <c:formatCode>General</c:formatCode>
                  <c:ptCount val="1"/>
                  <c:pt idx="0">
                    <c:v>10.1</c:v>
                  </c:pt>
                </c:numCache>
              </c:numRef>
            </c:plus>
            <c:minus>
              <c:numRef>
                <c:f>Blad1!$F$2</c:f>
                <c:numCache>
                  <c:formatCode>General</c:formatCode>
                  <c:ptCount val="1"/>
                  <c:pt idx="0">
                    <c:v>8.1999999999999993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numRef>
              <c:f>Blad1!$A$2</c:f>
              <c:numCache>
                <c:formatCode>General</c:formatCode>
                <c:ptCount val="1"/>
              </c:numCache>
            </c:numRef>
          </c:cat>
          <c:val>
            <c:numRef>
              <c:f>Blad1!$B$2</c:f>
              <c:numCache>
                <c:formatCode>General</c:formatCode>
                <c:ptCount val="1"/>
                <c:pt idx="0">
                  <c:v>31.4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59-AE4D-862C-116194ABBA9E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Serie 2</c:v>
                </c:pt>
              </c:strCache>
            </c:strRef>
          </c:tx>
          <c:spPr>
            <a:pattFill prst="wdDnDiag">
              <a:fgClr>
                <a:schemeClr val="tx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Blad1!$G$1</c:f>
                <c:numCache>
                  <c:formatCode>General</c:formatCode>
                  <c:ptCount val="1"/>
                  <c:pt idx="0">
                    <c:v>5.4</c:v>
                  </c:pt>
                </c:numCache>
              </c:numRef>
            </c:plus>
            <c:minus>
              <c:numRef>
                <c:f>Blad1!$G$2</c:f>
                <c:numCache>
                  <c:formatCode>General</c:formatCode>
                  <c:ptCount val="1"/>
                  <c:pt idx="0">
                    <c:v>4.2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numRef>
              <c:f>Blad1!$A$2</c:f>
              <c:numCache>
                <c:formatCode>General</c:formatCode>
                <c:ptCount val="1"/>
              </c:numCache>
            </c:numRef>
          </c:cat>
          <c:val>
            <c:numRef>
              <c:f>Blad1!$C$2</c:f>
              <c:numCache>
                <c:formatCode>General</c:formatCode>
                <c:ptCount val="1"/>
                <c:pt idx="0">
                  <c:v>14.5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59-AE4D-862C-116194ABBA9E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3"/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Blad1!$H$1</c:f>
                <c:numCache>
                  <c:formatCode>General</c:formatCode>
                  <c:ptCount val="1"/>
                  <c:pt idx="0">
                    <c:v>3.1</c:v>
                  </c:pt>
                </c:numCache>
              </c:numRef>
            </c:plus>
            <c:minus>
              <c:numRef>
                <c:f>Blad1!$H$2</c:f>
                <c:numCache>
                  <c:formatCode>General</c:formatCode>
                  <c:ptCount val="1"/>
                  <c:pt idx="0">
                    <c:v>2.5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numRef>
              <c:f>Blad1!$A$2</c:f>
              <c:numCache>
                <c:formatCode>General</c:formatCode>
                <c:ptCount val="1"/>
              </c:numCache>
            </c:numRef>
          </c:cat>
          <c:val>
            <c:numRef>
              <c:f>Blad1!$D$2</c:f>
              <c:numCache>
                <c:formatCode>General</c:formatCode>
                <c:ptCount val="1"/>
                <c:pt idx="0">
                  <c:v>11.1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59-AE4D-862C-116194ABBA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6103896"/>
        <c:axId val="306108600"/>
      </c:barChart>
      <c:catAx>
        <c:axId val="306103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06108600"/>
        <c:crosses val="autoZero"/>
        <c:auto val="1"/>
        <c:lblAlgn val="ctr"/>
        <c:lblOffset val="100"/>
        <c:noMultiLvlLbl val="0"/>
      </c:catAx>
      <c:valAx>
        <c:axId val="306108600"/>
        <c:scaling>
          <c:orientation val="minMax"/>
          <c:max val="1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0610389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bg1"/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Blad1!$G$1</c:f>
                <c:numCache>
                  <c:formatCode>General</c:formatCode>
                  <c:ptCount val="1"/>
                  <c:pt idx="0">
                    <c:v>9.9</c:v>
                  </c:pt>
                </c:numCache>
              </c:numRef>
            </c:plus>
            <c:minus>
              <c:numRef>
                <c:f>Blad1!$G$2</c:f>
                <c:numCache>
                  <c:formatCode>General</c:formatCode>
                  <c:ptCount val="1"/>
                  <c:pt idx="0">
                    <c:v>8.1999999999999993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numRef>
              <c:f>Blad1!$A$2</c:f>
              <c:numCache>
                <c:formatCode>General</c:formatCode>
                <c:ptCount val="1"/>
              </c:numCache>
            </c:numRef>
          </c:cat>
          <c:val>
            <c:numRef>
              <c:f>Blad1!$B$2</c:f>
              <c:numCache>
                <c:formatCode>General</c:formatCode>
                <c:ptCount val="1"/>
                <c:pt idx="0">
                  <c:v>34.299999999999997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EB-DA4D-8F70-7B791C254D82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Serie 2</c:v>
                </c:pt>
              </c:strCache>
            </c:strRef>
          </c:tx>
          <c:spPr>
            <a:pattFill prst="wdDnDiag">
              <a:fgClr>
                <a:schemeClr val="tx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Blad1!$H$1</c:f>
                <c:numCache>
                  <c:formatCode>General</c:formatCode>
                  <c:ptCount val="1"/>
                  <c:pt idx="0">
                    <c:v>4.5999999999999996</c:v>
                  </c:pt>
                </c:numCache>
              </c:numRef>
            </c:plus>
            <c:minus>
              <c:numRef>
                <c:f>Blad1!$H$2</c:f>
                <c:numCache>
                  <c:formatCode>General</c:formatCode>
                  <c:ptCount val="1"/>
                  <c:pt idx="0">
                    <c:v>3.7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numRef>
              <c:f>Blad1!$A$2</c:f>
              <c:numCache>
                <c:formatCode>General</c:formatCode>
                <c:ptCount val="1"/>
              </c:numCache>
            </c:numRef>
          </c:cat>
          <c:val>
            <c:numRef>
              <c:f>Blad1!$C$2</c:f>
              <c:numCache>
                <c:formatCode>General</c:formatCode>
                <c:ptCount val="1"/>
                <c:pt idx="0">
                  <c:v>11.8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EB-DA4D-8F70-7B791C254D82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3"/>
            </a:soli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Blad1!$I$1</c:f>
                <c:numCache>
                  <c:formatCode>General</c:formatCode>
                  <c:ptCount val="1"/>
                  <c:pt idx="0">
                    <c:v>3</c:v>
                  </c:pt>
                </c:numCache>
              </c:numRef>
            </c:plus>
            <c:minus>
              <c:numRef>
                <c:f>Blad1!$I$2</c:f>
                <c:numCache>
                  <c:formatCode>General</c:formatCode>
                  <c:ptCount val="1"/>
                  <c:pt idx="0">
                    <c:v>2.6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numRef>
              <c:f>Blad1!$A$2</c:f>
              <c:numCache>
                <c:formatCode>General</c:formatCode>
                <c:ptCount val="1"/>
              </c:numCache>
            </c:numRef>
          </c:cat>
          <c:val>
            <c:numRef>
              <c:f>Blad1!$D$2</c:f>
              <c:numCache>
                <c:formatCode>General</c:formatCode>
                <c:ptCount val="1"/>
                <c:pt idx="0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EB-DA4D-8F70-7B791C254D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6110952"/>
        <c:axId val="395912560"/>
      </c:barChart>
      <c:catAx>
        <c:axId val="306110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95912560"/>
        <c:crosses val="autoZero"/>
        <c:auto val="1"/>
        <c:lblAlgn val="ctr"/>
        <c:lblOffset val="100"/>
        <c:noMultiLvlLbl val="0"/>
      </c:catAx>
      <c:valAx>
        <c:axId val="395912560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06110952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1E99E-09FD-654B-82B3-E2AC6445A2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C4202E-D389-FF40-97A9-6EE16701A1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E56615-09C3-174C-BF3B-E09E0DAC5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85A6-D279-1348-B65D-6591F563BCC2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9C171-E04A-1F44-BE9F-7073563C1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DF5785-2399-384A-B6F8-E4930887D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20C40-332E-D448-ACE9-E65F686706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9828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DC951-8BB4-A444-ACB6-1F8267A9A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28275D-C7AF-A245-B4C5-0D9DF17BB8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F15CC-00ED-0E48-855E-F873B779F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85A6-D279-1348-B65D-6591F563BCC2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8DAB0D-9723-C240-93E6-9A9EBB564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63D84-CF8F-9D49-B3E0-F34368D41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20C40-332E-D448-ACE9-E65F686706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9483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39D4B5-9EE9-1E42-95DB-81B40C7357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B63978-8E56-064E-A569-B0B182DD20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3FC352-F12C-4046-A67B-F3B9DCD80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85A6-D279-1348-B65D-6591F563BCC2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F2633-95EA-CC4E-AAAD-07791500F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1BA37F-8758-0C48-B0CF-47EC741EE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20C40-332E-D448-ACE9-E65F686706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0596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A975B-B656-054B-9589-9738D8CB3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D0E1E-3C92-5F47-BB26-868ED56D5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88580-1316-5B4F-B788-3EBEDC888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85A6-D279-1348-B65D-6591F563BCC2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F3E1CB-4453-DF4D-9EA3-1B675B18C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2399BA-A413-8843-86EF-15F2A9D25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20C40-332E-D448-ACE9-E65F686706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5562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698B8-02CB-354F-8155-59C3164F6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9BA9A7-8073-5741-9223-CE36261E02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C401F-6138-DC49-9537-871A6C63B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85A6-D279-1348-B65D-6591F563BCC2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058A9-1226-2C4E-9380-D4602048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02954-C118-5546-A3AA-B0264A554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20C40-332E-D448-ACE9-E65F686706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2529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B0FDA-2258-AD4D-B82E-EB1EAE3FE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AC662-50C1-AA4C-8A9F-3F7B68A2EF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BF7773-29F1-934E-8118-8B63865A9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5273D5-9F5E-3B4F-B9AA-A2FD0AE31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85A6-D279-1348-B65D-6591F563BCC2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B0885E-CF0F-2740-95E5-6CD66F771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5F238-3A42-CF44-A268-2BAE17230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20C40-332E-D448-ACE9-E65F686706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792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DFFD3-53B9-4E4E-9661-9BFF2C9C3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58B1A3-2DD5-BA40-BB99-850064DA1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528147-55D8-FE4E-B838-D6AD09EA6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232DE8-B76C-E449-8667-5BBA359159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20BE63-4641-7641-A167-DA3493EC98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9E8AD2-A29D-414E-9A4D-5544A65AA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85A6-D279-1348-B65D-6591F563BCC2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AB2A48-B36C-E549-A7AB-76E4A5EAD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890D1B-DDAB-4F41-AC7B-32004980D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20C40-332E-D448-ACE9-E65F686706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2569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E0E65-911E-EF4E-95E4-88C1B9AF6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332286-7A12-0D48-8D22-FA1F90134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85A6-D279-1348-B65D-6591F563BCC2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6E0CC9-76EF-344F-841F-C7A226541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D4FD4A-2EBF-404A-9E62-DDE7A5C2B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20C40-332E-D448-ACE9-E65F686706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5473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2EAC70-3109-2144-88DE-FDD7147F1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85A6-D279-1348-B65D-6591F563BCC2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7B4384-4D86-A648-963A-E35E2D7CE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3FF9EB-EA7F-8248-B75C-9C888916F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20C40-332E-D448-ACE9-E65F686706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201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D1B4B-9F35-7C4D-935E-51388430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A92F0-F754-AE43-9FEF-8E93DC4F9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F13D0C-AD53-C642-AF39-4D398F437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9C43A-FAE5-FA40-9DF9-B27B29087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85A6-D279-1348-B65D-6591F563BCC2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80D9C0-5991-F648-A022-2A54DEC48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E08DA3-6A2A-FB4F-9274-5A54022A0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20C40-332E-D448-ACE9-E65F686706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312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35606-CB5B-1D46-A068-C7436499C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598143-3DE1-7C4C-9524-374D01D037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894A3F-C724-6941-BB12-3FC36BC271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5AF0E4-2B03-3A40-A769-0C973B29E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85A6-D279-1348-B65D-6591F563BCC2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5AC1AC-0E8A-A347-B675-E78A4E0C1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D617B1-8627-C74E-8F1C-B2C5CA97B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20C40-332E-D448-ACE9-E65F686706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8658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B646E3-FC87-9242-B56E-231FEDAF7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F6EAC5-814F-724F-99B9-DBFD50B72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260432-B62F-5A40-825B-2E425C2E82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F85A6-D279-1348-B65D-6591F563BCC2}" type="datetimeFigureOut">
              <a:rPr lang="sv-SE" smtClean="0"/>
              <a:t>2019-12-09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8F44A1-5FA5-BD41-A085-5A37B389CF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E1701-2C31-A34B-8D30-C5B5F26FC8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20C40-332E-D448-ACE9-E65F686706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0016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Platshållare för innehåll 8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2152650" y="1825625"/>
          <a:ext cx="38862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Platshållare för innehåll 11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6153150" y="1825625"/>
          <a:ext cx="38862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">
            <a:extLst>
              <a:ext uri="{FF2B5EF4-FFF2-40B4-BE49-F238E27FC236}">
                <a16:creationId xmlns:a16="http://schemas.microsoft.com/office/drawing/2014/main" id="{BBC6F2A3-B042-9E41-9FDE-2935D1BC485A}"/>
              </a:ext>
            </a:extLst>
          </p:cNvPr>
          <p:cNvSpPr txBox="1"/>
          <p:nvPr/>
        </p:nvSpPr>
        <p:spPr>
          <a:xfrm>
            <a:off x="1664614" y="261258"/>
            <a:ext cx="492443" cy="576181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dirty="0" err="1"/>
              <a:t>Lundex</a:t>
            </a:r>
            <a:r>
              <a:rPr lang="sv-SE" sz="2000" dirty="0"/>
              <a:t>  DAS 28 </a:t>
            </a:r>
            <a:r>
              <a:rPr lang="sv-SE" sz="2000" dirty="0" err="1"/>
              <a:t>remission</a:t>
            </a:r>
            <a:r>
              <a:rPr lang="sv-SE" sz="2000" dirty="0"/>
              <a:t> : proportions (%)</a:t>
            </a:r>
          </a:p>
        </p:txBody>
      </p:sp>
      <p:sp>
        <p:nvSpPr>
          <p:cNvPr id="14" name="textruta 13"/>
          <p:cNvSpPr txBox="1"/>
          <p:nvPr/>
        </p:nvSpPr>
        <p:spPr>
          <a:xfrm>
            <a:off x="2977383" y="6023072"/>
            <a:ext cx="994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Bionaive</a:t>
            </a:r>
          </a:p>
        </p:txBody>
      </p:sp>
      <p:sp>
        <p:nvSpPr>
          <p:cNvPr id="15" name="textruta 14"/>
          <p:cNvSpPr txBox="1"/>
          <p:nvPr/>
        </p:nvSpPr>
        <p:spPr>
          <a:xfrm>
            <a:off x="3772557" y="6023073"/>
            <a:ext cx="8732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1 </a:t>
            </a:r>
            <a:r>
              <a:rPr lang="sv-SE" sz="1200" dirty="0" err="1"/>
              <a:t>bDMARD</a:t>
            </a:r>
            <a:endParaRPr lang="sv-SE" sz="1200" dirty="0"/>
          </a:p>
        </p:txBody>
      </p:sp>
      <p:sp>
        <p:nvSpPr>
          <p:cNvPr id="16" name="textruta 15"/>
          <p:cNvSpPr txBox="1"/>
          <p:nvPr/>
        </p:nvSpPr>
        <p:spPr>
          <a:xfrm>
            <a:off x="4484616" y="6023072"/>
            <a:ext cx="1305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≥2 </a:t>
            </a:r>
            <a:r>
              <a:rPr lang="sv-SE" sz="1200" dirty="0" err="1"/>
              <a:t>bDMARDs</a:t>
            </a:r>
            <a:endParaRPr lang="sv-SE" sz="1200" dirty="0"/>
          </a:p>
        </p:txBody>
      </p:sp>
      <p:sp>
        <p:nvSpPr>
          <p:cNvPr id="18" name="textruta 17"/>
          <p:cNvSpPr txBox="1"/>
          <p:nvPr/>
        </p:nvSpPr>
        <p:spPr>
          <a:xfrm>
            <a:off x="7031508" y="6023073"/>
            <a:ext cx="939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Bionaive</a:t>
            </a:r>
          </a:p>
        </p:txBody>
      </p:sp>
      <p:sp>
        <p:nvSpPr>
          <p:cNvPr id="19" name="textruta 18"/>
          <p:cNvSpPr txBox="1"/>
          <p:nvPr/>
        </p:nvSpPr>
        <p:spPr>
          <a:xfrm>
            <a:off x="7792482" y="6023073"/>
            <a:ext cx="8732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1 </a:t>
            </a:r>
            <a:r>
              <a:rPr lang="sv-SE" sz="1200" dirty="0" err="1"/>
              <a:t>bDMARD</a:t>
            </a:r>
            <a:endParaRPr lang="sv-SE" sz="1200" dirty="0"/>
          </a:p>
        </p:txBody>
      </p:sp>
      <p:sp>
        <p:nvSpPr>
          <p:cNvPr id="20" name="textruta 19"/>
          <p:cNvSpPr txBox="1"/>
          <p:nvPr/>
        </p:nvSpPr>
        <p:spPr>
          <a:xfrm>
            <a:off x="8428339" y="6023072"/>
            <a:ext cx="1305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≥2 </a:t>
            </a:r>
            <a:r>
              <a:rPr lang="sv-SE" sz="1200" dirty="0" err="1"/>
              <a:t>bDMARDs</a:t>
            </a:r>
            <a:endParaRPr lang="sv-SE" sz="1200" dirty="0"/>
          </a:p>
        </p:txBody>
      </p:sp>
      <p:sp>
        <p:nvSpPr>
          <p:cNvPr id="21" name="textruta 20"/>
          <p:cNvSpPr txBox="1"/>
          <p:nvPr/>
        </p:nvSpPr>
        <p:spPr>
          <a:xfrm>
            <a:off x="3533774" y="6367848"/>
            <a:ext cx="1517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dirty="0"/>
              <a:t>6 </a:t>
            </a:r>
            <a:r>
              <a:rPr lang="sv-SE" sz="2000" dirty="0" err="1"/>
              <a:t>months</a:t>
            </a:r>
            <a:endParaRPr lang="sv-SE" sz="2000" dirty="0"/>
          </a:p>
        </p:txBody>
      </p:sp>
      <p:sp>
        <p:nvSpPr>
          <p:cNvPr id="22" name="textruta 21"/>
          <p:cNvSpPr txBox="1"/>
          <p:nvPr/>
        </p:nvSpPr>
        <p:spPr>
          <a:xfrm>
            <a:off x="7337595" y="6367848"/>
            <a:ext cx="1517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dirty="0"/>
              <a:t>12 </a:t>
            </a:r>
            <a:r>
              <a:rPr lang="sv-SE" sz="2000" dirty="0" err="1"/>
              <a:t>months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387881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solidFill>
              <a:prstClr val="black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23</Words>
  <Application>Microsoft Macintosh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Lundex corrected DAS 28 remission</dc:title>
  <dc:creator>Giovanni Cagnotto</dc:creator>
  <cp:lastModifiedBy>Giovanni Cagnotto</cp:lastModifiedBy>
  <cp:revision>9</cp:revision>
  <dcterms:created xsi:type="dcterms:W3CDTF">2019-08-15T22:04:32Z</dcterms:created>
  <dcterms:modified xsi:type="dcterms:W3CDTF">2019-12-09T12:13:12Z</dcterms:modified>
</cp:coreProperties>
</file>