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90" r:id="rId2"/>
    <p:sldId id="294" r:id="rId3"/>
    <p:sldId id="315" r:id="rId4"/>
    <p:sldId id="313" r:id="rId5"/>
  </p:sldIdLst>
  <p:sldSz cx="6858000" cy="9144000" type="screen4x3"/>
  <p:notesSz cx="6761163" cy="99425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0D12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3036" autoAdjust="0"/>
  </p:normalViewPr>
  <p:slideViewPr>
    <p:cSldViewPr>
      <p:cViewPr>
        <p:scale>
          <a:sx n="66" d="100"/>
          <a:sy n="66" d="100"/>
        </p:scale>
        <p:origin x="-2732" y="-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F:\&#25991;&#31456;\&#19977;&#19971;&#24635;&#30338;&#33527;2\Re;%20PNS%20manuscript20200131\&#19977;&#19971;&#24635;&#30338;&#33527;&#20307;&#37325;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Sheet1!$G$8</c:f>
              <c:strCache>
                <c:ptCount val="1"/>
                <c:pt idx="0">
                  <c:v>Saline</c:v>
                </c:pt>
              </c:strCache>
            </c:strRef>
          </c:tx>
          <c:spPr>
            <a:solidFill>
              <a:schemeClr val="bg1"/>
            </a:solidFill>
            <a:ln w="12700">
              <a:solidFill>
                <a:sysClr val="windowText" lastClr="000000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Sheet1!$G$10</c:f>
                <c:numCache>
                  <c:formatCode>General</c:formatCode>
                  <c:ptCount val="1"/>
                  <c:pt idx="0">
                    <c:v>2.8582337203244887</c:v>
                  </c:pt>
                </c:numCache>
              </c:numRef>
            </c:plus>
            <c:minus>
              <c:numRef>
                <c:f>Sheet1!$G$10</c:f>
                <c:numCache>
                  <c:formatCode>General</c:formatCode>
                  <c:ptCount val="1"/>
                  <c:pt idx="0">
                    <c:v>2.8582337203244887</c:v>
                  </c:pt>
                </c:numCache>
              </c:numRef>
            </c:minus>
            <c:spPr>
              <a:ln w="12700">
                <a:solidFill>
                  <a:prstClr val="black"/>
                </a:solidFill>
              </a:ln>
            </c:spPr>
          </c:errBars>
          <c:val>
            <c:numRef>
              <c:f>Sheet1!$G$9</c:f>
              <c:numCache>
                <c:formatCode>General</c:formatCode>
                <c:ptCount val="1"/>
                <c:pt idx="0">
                  <c:v>18.919999999999995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72A-054A-BE4D-7D67FB71BF08}"/>
            </c:ext>
          </c:extLst>
        </c:ser>
        <c:ser>
          <c:idx val="1"/>
          <c:order val="1"/>
          <c:tx>
            <c:strRef>
              <c:f>Sheet1!$H$8</c:f>
              <c:strCache>
                <c:ptCount val="1"/>
                <c:pt idx="0">
                  <c:v>PNS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 w="12700">
              <a:solidFill>
                <a:schemeClr val="tx1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Sheet1!$H$10</c:f>
                <c:numCache>
                  <c:formatCode>General</c:formatCode>
                  <c:ptCount val="1"/>
                  <c:pt idx="0">
                    <c:v>4.0729753953870897</c:v>
                  </c:pt>
                </c:numCache>
              </c:numRef>
            </c:plus>
            <c:minus>
              <c:numRef>
                <c:f>Sheet1!$H$10</c:f>
                <c:numCache>
                  <c:formatCode>General</c:formatCode>
                  <c:ptCount val="1"/>
                  <c:pt idx="0">
                    <c:v>4.0729753953870897</c:v>
                  </c:pt>
                </c:numCache>
              </c:numRef>
            </c:minus>
            <c:spPr>
              <a:ln w="12700">
                <a:solidFill>
                  <a:prstClr val="black"/>
                </a:solidFill>
              </a:ln>
            </c:spPr>
          </c:errBars>
          <c:val>
            <c:numRef>
              <c:f>Sheet1!$H$9</c:f>
              <c:numCache>
                <c:formatCode>General</c:formatCode>
                <c:ptCount val="1"/>
                <c:pt idx="0">
                  <c:v>19.705714285714283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72A-054A-BE4D-7D67FB71BF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9471360"/>
        <c:axId val="189477248"/>
      </c:barChart>
      <c:catAx>
        <c:axId val="189471360"/>
        <c:scaling>
          <c:orientation val="minMax"/>
        </c:scaling>
        <c:delete val="0"/>
        <c:axPos val="b"/>
        <c:majorTickMark val="out"/>
        <c:minorTickMark val="none"/>
        <c:tickLblPos val="none"/>
        <c:spPr>
          <a:ln w="12700">
            <a:solidFill>
              <a:sysClr val="windowText" lastClr="000000"/>
            </a:solidFill>
          </a:ln>
        </c:spPr>
        <c:crossAx val="189477248"/>
        <c:crosses val="autoZero"/>
        <c:auto val="1"/>
        <c:lblAlgn val="ctr"/>
        <c:lblOffset val="100"/>
        <c:noMultiLvlLbl val="0"/>
      </c:catAx>
      <c:valAx>
        <c:axId val="189477248"/>
        <c:scaling>
          <c:orientation val="minMax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>
            <a:solidFill>
              <a:schemeClr val="tx1"/>
            </a:solidFill>
          </a:ln>
        </c:spPr>
        <c:crossAx val="189471360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200">
          <a:latin typeface="Arial" pitchFamily="34" charset="0"/>
          <a:cs typeface="Arial" pitchFamily="34" charset="0"/>
        </a:defRPr>
      </a:pPr>
      <a:endParaRPr lang="zh-CN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74" cy="49768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010" y="0"/>
            <a:ext cx="2930574" cy="49768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BD2792-8BD1-4917-BC86-75348598E350}" type="datetimeFigureOut">
              <a:rPr lang="zh-CN" altLang="en-US" smtClean="0"/>
              <a:pPr/>
              <a:t>2021/1/21 Thursday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982788" y="746125"/>
            <a:ext cx="2795587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5801" y="4722416"/>
            <a:ext cx="5409562" cy="44743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241"/>
            <a:ext cx="2930574" cy="49768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010" y="9443241"/>
            <a:ext cx="2930574" cy="49768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9AEE0D-9A37-489B-A539-43F938E806D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68745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9AEE0D-9A37-489B-A539-43F938E806D7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2021/1/21 Thursday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2021/1/21 Thursday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4972050" y="366186"/>
            <a:ext cx="1543050" cy="7802033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42900" y="366186"/>
            <a:ext cx="4514850" cy="7802033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2021/1/21 Thursday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2021/1/21 Thursday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2021/1/21 Thursday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4290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2021/1/21 Thursday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2021/1/21 Thursday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2021/1/21 Thursday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2021/1/21 Thursday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342901" y="1913468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2021/1/21 Thursday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2021/1/21 Thursday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2021/1/21 Thursday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tiff"/><Relationship Id="rId3" Type="http://schemas.openxmlformats.org/officeDocument/2006/relationships/image" Target="../media/image3.tiff"/><Relationship Id="rId7" Type="http://schemas.openxmlformats.org/officeDocument/2006/relationships/image" Target="../media/image7.tiff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tiff"/><Relationship Id="rId5" Type="http://schemas.openxmlformats.org/officeDocument/2006/relationships/image" Target="../media/image5.tiff"/><Relationship Id="rId4" Type="http://schemas.openxmlformats.org/officeDocument/2006/relationships/image" Target="../media/image4.tif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9.e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oleObject" Target="../embeddings/oleObject1.bin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56" y="179512"/>
            <a:ext cx="4920818" cy="261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285728" y="2987824"/>
            <a:ext cx="62151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figure 1. Location of ankle tissues that are used for whole-mount immunofluorescence staining.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Images of paws were from a WT mouse. Based on our preliminary findings, we used the ventral portion (A) for staining capillary LVs and the dorsal portion (B) for staining mature LVs.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组合 17"/>
          <p:cNvGrpSpPr/>
          <p:nvPr/>
        </p:nvGrpSpPr>
        <p:grpSpPr>
          <a:xfrm>
            <a:off x="666218" y="249739"/>
            <a:ext cx="5295013" cy="3126380"/>
            <a:chOff x="666218" y="249739"/>
            <a:chExt cx="5295013" cy="3126380"/>
          </a:xfrm>
        </p:grpSpPr>
        <p:pic>
          <p:nvPicPr>
            <p:cNvPr id="2" name="Picture 25" descr="C:\LQQ study 11-4-2011\E26-LSMC CULTURE\E26-LSMC CULTURE\2MONTH OLD wt LSMCP11\Image9.tif"/>
            <p:cNvPicPr preferRelativeResize="0">
              <a:picLocks noChangeArrowheads="1"/>
            </p:cNvPicPr>
            <p:nvPr/>
          </p:nvPicPr>
          <p:blipFill>
            <a:blip r:embed="rId2" cstate="print">
              <a:lum bright="-10000" contrast="40000"/>
            </a:blip>
            <a:srcRect/>
            <a:stretch>
              <a:fillRect/>
            </a:stretch>
          </p:blipFill>
          <p:spPr bwMode="auto">
            <a:xfrm>
              <a:off x="4701231" y="640914"/>
              <a:ext cx="1260000" cy="993600"/>
            </a:xfrm>
            <a:prstGeom prst="rect">
              <a:avLst/>
            </a:prstGeom>
            <a:noFill/>
          </p:spPr>
        </p:pic>
        <p:sp>
          <p:nvSpPr>
            <p:cNvPr id="3" name="TextBox 2"/>
            <p:cNvSpPr txBox="1"/>
            <p:nvPr/>
          </p:nvSpPr>
          <p:spPr>
            <a:xfrm>
              <a:off x="815031" y="310714"/>
              <a:ext cx="50292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itchFamily="34" charset="0"/>
                  <a:cs typeface="Arial" pitchFamily="34" charset="0"/>
                </a:rPr>
                <a:t>             P3                      P6                             P9                         P11</a:t>
              </a:r>
              <a:endParaRPr lang="zh-CN" altLang="en-US" sz="1200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4" name="Picture 27" descr="C:\LQQ study 11-4-2011\E26-LSMC CULTURE\E26-LSMC CULTURE\LSMCP2\Image17-PS.tif"/>
            <p:cNvPicPr preferRelativeResize="0">
              <a:picLocks noChangeArrowheads="1"/>
            </p:cNvPicPr>
            <p:nvPr/>
          </p:nvPicPr>
          <p:blipFill>
            <a:blip r:embed="rId3" cstate="print">
              <a:lum bright="20000" contrast="40000"/>
            </a:blip>
            <a:srcRect/>
            <a:stretch>
              <a:fillRect/>
            </a:stretch>
          </p:blipFill>
          <p:spPr bwMode="auto">
            <a:xfrm>
              <a:off x="815031" y="638914"/>
              <a:ext cx="1260000" cy="993600"/>
            </a:xfrm>
            <a:prstGeom prst="rect">
              <a:avLst/>
            </a:prstGeom>
            <a:noFill/>
          </p:spPr>
        </p:pic>
        <p:pic>
          <p:nvPicPr>
            <p:cNvPr id="5" name="Picture 2" descr="C:\LQQ study 11-4-2011\E26-LSMC CULTURE\E26-LSMC CULTURE\2MONTH OLD WT LSMC P6\Image18-PS.tif"/>
            <p:cNvPicPr preferRelativeResize="0"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10431" y="640914"/>
              <a:ext cx="1260000" cy="993600"/>
            </a:xfrm>
            <a:prstGeom prst="rect">
              <a:avLst/>
            </a:prstGeom>
            <a:noFill/>
          </p:spPr>
        </p:pic>
        <p:pic>
          <p:nvPicPr>
            <p:cNvPr id="6" name="Picture 2" descr="C:\LQQ study 11-4-2011\E26-LSMC CULTURE\E26-LSMC CULTURE\lsmcp10\Image1.tif"/>
            <p:cNvPicPr preferRelativeResize="0">
              <a:picLocks noChangeArrowheads="1"/>
            </p:cNvPicPr>
            <p:nvPr/>
          </p:nvPicPr>
          <p:blipFill>
            <a:blip r:embed="rId5" cstate="print">
              <a:lum bright="20000" contrast="40000"/>
            </a:blip>
            <a:srcRect/>
            <a:stretch>
              <a:fillRect/>
            </a:stretch>
          </p:blipFill>
          <p:spPr bwMode="auto">
            <a:xfrm>
              <a:off x="3405831" y="640914"/>
              <a:ext cx="1260000" cy="993600"/>
            </a:xfrm>
            <a:prstGeom prst="rect">
              <a:avLst/>
            </a:prstGeom>
            <a:noFill/>
          </p:spPr>
        </p:pic>
        <p:grpSp>
          <p:nvGrpSpPr>
            <p:cNvPr id="7" name="Group 30"/>
            <p:cNvGrpSpPr/>
            <p:nvPr/>
          </p:nvGrpSpPr>
          <p:grpSpPr>
            <a:xfrm>
              <a:off x="779631" y="2038906"/>
              <a:ext cx="3733800" cy="1280298"/>
              <a:chOff x="1051064" y="3200330"/>
              <a:chExt cx="5748699" cy="1921031"/>
            </a:xfrm>
          </p:grpSpPr>
          <p:pic>
            <p:nvPicPr>
              <p:cNvPr id="8" name="Picture 2" descr="C:\LQQ study 11-4-2011\E26-LSMC CULTURE\protein concentration\2011-11-29-smyh2-beta-actin p3, p6,p9,p11\1.tif"/>
              <p:cNvPicPr>
                <a:picLocks noChangeAspect="1" noChangeArrowheads="1"/>
              </p:cNvPicPr>
              <p:nvPr/>
            </p:nvPicPr>
            <p:blipFill>
              <a:blip r:embed="rId6" cstate="email">
                <a:lum bright="-10000" contrast="30000"/>
              </a:blip>
              <a:srcRect/>
              <a:stretch>
                <a:fillRect/>
              </a:stretch>
            </p:blipFill>
            <p:spPr bwMode="auto">
              <a:xfrm rot="10575971">
                <a:off x="2684963" y="3657599"/>
                <a:ext cx="4114800" cy="685800"/>
              </a:xfrm>
              <a:prstGeom prst="rect">
                <a:avLst/>
              </a:prstGeom>
              <a:noFill/>
            </p:spPr>
          </p:pic>
          <p:sp>
            <p:nvSpPr>
              <p:cNvPr id="9" name="TextBox 8"/>
              <p:cNvSpPr txBox="1"/>
              <p:nvPr/>
            </p:nvSpPr>
            <p:spPr>
              <a:xfrm>
                <a:off x="1285703" y="3772003"/>
                <a:ext cx="1759806" cy="4156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itchFamily="34" charset="0"/>
                    <a:cs typeface="Arial" pitchFamily="34" charset="0"/>
                  </a:rPr>
                  <a:t>SMYH2</a:t>
                </a:r>
                <a:endParaRPr lang="zh-CN" altLang="en-US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1051064" y="4705736"/>
                <a:ext cx="1994447" cy="4156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Symbol" panose="05050102010706020507" pitchFamily="18" charset="2"/>
                    <a:cs typeface="Arial" pitchFamily="34" charset="0"/>
                  </a:rPr>
                  <a:t>     b</a:t>
                </a:r>
                <a:r>
                  <a:rPr lang="en-US" altLang="zh-CN" sz="1200" dirty="0">
                    <a:latin typeface="Arial" pitchFamily="34" charset="0"/>
                    <a:cs typeface="Arial" pitchFamily="34" charset="0"/>
                  </a:rPr>
                  <a:t>-actin</a:t>
                </a:r>
                <a:endParaRPr lang="zh-CN" altLang="en-US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2438401" y="3200330"/>
                <a:ext cx="4267200" cy="4156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itchFamily="34" charset="0"/>
                    <a:cs typeface="Arial" pitchFamily="34" charset="0"/>
                  </a:rPr>
                  <a:t>        P3            P6          P9         P11</a:t>
                </a:r>
                <a:endParaRPr lang="zh-CN" altLang="en-US" sz="12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2" name="Group 35"/>
            <p:cNvGrpSpPr/>
            <p:nvPr/>
          </p:nvGrpSpPr>
          <p:grpSpPr>
            <a:xfrm>
              <a:off x="1694030" y="3004106"/>
              <a:ext cx="3048000" cy="372013"/>
              <a:chOff x="2057400" y="4419603"/>
              <a:chExt cx="3048000" cy="508417"/>
            </a:xfrm>
          </p:grpSpPr>
          <p:pic>
            <p:nvPicPr>
              <p:cNvPr id="13" name="Picture 4" descr="C:\LQQ study 11-4-2011\E26-LSMC CULTURE\protein concentration\2011-11-29-smyh2-beta-actin p3, p6,p9,p11\3.tif"/>
              <p:cNvPicPr>
                <a:picLocks noChangeAspect="1" noChangeArrowheads="1"/>
              </p:cNvPicPr>
              <p:nvPr/>
            </p:nvPicPr>
            <p:blipFill>
              <a:blip r:embed="rId7" cstate="email">
                <a:lum contrast="40000"/>
              </a:blip>
              <a:srcRect/>
              <a:stretch>
                <a:fillRect/>
              </a:stretch>
            </p:blipFill>
            <p:spPr bwMode="auto">
              <a:xfrm rot="10800000">
                <a:off x="2057400" y="4511457"/>
                <a:ext cx="931634" cy="416559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pic>
            <p:nvPicPr>
              <p:cNvPr id="14" name="Picture 4" descr="C:\LQQ study 11-4-2011\E26-LSMC CULTURE\protein concentration\2011-11-29-smyh2-beta-actin p3, p6,p9,p11\3.tif"/>
              <p:cNvPicPr>
                <a:picLocks noChangeAspect="1" noChangeArrowheads="1"/>
              </p:cNvPicPr>
              <p:nvPr/>
            </p:nvPicPr>
            <p:blipFill>
              <a:blip r:embed="rId8" cstate="email">
                <a:lum contrast="40000"/>
              </a:blip>
              <a:srcRect/>
              <a:stretch>
                <a:fillRect/>
              </a:stretch>
            </p:blipFill>
            <p:spPr bwMode="auto">
              <a:xfrm rot="10640414">
                <a:off x="2913881" y="4419603"/>
                <a:ext cx="2191519" cy="508417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p:grpSp>
        <p:sp>
          <p:nvSpPr>
            <p:cNvPr id="15" name="Rectangle 40"/>
            <p:cNvSpPr/>
            <p:nvPr/>
          </p:nvSpPr>
          <p:spPr>
            <a:xfrm>
              <a:off x="666218" y="249739"/>
              <a:ext cx="31451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400" b="1" dirty="0">
                  <a:latin typeface="Arial" pitchFamily="34" charset="0"/>
                  <a:cs typeface="Arial" pitchFamily="34" charset="0"/>
                </a:rPr>
                <a:t>A</a:t>
              </a:r>
              <a:endParaRPr lang="zh-CN" altLang="en-US" sz="14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Rectangle 41"/>
            <p:cNvSpPr/>
            <p:nvPr/>
          </p:nvSpPr>
          <p:spPr>
            <a:xfrm>
              <a:off x="666218" y="2088049"/>
              <a:ext cx="31451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400" b="1" dirty="0">
                  <a:latin typeface="Arial" pitchFamily="34" charset="0"/>
                  <a:cs typeface="Arial" pitchFamily="34" charset="0"/>
                </a:rPr>
                <a:t>B</a:t>
              </a:r>
              <a:endParaRPr lang="zh-CN" altLang="en-US" sz="1400" b="1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7" name="Rectangle 39"/>
          <p:cNvSpPr/>
          <p:nvPr/>
        </p:nvSpPr>
        <p:spPr>
          <a:xfrm>
            <a:off x="543733" y="3683824"/>
            <a:ext cx="590960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figure 2. Changes of morphology and expression of smooth muscle myosin heavy chain 2 in different passages of lymphatic muscle cells.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Primary rat lymphatic muscle cells were cultured. Cells were harvested at different passages. (A) Images of bright fields show morphologic changes. (B) Expression of smooth muscle myosin heavy chain 2 (SMYH2) by Western blot analysis. 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88649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72"/>
          <p:cNvSpPr/>
          <p:nvPr/>
        </p:nvSpPr>
        <p:spPr>
          <a:xfrm>
            <a:off x="606084" y="7183929"/>
            <a:ext cx="556163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figure 3. IL-6 had no effect on the </a:t>
            </a:r>
            <a:r>
              <a:rPr lang="en-US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growth and apoptosis of LMCs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Lymphatic smooth muscle cells were treated with 0, 2.2, 6, 20 ng/ml IL-6 for 1 to 7 days. (A) Cell growth was assessed by an MTT assay. Values are mean ± SD of 3 samples. (B) Cell apoptosis was determined by flow </a:t>
            </a:r>
            <a:r>
              <a:rPr lang="en-US" altLang="zh-CN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cytometry</a:t>
            </a: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  <a:p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Rectangle 35"/>
          <p:cNvSpPr>
            <a:spLocks noChangeArrowheads="1"/>
          </p:cNvSpPr>
          <p:nvPr/>
        </p:nvSpPr>
        <p:spPr bwMode="auto">
          <a:xfrm>
            <a:off x="0" y="0"/>
            <a:ext cx="685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grpSp>
        <p:nvGrpSpPr>
          <p:cNvPr id="2" name="组合 1"/>
          <p:cNvGrpSpPr/>
          <p:nvPr/>
        </p:nvGrpSpPr>
        <p:grpSpPr>
          <a:xfrm>
            <a:off x="764704" y="561975"/>
            <a:ext cx="4886796" cy="6469006"/>
            <a:chOff x="764704" y="561975"/>
            <a:chExt cx="4886796" cy="6469006"/>
          </a:xfrm>
        </p:grpSpPr>
        <p:sp>
          <p:nvSpPr>
            <p:cNvPr id="3" name="文本框 1">
              <a:extLst>
                <a:ext uri="{FF2B5EF4-FFF2-40B4-BE49-F238E27FC236}">
                  <a16:creationId xmlns:a16="http://schemas.microsoft.com/office/drawing/2014/main" xmlns="" id="{2F9E8990-5518-4A58-8149-0E9C57B0B0B0}"/>
                </a:ext>
              </a:extLst>
            </p:cNvPr>
            <p:cNvSpPr txBox="1"/>
            <p:nvPr/>
          </p:nvSpPr>
          <p:spPr>
            <a:xfrm>
              <a:off x="1052736" y="591815"/>
              <a:ext cx="5040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lang="zh-CN" altLang="en-US" sz="1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文本框 25">
              <a:extLst>
                <a:ext uri="{FF2B5EF4-FFF2-40B4-BE49-F238E27FC236}">
                  <a16:creationId xmlns:a16="http://schemas.microsoft.com/office/drawing/2014/main" xmlns="" id="{9065BD0D-F2E8-4CA9-958D-DC5635B46DA2}"/>
                </a:ext>
              </a:extLst>
            </p:cNvPr>
            <p:cNvSpPr txBox="1"/>
            <p:nvPr/>
          </p:nvSpPr>
          <p:spPr>
            <a:xfrm>
              <a:off x="1033170" y="3112095"/>
              <a:ext cx="4631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lang="zh-CN" altLang="en-US" sz="1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xmlns="" id="{EF0179E5-6B0A-45E2-A3F8-7FF92AD08C7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938" b="14381"/>
            <a:stretch/>
          </p:blipFill>
          <p:spPr bwMode="auto">
            <a:xfrm>
              <a:off x="1418482" y="3607586"/>
              <a:ext cx="1003928" cy="10547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3">
              <a:extLst>
                <a:ext uri="{FF2B5EF4-FFF2-40B4-BE49-F238E27FC236}">
                  <a16:creationId xmlns:a16="http://schemas.microsoft.com/office/drawing/2014/main" xmlns="" id="{4338CD17-0D0A-4A3A-9E6D-466EA521390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5" b="12094"/>
            <a:stretch/>
          </p:blipFill>
          <p:spPr bwMode="auto">
            <a:xfrm>
              <a:off x="2396991" y="3607586"/>
              <a:ext cx="1004627" cy="10828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" name="Picture 4">
              <a:extLst>
                <a:ext uri="{FF2B5EF4-FFF2-40B4-BE49-F238E27FC236}">
                  <a16:creationId xmlns:a16="http://schemas.microsoft.com/office/drawing/2014/main" xmlns="" id="{B3CACA26-E845-4583-94DA-92A87B6CEDB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260" b="13417"/>
            <a:stretch/>
          </p:blipFill>
          <p:spPr bwMode="auto">
            <a:xfrm>
              <a:off x="4372877" y="3607586"/>
              <a:ext cx="1000339" cy="10665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5">
              <a:extLst>
                <a:ext uri="{FF2B5EF4-FFF2-40B4-BE49-F238E27FC236}">
                  <a16:creationId xmlns:a16="http://schemas.microsoft.com/office/drawing/2014/main" xmlns="" id="{1536A62B-51C4-4A0C-B540-59A6BE1CE1E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937" b="13743"/>
            <a:stretch/>
          </p:blipFill>
          <p:spPr bwMode="auto">
            <a:xfrm>
              <a:off x="3386942" y="3607586"/>
              <a:ext cx="1003928" cy="10625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3" name="TextBox 3">
              <a:extLst>
                <a:ext uri="{FF2B5EF4-FFF2-40B4-BE49-F238E27FC236}">
                  <a16:creationId xmlns:a16="http://schemas.microsoft.com/office/drawing/2014/main" xmlns="" id="{1B23F32D-4B4F-4694-890D-BC5281BE4E78}"/>
                </a:ext>
              </a:extLst>
            </p:cNvPr>
            <p:cNvSpPr txBox="1"/>
            <p:nvPr/>
          </p:nvSpPr>
          <p:spPr>
            <a:xfrm rot="16200000">
              <a:off x="606031" y="3938586"/>
              <a:ext cx="5943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Day 1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TextBox 1">
              <a:extLst>
                <a:ext uri="{FF2B5EF4-FFF2-40B4-BE49-F238E27FC236}">
                  <a16:creationId xmlns:a16="http://schemas.microsoft.com/office/drawing/2014/main" xmlns="" id="{EA4CA3D3-BD39-423D-9853-2872E94C2609}"/>
                </a:ext>
              </a:extLst>
            </p:cNvPr>
            <p:cNvSpPr txBox="1"/>
            <p:nvPr/>
          </p:nvSpPr>
          <p:spPr>
            <a:xfrm>
              <a:off x="1599133" y="3502913"/>
              <a:ext cx="7055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0 </a:t>
              </a:r>
              <a:r>
                <a:rPr lang="en-US" altLang="zh-CN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ng</a:t>
              </a:r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/ml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TextBox 7">
              <a:extLst>
                <a:ext uri="{FF2B5EF4-FFF2-40B4-BE49-F238E27FC236}">
                  <a16:creationId xmlns:a16="http://schemas.microsoft.com/office/drawing/2014/main" xmlns="" id="{E26D3537-F3E8-4FE7-81F2-3E3AB3A6E042}"/>
                </a:ext>
              </a:extLst>
            </p:cNvPr>
            <p:cNvSpPr txBox="1"/>
            <p:nvPr/>
          </p:nvSpPr>
          <p:spPr>
            <a:xfrm>
              <a:off x="2626236" y="3502913"/>
              <a:ext cx="8810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2.2 </a:t>
              </a:r>
              <a:r>
                <a:rPr lang="en-US" altLang="zh-CN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ng</a:t>
              </a:r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/ml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TextBox 8">
              <a:extLst>
                <a:ext uri="{FF2B5EF4-FFF2-40B4-BE49-F238E27FC236}">
                  <a16:creationId xmlns:a16="http://schemas.microsoft.com/office/drawing/2014/main" xmlns="" id="{AF328E87-8399-46CF-872D-C300E8F651A6}"/>
                </a:ext>
              </a:extLst>
            </p:cNvPr>
            <p:cNvSpPr txBox="1"/>
            <p:nvPr/>
          </p:nvSpPr>
          <p:spPr>
            <a:xfrm>
              <a:off x="3507294" y="3502913"/>
              <a:ext cx="7817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6 ng/ml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TextBox 9">
              <a:extLst>
                <a:ext uri="{FF2B5EF4-FFF2-40B4-BE49-F238E27FC236}">
                  <a16:creationId xmlns:a16="http://schemas.microsoft.com/office/drawing/2014/main" xmlns="" id="{5E4333A1-CABB-4284-97CB-189B762B52F1}"/>
                </a:ext>
              </a:extLst>
            </p:cNvPr>
            <p:cNvSpPr txBox="1"/>
            <p:nvPr/>
          </p:nvSpPr>
          <p:spPr>
            <a:xfrm>
              <a:off x="4496544" y="3502913"/>
              <a:ext cx="84151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20 ng/ml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8" name="Picture 3">
              <a:extLst>
                <a:ext uri="{FF2B5EF4-FFF2-40B4-BE49-F238E27FC236}">
                  <a16:creationId xmlns:a16="http://schemas.microsoft.com/office/drawing/2014/main" xmlns="" id="{7F6DBB5C-AA42-489C-9121-0CA85916DA7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6164" y="4595938"/>
              <a:ext cx="1114706" cy="12318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xmlns="" id="{26B2E43A-8199-4D66-B216-44F94740BF8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195" b="12009"/>
            <a:stretch/>
          </p:blipFill>
          <p:spPr bwMode="auto">
            <a:xfrm>
              <a:off x="1421344" y="4595938"/>
              <a:ext cx="1001066" cy="10839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" name="Picture 3">
              <a:extLst>
                <a:ext uri="{FF2B5EF4-FFF2-40B4-BE49-F238E27FC236}">
                  <a16:creationId xmlns:a16="http://schemas.microsoft.com/office/drawing/2014/main" xmlns="" id="{9592CD05-B90C-4EAD-BDD9-BA369415CD0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536" b="12009"/>
            <a:stretch/>
          </p:blipFill>
          <p:spPr bwMode="auto">
            <a:xfrm>
              <a:off x="2415497" y="4595938"/>
              <a:ext cx="986121" cy="10839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1" name="Picture 4">
              <a:extLst>
                <a:ext uri="{FF2B5EF4-FFF2-40B4-BE49-F238E27FC236}">
                  <a16:creationId xmlns:a16="http://schemas.microsoft.com/office/drawing/2014/main" xmlns="" id="{5D14D0B5-FE33-4717-B9FB-2FD989C7B7D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536" b="12199"/>
            <a:stretch/>
          </p:blipFill>
          <p:spPr bwMode="auto">
            <a:xfrm>
              <a:off x="4383548" y="4595938"/>
              <a:ext cx="986121" cy="10816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2" name="TextBox 7">
              <a:extLst>
                <a:ext uri="{FF2B5EF4-FFF2-40B4-BE49-F238E27FC236}">
                  <a16:creationId xmlns:a16="http://schemas.microsoft.com/office/drawing/2014/main" xmlns="" id="{0A28B46E-D1F4-4E6F-8D89-5FBD7EAA3449}"/>
                </a:ext>
              </a:extLst>
            </p:cNvPr>
            <p:cNvSpPr txBox="1"/>
            <p:nvPr/>
          </p:nvSpPr>
          <p:spPr>
            <a:xfrm rot="16200000">
              <a:off x="585372" y="5011118"/>
              <a:ext cx="6356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Day 5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3" name="Picture 2">
              <a:extLst>
                <a:ext uri="{FF2B5EF4-FFF2-40B4-BE49-F238E27FC236}">
                  <a16:creationId xmlns:a16="http://schemas.microsoft.com/office/drawing/2014/main" xmlns="" id="{C3B5F272-37C5-431F-8A53-66116550880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290" b="14407"/>
            <a:stretch/>
          </p:blipFill>
          <p:spPr bwMode="auto">
            <a:xfrm>
              <a:off x="1411261" y="5604021"/>
              <a:ext cx="1011149" cy="10543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4" name="Picture 4">
              <a:extLst>
                <a:ext uri="{FF2B5EF4-FFF2-40B4-BE49-F238E27FC236}">
                  <a16:creationId xmlns:a16="http://schemas.microsoft.com/office/drawing/2014/main" xmlns="" id="{156743EA-3033-46A3-B286-1716D17296C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57" b="14392"/>
            <a:stretch/>
          </p:blipFill>
          <p:spPr bwMode="auto">
            <a:xfrm>
              <a:off x="3399422" y="5604021"/>
              <a:ext cx="991448" cy="10545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5" name="Picture 5">
              <a:extLst>
                <a:ext uri="{FF2B5EF4-FFF2-40B4-BE49-F238E27FC236}">
                  <a16:creationId xmlns:a16="http://schemas.microsoft.com/office/drawing/2014/main" xmlns="" id="{286578F1-6502-4709-8B6A-749524B4574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73" b="14392"/>
            <a:stretch/>
          </p:blipFill>
          <p:spPr bwMode="auto">
            <a:xfrm>
              <a:off x="4372877" y="5604021"/>
              <a:ext cx="991268" cy="10545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6" name="Picture 6">
              <a:extLst>
                <a:ext uri="{FF2B5EF4-FFF2-40B4-BE49-F238E27FC236}">
                  <a16:creationId xmlns:a16="http://schemas.microsoft.com/office/drawing/2014/main" xmlns="" id="{4E161D07-7F64-4881-B15E-757A573E41C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970" b="14407"/>
            <a:stretch/>
          </p:blipFill>
          <p:spPr bwMode="auto">
            <a:xfrm>
              <a:off x="2420350" y="5604021"/>
              <a:ext cx="981268" cy="10543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7" name="TextBox 8">
              <a:extLst>
                <a:ext uri="{FF2B5EF4-FFF2-40B4-BE49-F238E27FC236}">
                  <a16:creationId xmlns:a16="http://schemas.microsoft.com/office/drawing/2014/main" xmlns="" id="{B745ACC0-A993-45E2-B1A2-38A0AE4C54D6}"/>
                </a:ext>
              </a:extLst>
            </p:cNvPr>
            <p:cNvSpPr txBox="1"/>
            <p:nvPr/>
          </p:nvSpPr>
          <p:spPr>
            <a:xfrm rot="16200000">
              <a:off x="558978" y="6021214"/>
              <a:ext cx="68845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Day 7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" name="直接连接符 6">
              <a:extLst>
                <a:ext uri="{FF2B5EF4-FFF2-40B4-BE49-F238E27FC236}">
                  <a16:creationId xmlns:a16="http://schemas.microsoft.com/office/drawing/2014/main" xmlns="" id="{A9E5D165-F39B-482C-9D22-3C4C512EF99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608524" y="3460601"/>
              <a:ext cx="36000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" name="文本框 37">
              <a:extLst>
                <a:ext uri="{FF2B5EF4-FFF2-40B4-BE49-F238E27FC236}">
                  <a16:creationId xmlns:a16="http://schemas.microsoft.com/office/drawing/2014/main" xmlns="" id="{25D49069-C1E7-487C-9D9D-A00454BAB28A}"/>
                </a:ext>
              </a:extLst>
            </p:cNvPr>
            <p:cNvSpPr txBox="1"/>
            <p:nvPr/>
          </p:nvSpPr>
          <p:spPr>
            <a:xfrm>
              <a:off x="3055044" y="3137051"/>
              <a:ext cx="981267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IL-6 </a:t>
              </a:r>
              <a:endParaRPr lang="zh-CN" altLang="en-US" sz="1200" dirty="0"/>
            </a:p>
          </p:txBody>
        </p:sp>
        <p:sp>
          <p:nvSpPr>
            <p:cNvPr id="31" name="Line 10">
              <a:extLst>
                <a:ext uri="{FF2B5EF4-FFF2-40B4-BE49-F238E27FC236}">
                  <a16:creationId xmlns:a16="http://schemas.microsoft.com/office/drawing/2014/main" xmlns="" id="{C016E15D-803B-EE45-8374-85765C19B7D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325066" y="3739510"/>
              <a:ext cx="27148" cy="305370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Text Box 11">
              <a:extLst>
                <a:ext uri="{FF2B5EF4-FFF2-40B4-BE49-F238E27FC236}">
                  <a16:creationId xmlns:a16="http://schemas.microsoft.com/office/drawing/2014/main" xmlns="" id="{3CF8F1BC-5786-B549-92E8-E8AD90A510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539940" y="5026428"/>
              <a:ext cx="1262417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200" b="0" dirty="0" err="1">
                  <a:latin typeface="Arial" pitchFamily="34" charset="0"/>
                  <a:ea typeface="宋体" charset="-122"/>
                  <a:cs typeface="Arial" pitchFamily="34" charset="0"/>
                </a:rPr>
                <a:t>Annexin</a:t>
              </a:r>
              <a:r>
                <a:rPr lang="en-US" altLang="zh-CN" sz="1200" b="0" dirty="0">
                  <a:latin typeface="Arial" pitchFamily="34" charset="0"/>
                  <a:ea typeface="宋体" charset="-122"/>
                  <a:cs typeface="Arial" pitchFamily="34" charset="0"/>
                </a:rPr>
                <a:t> V</a:t>
              </a:r>
            </a:p>
          </p:txBody>
        </p:sp>
        <p:sp>
          <p:nvSpPr>
            <p:cNvPr id="33" name="Line 10">
              <a:extLst>
                <a:ext uri="{FF2B5EF4-FFF2-40B4-BE49-F238E27FC236}">
                  <a16:creationId xmlns:a16="http://schemas.microsoft.com/office/drawing/2014/main" xmlns="" id="{04AEA46E-1A12-1748-9504-348F9EB4AA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09648" y="6793220"/>
              <a:ext cx="4028414" cy="2455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Text Box 13">
              <a:extLst>
                <a:ext uri="{FF2B5EF4-FFF2-40B4-BE49-F238E27FC236}">
                  <a16:creationId xmlns:a16="http://schemas.microsoft.com/office/drawing/2014/main" xmlns="" id="{DEAD9EC5-D1C4-D84C-AC99-5BB14DEB73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01164" y="6753982"/>
              <a:ext cx="1324402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1200" b="0" dirty="0" err="1">
                  <a:latin typeface="Arial" pitchFamily="34" charset="0"/>
                  <a:ea typeface="宋体" charset="-122"/>
                  <a:cs typeface="Arial" pitchFamily="34" charset="0"/>
                </a:rPr>
                <a:t>Propidium</a:t>
              </a:r>
              <a:r>
                <a:rPr lang="en-US" altLang="zh-CN" sz="1200" b="0" dirty="0">
                  <a:latin typeface="Arial" pitchFamily="34" charset="0"/>
                  <a:ea typeface="宋体" charset="-122"/>
                  <a:cs typeface="Arial" pitchFamily="34" charset="0"/>
                </a:rPr>
                <a:t> iodide</a:t>
              </a:r>
            </a:p>
          </p:txBody>
        </p:sp>
        <p:graphicFrame>
          <p:nvGraphicFramePr>
            <p:cNvPr id="34" name="对象 3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28620360"/>
                </p:ext>
              </p:extLst>
            </p:nvPr>
          </p:nvGraphicFramePr>
          <p:xfrm>
            <a:off x="1146175" y="561975"/>
            <a:ext cx="4505325" cy="26352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89" name="Prism 8" r:id="rId15" imgW="4509619" imgH="2634527" progId="Prism8.Document">
                    <p:embed/>
                  </p:oleObj>
                </mc:Choice>
                <mc:Fallback>
                  <p:oleObj name="Prism 8" r:id="rId15" imgW="4509619" imgH="2634527" progId="Prism8.Document">
                    <p:embed/>
                    <p:pic>
                      <p:nvPicPr>
                        <p:cNvPr id="0" name="Object 3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46175" y="561975"/>
                          <a:ext cx="4505325" cy="26352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061411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Rectangle 172"/>
          <p:cNvSpPr/>
          <p:nvPr/>
        </p:nvSpPr>
        <p:spPr>
          <a:xfrm>
            <a:off x="764704" y="2581899"/>
            <a:ext cx="53692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figure 4. PNS did not significantly affect the weight of TNF-Tg mice.</a:t>
            </a: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Weight of 3-month-old TNF-Tg mice were treated with PNS or saline by gavage daily for 3 months. n=7 mice/group, NS, p&gt;0.05 by student </a:t>
            </a:r>
            <a:r>
              <a:rPr lang="en-US" altLang="zh-CN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test. </a:t>
            </a:r>
          </a:p>
        </p:txBody>
      </p:sp>
      <p:graphicFrame>
        <p:nvGraphicFramePr>
          <p:cNvPr id="58" name="图表 57"/>
          <p:cNvGraphicFramePr/>
          <p:nvPr/>
        </p:nvGraphicFramePr>
        <p:xfrm>
          <a:off x="2132856" y="683568"/>
          <a:ext cx="1656184" cy="1728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9" name="Text Box 169"/>
          <p:cNvSpPr txBox="1">
            <a:spLocks noChangeArrowheads="1"/>
          </p:cNvSpPr>
          <p:nvPr/>
        </p:nvSpPr>
        <p:spPr bwMode="auto">
          <a:xfrm>
            <a:off x="2420888" y="251520"/>
            <a:ext cx="89043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200" dirty="0">
                <a:latin typeface="Arial" pitchFamily="34" charset="0"/>
                <a:ea typeface="宋体" charset="-122"/>
                <a:cs typeface="Arial" pitchFamily="34" charset="0"/>
              </a:rPr>
              <a:t>Weight (g)</a:t>
            </a:r>
            <a:endParaRPr lang="en-US" altLang="zh-CN" sz="1200" b="0" dirty="0">
              <a:latin typeface="Arial" pitchFamily="34" charset="0"/>
              <a:ea typeface="宋体" charset="-122"/>
              <a:cs typeface="Arial" pitchFamily="34" charset="0"/>
            </a:endParaRPr>
          </a:p>
        </p:txBody>
      </p:sp>
      <p:grpSp>
        <p:nvGrpSpPr>
          <p:cNvPr id="60" name="Group 105"/>
          <p:cNvGrpSpPr/>
          <p:nvPr/>
        </p:nvGrpSpPr>
        <p:grpSpPr>
          <a:xfrm>
            <a:off x="3933056" y="465366"/>
            <a:ext cx="1292428" cy="362218"/>
            <a:chOff x="4310504" y="537374"/>
            <a:chExt cx="1292428" cy="362218"/>
          </a:xfrm>
        </p:grpSpPr>
        <p:sp>
          <p:nvSpPr>
            <p:cNvPr id="61" name="Rectangle 117"/>
            <p:cNvSpPr>
              <a:spLocks noChangeArrowheads="1"/>
            </p:cNvSpPr>
            <p:nvPr/>
          </p:nvSpPr>
          <p:spPr bwMode="auto">
            <a:xfrm>
              <a:off x="4550196" y="537374"/>
              <a:ext cx="936104" cy="1615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eaLnBrk="0" hangingPunct="0"/>
              <a:r>
                <a:rPr lang="en-US" altLang="zh-CN" sz="1050" b="0" dirty="0" err="1">
                  <a:solidFill>
                    <a:srgbClr val="000000"/>
                  </a:solidFill>
                  <a:latin typeface="Arial" pitchFamily="34" charset="0"/>
                  <a:ea typeface="宋体" charset="-122"/>
                  <a:cs typeface="Arial" pitchFamily="34" charset="0"/>
                </a:rPr>
                <a:t>TNF-Tg+Saline</a:t>
              </a:r>
              <a:endParaRPr lang="en-US" altLang="zh-CN" sz="1050" b="0" dirty="0">
                <a:latin typeface="Arial" pitchFamily="34" charset="0"/>
                <a:ea typeface="宋体" charset="-122"/>
                <a:cs typeface="Arial" pitchFamily="34" charset="0"/>
              </a:endParaRPr>
            </a:p>
          </p:txBody>
        </p:sp>
        <p:sp>
          <p:nvSpPr>
            <p:cNvPr id="63" name="Rectangle 117"/>
            <p:cNvSpPr>
              <a:spLocks noChangeArrowheads="1"/>
            </p:cNvSpPr>
            <p:nvPr/>
          </p:nvSpPr>
          <p:spPr bwMode="auto">
            <a:xfrm>
              <a:off x="4550196" y="738009"/>
              <a:ext cx="1052736" cy="1615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eaLnBrk="0" hangingPunct="0"/>
              <a:r>
                <a:rPr lang="en-US" altLang="zh-CN" sz="1050" b="0" dirty="0" err="1">
                  <a:solidFill>
                    <a:srgbClr val="000000"/>
                  </a:solidFill>
                  <a:latin typeface="Arial" pitchFamily="34" charset="0"/>
                  <a:ea typeface="宋体" charset="-122"/>
                  <a:cs typeface="Arial" pitchFamily="34" charset="0"/>
                </a:rPr>
                <a:t>TNF-Tg+PNS</a:t>
              </a:r>
              <a:endParaRPr lang="en-US" altLang="zh-CN" sz="1050" b="0" dirty="0">
                <a:latin typeface="Arial" pitchFamily="34" charset="0"/>
                <a:ea typeface="宋体" charset="-122"/>
                <a:cs typeface="Arial" pitchFamily="34" charset="0"/>
              </a:endParaRPr>
            </a:p>
          </p:txBody>
        </p:sp>
        <p:sp>
          <p:nvSpPr>
            <p:cNvPr id="65" name="Rectangle 112"/>
            <p:cNvSpPr>
              <a:spLocks noChangeArrowheads="1"/>
            </p:cNvSpPr>
            <p:nvPr/>
          </p:nvSpPr>
          <p:spPr bwMode="auto">
            <a:xfrm>
              <a:off x="4310504" y="557119"/>
              <a:ext cx="196388" cy="15251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zh-CN" altLang="zh-CN" sz="1200" b="0">
                <a:latin typeface="Arial" panose="020B0604020202020204" pitchFamily="34" charset="0"/>
                <a:ea typeface="宋体" charset="-122"/>
                <a:cs typeface="Arial" panose="020B0604020202020204" pitchFamily="34" charset="0"/>
              </a:endParaRPr>
            </a:p>
          </p:txBody>
        </p:sp>
        <p:sp>
          <p:nvSpPr>
            <p:cNvPr id="66" name="Rectangle 112"/>
            <p:cNvSpPr>
              <a:spLocks noChangeArrowheads="1"/>
            </p:cNvSpPr>
            <p:nvPr/>
          </p:nvSpPr>
          <p:spPr bwMode="auto">
            <a:xfrm>
              <a:off x="4310504" y="724679"/>
              <a:ext cx="196388" cy="152516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zh-CN" altLang="zh-CN" sz="1200" b="0">
                <a:latin typeface="Arial" panose="020B0604020202020204" pitchFamily="34" charset="0"/>
                <a:ea typeface="宋体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72" name="组合 71"/>
          <p:cNvGrpSpPr/>
          <p:nvPr/>
        </p:nvGrpSpPr>
        <p:grpSpPr>
          <a:xfrm>
            <a:off x="2871986" y="778818"/>
            <a:ext cx="360040" cy="48766"/>
            <a:chOff x="2852936" y="611560"/>
            <a:chExt cx="360040" cy="144016"/>
          </a:xfrm>
        </p:grpSpPr>
        <p:cxnSp>
          <p:nvCxnSpPr>
            <p:cNvPr id="68" name="直接连接符 67"/>
            <p:cNvCxnSpPr/>
            <p:nvPr/>
          </p:nvCxnSpPr>
          <p:spPr>
            <a:xfrm>
              <a:off x="2852936" y="611560"/>
              <a:ext cx="0" cy="144016"/>
            </a:xfrm>
            <a:prstGeom prst="line">
              <a:avLst/>
            </a:prstGeom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接连接符 69"/>
            <p:cNvCxnSpPr/>
            <p:nvPr/>
          </p:nvCxnSpPr>
          <p:spPr>
            <a:xfrm>
              <a:off x="2852936" y="611560"/>
              <a:ext cx="36004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接连接符 70"/>
            <p:cNvCxnSpPr/>
            <p:nvPr/>
          </p:nvCxnSpPr>
          <p:spPr>
            <a:xfrm>
              <a:off x="3212976" y="611560"/>
              <a:ext cx="0" cy="144016"/>
            </a:xfrm>
            <a:prstGeom prst="line">
              <a:avLst/>
            </a:prstGeom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" name="Text Box 169"/>
          <p:cNvSpPr txBox="1">
            <a:spLocks noChangeArrowheads="1"/>
          </p:cNvSpPr>
          <p:nvPr/>
        </p:nvSpPr>
        <p:spPr bwMode="auto">
          <a:xfrm>
            <a:off x="2842668" y="492944"/>
            <a:ext cx="39786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200" dirty="0">
                <a:latin typeface="Arial" pitchFamily="34" charset="0"/>
                <a:ea typeface="宋体" charset="-122"/>
                <a:cs typeface="Arial" pitchFamily="34" charset="0"/>
              </a:rPr>
              <a:t>NS</a:t>
            </a:r>
            <a:endParaRPr lang="en-US" altLang="zh-CN" sz="1200" b="0" dirty="0">
              <a:latin typeface="Arial" pitchFamily="34" charset="0"/>
              <a:ea typeface="宋体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4801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88305</TotalTime>
  <Words>200</Words>
  <Application>Microsoft Office PowerPoint</Application>
  <PresentationFormat>全屏显示(4:3)</PresentationFormat>
  <Paragraphs>28</Paragraphs>
  <Slides>4</Slides>
  <Notes>1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6" baseType="lpstr">
      <vt:lpstr>Office 主题</vt:lpstr>
      <vt:lpstr>Prism 8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LX</dc:creator>
  <cp:lastModifiedBy>Microsoft</cp:lastModifiedBy>
  <cp:revision>867</cp:revision>
  <cp:lastPrinted>2015-02-20T23:31:04Z</cp:lastPrinted>
  <dcterms:created xsi:type="dcterms:W3CDTF">2014-12-10T15:46:52Z</dcterms:created>
  <dcterms:modified xsi:type="dcterms:W3CDTF">2021-01-21T07:49:14Z</dcterms:modified>
</cp:coreProperties>
</file>