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73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gatesstation\home\CHRISTIANE\Rheuma\CNO%20Kerndok\Auswertungen%20Excel%20Dateien\CNO%20Vergleich%20unt%20Kohorten2020a%2007_03_2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Blatt1!$B$1</c:f>
              <c:strCache>
                <c:ptCount val="1"/>
                <c:pt idx="0">
                  <c:v>Canada (2002) (24)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Blatt1!$B$2:$B$19</c:f>
              <c:numCache>
                <c:formatCode>@</c:formatCode>
                <c:ptCount val="7"/>
                <c:pt idx="0">
                  <c:v>78</c:v>
                </c:pt>
                <c:pt idx="1">
                  <c:v>10</c:v>
                </c:pt>
                <c:pt idx="2">
                  <c:v>13</c:v>
                </c:pt>
                <c:pt idx="3">
                  <c:v>0</c:v>
                </c:pt>
                <c:pt idx="4">
                  <c:v>0</c:v>
                </c:pt>
                <c:pt idx="5">
                  <c:v>9</c:v>
                </c:pt>
                <c:pt idx="6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D0-440D-BCBA-CD4365B53821}"/>
            </c:ext>
          </c:extLst>
        </c:ser>
        <c:ser>
          <c:idx val="1"/>
          <c:order val="1"/>
          <c:tx>
            <c:strRef>
              <c:f>Blatt1!$C$1</c:f>
              <c:strCache>
                <c:ptCount val="1"/>
                <c:pt idx="0">
                  <c:v>USA (2012) (26)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Blatt1!$C$2:$C$19</c:f>
              <c:numCache>
                <c:formatCode>@</c:formatCode>
                <c:ptCount val="7"/>
                <c:pt idx="0">
                  <c:v>97</c:v>
                </c:pt>
                <c:pt idx="1">
                  <c:v>31</c:v>
                </c:pt>
                <c:pt idx="2">
                  <c:v>27</c:v>
                </c:pt>
                <c:pt idx="3">
                  <c:v>0</c:v>
                </c:pt>
                <c:pt idx="4">
                  <c:v>15</c:v>
                </c:pt>
                <c:pt idx="5">
                  <c:v>42</c:v>
                </c:pt>
                <c:pt idx="6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AD0-440D-BCBA-CD4365B53821}"/>
            </c:ext>
          </c:extLst>
        </c:ser>
        <c:ser>
          <c:idx val="2"/>
          <c:order val="2"/>
          <c:tx>
            <c:strRef>
              <c:f>Blatt1!$D$1</c:f>
              <c:strCache>
                <c:ptCount val="1"/>
                <c:pt idx="0">
                  <c:v>France 2015 (28)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Blatt1!$D$2:$D$19</c:f>
              <c:numCache>
                <c:formatCode>@</c:formatCode>
                <c:ptCount val="7"/>
                <c:pt idx="0">
                  <c:v>97</c:v>
                </c:pt>
                <c:pt idx="1">
                  <c:v>12</c:v>
                </c:pt>
                <c:pt idx="2">
                  <c:v>8</c:v>
                </c:pt>
                <c:pt idx="3">
                  <c:v>10</c:v>
                </c:pt>
                <c:pt idx="4">
                  <c:v>7</c:v>
                </c:pt>
                <c:pt idx="5">
                  <c:v>8</c:v>
                </c:pt>
                <c:pt idx="6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AD0-440D-BCBA-CD4365B53821}"/>
            </c:ext>
          </c:extLst>
        </c:ser>
        <c:ser>
          <c:idx val="3"/>
          <c:order val="3"/>
          <c:tx>
            <c:strRef>
              <c:f>Blatt1!$E$1</c:f>
              <c:strCache>
                <c:ptCount val="1"/>
                <c:pt idx="0">
                  <c:v>UK 2016 (10)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Blatt1!$E$2:$E$19</c:f>
              <c:numCache>
                <c:formatCode>@</c:formatCode>
                <c:ptCount val="7"/>
                <c:pt idx="0">
                  <c:v>100</c:v>
                </c:pt>
                <c:pt idx="1">
                  <c:v>3</c:v>
                </c:pt>
                <c:pt idx="2">
                  <c:v>8</c:v>
                </c:pt>
                <c:pt idx="3">
                  <c:v>54</c:v>
                </c:pt>
                <c:pt idx="4">
                  <c:v>3</c:v>
                </c:pt>
                <c:pt idx="5">
                  <c:v>15</c:v>
                </c:pt>
                <c:pt idx="6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AD0-440D-BCBA-CD4365B53821}"/>
            </c:ext>
          </c:extLst>
        </c:ser>
        <c:ser>
          <c:idx val="4"/>
          <c:order val="4"/>
          <c:tx>
            <c:strRef>
              <c:f>Blatt1!$F$1</c:f>
              <c:strCache>
                <c:ptCount val="1"/>
                <c:pt idx="0">
                  <c:v>Germany 2015 (31)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Blatt1!$F$2:$F$19</c:f>
              <c:numCache>
                <c:formatCode>@</c:formatCode>
                <c:ptCount val="7"/>
                <c:pt idx="0">
                  <c:v>94</c:v>
                </c:pt>
                <c:pt idx="1">
                  <c:v>37</c:v>
                </c:pt>
                <c:pt idx="2">
                  <c:v>20</c:v>
                </c:pt>
                <c:pt idx="3">
                  <c:v>8</c:v>
                </c:pt>
                <c:pt idx="4">
                  <c:v>4</c:v>
                </c:pt>
                <c:pt idx="5">
                  <c:v>0</c:v>
                </c:pt>
                <c:pt idx="6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AD0-440D-BCBA-CD4365B53821}"/>
            </c:ext>
          </c:extLst>
        </c:ser>
        <c:ser>
          <c:idx val="5"/>
          <c:order val="5"/>
          <c:tx>
            <c:strRef>
              <c:f>Blatt1!$G$1</c:f>
              <c:strCache>
                <c:ptCount val="1"/>
                <c:pt idx="0">
                  <c:v>Eurofever (2018) (23)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Blatt1!$G$2:$G$19</c:f>
              <c:numCache>
                <c:formatCode>@</c:formatCode>
                <c:ptCount val="7"/>
                <c:pt idx="0">
                  <c:v>74</c:v>
                </c:pt>
                <c:pt idx="1">
                  <c:v>10</c:v>
                </c:pt>
                <c:pt idx="2">
                  <c:v>23</c:v>
                </c:pt>
                <c:pt idx="3">
                  <c:v>13</c:v>
                </c:pt>
                <c:pt idx="4">
                  <c:v>7</c:v>
                </c:pt>
                <c:pt idx="5">
                  <c:v>12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AD0-440D-BCBA-CD4365B53821}"/>
            </c:ext>
          </c:extLst>
        </c:ser>
        <c:ser>
          <c:idx val="6"/>
          <c:order val="6"/>
          <c:tx>
            <c:strRef>
              <c:f>Blatt1!$H$1</c:f>
              <c:strCache>
                <c:ptCount val="1"/>
                <c:pt idx="0">
                  <c:v>Germany NPRD 2020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hade val="51000"/>
                    <a:satMod val="130000"/>
                  </a:schemeClr>
                </a:gs>
                <a:gs pos="80000">
                  <a:schemeClr val="accent1">
                    <a:lumMod val="60000"/>
                    <a:shade val="93000"/>
                    <a:satMod val="130000"/>
                  </a:schemeClr>
                </a:gs>
                <a:gs pos="100000">
                  <a:schemeClr val="accent1">
                    <a:lumMod val="60000"/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Blatt1!$A$2:$A$19</c:f>
              <c:strCache>
                <c:ptCount val="7"/>
                <c:pt idx="0">
                  <c:v>NSAIDS in %</c:v>
                </c:pt>
                <c:pt idx="1">
                  <c:v>Sulfasalazine in %</c:v>
                </c:pt>
                <c:pt idx="2">
                  <c:v>Glucocorticoids in %</c:v>
                </c:pt>
                <c:pt idx="3">
                  <c:v>Bisphosphonates in %</c:v>
                </c:pt>
                <c:pt idx="4">
                  <c:v>TNF blocking agents in %</c:v>
                </c:pt>
                <c:pt idx="5">
                  <c:v>Methotrexate in %</c:v>
                </c:pt>
                <c:pt idx="6">
                  <c:v>antibiotics in %</c:v>
                </c:pt>
              </c:strCache>
            </c:strRef>
          </c:cat>
          <c:val>
            <c:numRef>
              <c:f>Blatt1!$H$2:$H$19</c:f>
              <c:numCache>
                <c:formatCode>@</c:formatCode>
                <c:ptCount val="7"/>
                <c:pt idx="0" formatCode="General">
                  <c:v>85</c:v>
                </c:pt>
                <c:pt idx="1">
                  <c:v>4</c:v>
                </c:pt>
                <c:pt idx="2" formatCode="General">
                  <c:v>10</c:v>
                </c:pt>
                <c:pt idx="3">
                  <c:v>5</c:v>
                </c:pt>
                <c:pt idx="4">
                  <c:v>2</c:v>
                </c:pt>
                <c:pt idx="5">
                  <c:v>4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AD0-440D-BCBA-CD4365B538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712607584"/>
        <c:axId val="1712611328"/>
      </c:barChart>
      <c:catAx>
        <c:axId val="1712607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712611328"/>
        <c:crosses val="autoZero"/>
        <c:auto val="1"/>
        <c:lblAlgn val="ctr"/>
        <c:lblOffset val="100"/>
        <c:noMultiLvlLbl val="0"/>
      </c:catAx>
      <c:valAx>
        <c:axId val="1712611328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@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712607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FFFB2-E662-49D2-8F2B-7AD888350A59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FA8954-25E9-4AD0-ADA3-C8B23FB56A5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7617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2502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997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3312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5769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9773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773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7402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017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5759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20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351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074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C11F29B3-451D-4CCD-A224-F42BA8483E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3166921"/>
              </p:ext>
            </p:extLst>
          </p:nvPr>
        </p:nvGraphicFramePr>
        <p:xfrm>
          <a:off x="2495601" y="692696"/>
          <a:ext cx="7632847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E34EAEC0-1053-4E7A-AF74-5D1B7B0279EA}"/>
              </a:ext>
            </a:extLst>
          </p:cNvPr>
          <p:cNvSpPr txBox="1"/>
          <p:nvPr/>
        </p:nvSpPr>
        <p:spPr>
          <a:xfrm>
            <a:off x="2747627" y="5589240"/>
            <a:ext cx="712879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600" b="1" i="0" u="none" strike="noStrike" kern="120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de-DE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Additional </a:t>
            </a:r>
            <a:r>
              <a:rPr lang="de-DE" sz="16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file</a:t>
            </a:r>
            <a:r>
              <a:rPr lang="de-DE" sz="1600" b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2: </a:t>
            </a:r>
            <a:r>
              <a:rPr lang="de-DE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NSAID and DMARD </a:t>
            </a:r>
            <a:r>
              <a:rPr lang="de-DE" sz="16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therapy</a:t>
            </a:r>
            <a:r>
              <a:rPr lang="de-DE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in </a:t>
            </a:r>
            <a:r>
              <a:rPr lang="de-DE" sz="16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selected</a:t>
            </a:r>
            <a:r>
              <a:rPr lang="de-DE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CNO </a:t>
            </a:r>
            <a:r>
              <a:rPr lang="de-DE" sz="16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cohorts</a:t>
            </a:r>
            <a:endParaRPr lang="de-DE" sz="1600" b="1" dirty="0">
              <a:solidFill>
                <a:prstClr val="black">
                  <a:lumMod val="65000"/>
                  <a:lumOff val="35000"/>
                </a:prstClr>
              </a:solidFill>
              <a:latin typeface="Calibri"/>
            </a:endParaRPr>
          </a:p>
          <a:p>
            <a:pPr algn="r">
              <a:defRPr sz="1600" b="1" i="0" u="none" strike="noStrike" kern="120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de-DE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NPRD: National </a:t>
            </a:r>
            <a:r>
              <a:rPr lang="de-DE" sz="14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Pediatric</a:t>
            </a:r>
            <a:r>
              <a:rPr lang="de-DE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</a:t>
            </a:r>
            <a:r>
              <a:rPr lang="de-DE" sz="14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Rheumatologic</a:t>
            </a:r>
            <a:r>
              <a:rPr lang="de-DE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/>
              </a:rPr>
              <a:t> Database</a:t>
            </a:r>
          </a:p>
        </p:txBody>
      </p:sp>
    </p:spTree>
    <p:extLst>
      <p:ext uri="{BB962C8B-B14F-4D97-AF65-F5344CB8AC3E}">
        <p14:creationId xmlns:p14="http://schemas.microsoft.com/office/powerpoint/2010/main" val="857974576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Breitbild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 figure 1: Age distribution at disease onset</dc:title>
  <dc:creator>Christiane Reiser</dc:creator>
  <cp:lastModifiedBy>Christiane Reiser</cp:lastModifiedBy>
  <cp:revision>5</cp:revision>
  <dcterms:created xsi:type="dcterms:W3CDTF">2021-07-21T09:31:51Z</dcterms:created>
  <dcterms:modified xsi:type="dcterms:W3CDTF">2021-08-09T10:17:14Z</dcterms:modified>
</cp:coreProperties>
</file>