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DB5604-1D49-47D9-B962-31C91B45F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09C78A6-BCFB-4EDE-857C-AD3510C30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9B8A6D-FA33-4E46-9CA8-EC67EC7AE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151274-3C17-4654-B2B0-DB06ED27F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A086DEB-FF57-4335-AFB3-D91BFFBAE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2508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5FF53B-F929-4BF4-824E-E18406CA1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B3A6607-77E2-43BD-AA7D-01B7EA089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AD30A88-9B7B-40AE-B9AC-45F33CA73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8A4AF41-FD62-452F-B161-1CC5BB10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58D02D-0ADF-4035-BE90-4255B6B92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831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7BD0475-AABB-4099-A264-E65177B5DB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A4B7179-7CD3-4825-AA9D-8FDCCE1F21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B8F63C-9338-4556-9AA9-7AD2CB02A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CC77F55-D8E5-4D22-B780-CAE0C5C2E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F1E615-4C2F-40C6-9FAD-F0C25A5F4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182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1DCC92-B450-484C-A0DB-2074FB1FC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1F4DDB-8FEA-452C-A041-C923C6FA1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5CF2BD-C465-49F2-A9E8-7A02D7EE0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4C1180-EAAC-4988-822B-BB8C66142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761433-199F-4B71-84B9-4F239350E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736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F3264-8822-4169-AE51-796B7B606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AEBE7B5-73E5-408E-9C5F-F7E6C066A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C585DA5-47D7-408B-91FA-F0156EF0B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1258E4-DA37-4877-97E1-3574816ED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D1143E-6775-4E88-8254-3AAAFE9D1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611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816355-96DB-4482-91F1-F0401DA2A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A561C1-DEB1-4C82-8AA4-09FB2B212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ACF3D0-CA71-45EA-9F68-96307CED0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B0BEE0B-1806-4B42-9C66-D5D841C44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C164AD-296B-4C29-8A99-696768391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C45E33E-44B2-4BC1-9F94-109D186A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715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6D389A-8CB6-40D8-A2ED-A0EBAFBD5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53676E-D32A-4C79-A245-D51769B35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F46C1C-69A5-4C8C-96CC-3200B0CF7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278D22A-DC2D-4414-B67B-2B17B01CCB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8EC704B-FF95-4BF2-AE48-558927955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E9A3DAA-D76C-4D59-BE74-63FFE9B52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85AE02D-1278-4D40-9484-7579EEF3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9BEAD-5EBD-426F-AE3D-3B12D3AFA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81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9E1797-48C6-4631-B238-78CF01C61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BC0B288-0201-4797-B302-94BFD1D64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10D4FDB-3E18-4BC9-B996-BCD517CFA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5A3A4D-19A1-4512-9271-C579A8776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2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C2A924C-F0B7-4E1F-BC4A-68358B367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580AFBD-FCB6-47F0-A3FB-8122C096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DC3FE46-E744-47D9-B194-13A4929C5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04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474ABD-97EF-48BF-9220-F8F1D8E6A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8E4844-8134-4046-91E7-39094ACCE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4970D7-4AF1-410D-AFE5-7018FA750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EB72E6-77C8-4288-ABE6-46447F09C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67BA1DB-8322-4956-8067-301175C6B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BA73A68-CB8B-47B2-910C-FABF402B8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4210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D9ACBB-F6EF-467D-935D-2E588CC28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52D0ECC-E691-47C6-B78F-543D09773C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2B139EB-6FA8-440A-A291-2013E9E4D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998142-6F8B-47A2-9785-0C7376EE4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A1D6580-CA4B-4188-8141-721391BC6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36DDBF9-F04F-440C-85DB-AF990C576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3069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C8397DF-E8CF-4836-8844-7D6EC7192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7DA1DA8-840C-408B-9C2D-53A407F4C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5D5F2D-6D91-42A0-9539-8953D0DEAF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0B624-9B73-4A7F-A9CB-C4529FE399E6}" type="datetimeFigureOut">
              <a:rPr lang="fr-FR" smtClean="0"/>
              <a:t>15/12/2021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0C1E9A9-4F67-443B-BF3A-C688932053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8416A07-40FA-454F-953B-DCDD9CF9F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C018B-FEA6-4DCC-92BC-5B749F3A352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771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au 6">
            <a:extLst>
              <a:ext uri="{FF2B5EF4-FFF2-40B4-BE49-F238E27FC236}">
                <a16:creationId xmlns:a16="http://schemas.microsoft.com/office/drawing/2014/main" id="{4A66E5AE-316B-4CD1-8FB2-3FCEFC278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694565"/>
              </p:ext>
            </p:extLst>
          </p:nvPr>
        </p:nvGraphicFramePr>
        <p:xfrm>
          <a:off x="2032000" y="507861"/>
          <a:ext cx="8128000" cy="569495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19717894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05357666"/>
                    </a:ext>
                  </a:extLst>
                </a:gridCol>
              </a:tblGrid>
              <a:tr h="355877"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n=161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5044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/>
                        <a:t>Women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136 (84%)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5653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Age, </a:t>
                      </a:r>
                      <a:r>
                        <a:rPr lang="fr-FR" sz="1400" b="1" dirty="0" err="1"/>
                        <a:t>mean</a:t>
                      </a:r>
                      <a:r>
                        <a:rPr lang="fr-FR" sz="1400" b="1" dirty="0"/>
                        <a:t> ±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60 ± 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840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Limited </a:t>
                      </a:r>
                      <a:r>
                        <a:rPr lang="fr-FR" sz="1400" b="1" dirty="0" err="1"/>
                        <a:t>cutaneous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SSc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93 (58%)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1057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Diffuse </a:t>
                      </a:r>
                      <a:r>
                        <a:rPr lang="fr-FR" sz="1400" b="1" dirty="0" err="1"/>
                        <a:t>cutaneous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SSc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68 (42%)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1618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/>
                        <a:t>Disease</a:t>
                      </a:r>
                      <a:r>
                        <a:rPr lang="fr-FR" sz="1400" b="1" dirty="0"/>
                        <a:t> duration, </a:t>
                      </a:r>
                      <a:r>
                        <a:rPr lang="fr-FR" sz="1400" b="1" dirty="0" err="1"/>
                        <a:t>mean</a:t>
                      </a:r>
                      <a:r>
                        <a:rPr lang="fr-FR" sz="1400" b="1" dirty="0"/>
                        <a:t> ± SD (</a:t>
                      </a:r>
                      <a:r>
                        <a:rPr lang="fr-FR" sz="1400" b="1" dirty="0" err="1"/>
                        <a:t>years</a:t>
                      </a:r>
                      <a:r>
                        <a:rPr lang="fr-FR" sz="1400" b="1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11 ± 9 [&lt;1-45]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4942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/>
                        <a:t>Modified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Rodnan</a:t>
                      </a:r>
                      <a:r>
                        <a:rPr lang="fr-FR" sz="1400" b="1" dirty="0"/>
                        <a:t> skin score ± 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6,6 ± 6,9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6526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CRP&gt;5mg/L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39 (24%)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8115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/>
                        <a:t>Interstitial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lung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disease</a:t>
                      </a:r>
                      <a:r>
                        <a:rPr lang="fr-FR" sz="1400" b="1" dirty="0"/>
                        <a:t> (ILD) on </a:t>
                      </a:r>
                      <a:r>
                        <a:rPr lang="fr-FR" sz="1400" b="1" dirty="0" err="1"/>
                        <a:t>computed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tomography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51 (32%)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1103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Restrictive syndrome (</a:t>
                      </a:r>
                      <a:r>
                        <a:rPr lang="fr-FR" sz="1400" b="1" dirty="0" err="1"/>
                        <a:t>defined</a:t>
                      </a:r>
                      <a:r>
                        <a:rPr lang="fr-FR" sz="1400" b="1" dirty="0"/>
                        <a:t> by FVC&lt;70%)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26 (16%)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4615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PAH </a:t>
                      </a:r>
                      <a:r>
                        <a:rPr lang="fr-FR" sz="1400" b="1" dirty="0" err="1"/>
                        <a:t>defined</a:t>
                      </a:r>
                      <a:r>
                        <a:rPr lang="fr-FR" sz="1400" b="1" dirty="0"/>
                        <a:t> on right </a:t>
                      </a:r>
                      <a:r>
                        <a:rPr lang="fr-FR" sz="1400" b="1" dirty="0" err="1"/>
                        <a:t>heart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catheterization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9 (6%)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636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Positive anti-</a:t>
                      </a:r>
                      <a:r>
                        <a:rPr lang="fr-FR" sz="1400" b="1" dirty="0" err="1"/>
                        <a:t>nuclear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antibodies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153 (95%)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167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Positive anti-</a:t>
                      </a:r>
                      <a:r>
                        <a:rPr lang="fr-FR" sz="1400" b="1" dirty="0" err="1"/>
                        <a:t>centromere</a:t>
                      </a:r>
                      <a:r>
                        <a:rPr lang="fr-FR" sz="1400" b="1" dirty="0"/>
                        <a:t> </a:t>
                      </a:r>
                      <a:r>
                        <a:rPr lang="fr-FR" sz="1400" b="1" dirty="0" err="1"/>
                        <a:t>antibodies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54 (34%)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2918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Positive anti-</a:t>
                      </a:r>
                      <a:r>
                        <a:rPr lang="fr-FR" sz="1400" b="1" dirty="0" err="1"/>
                        <a:t>topoisomerase</a:t>
                      </a:r>
                      <a:r>
                        <a:rPr lang="fr-FR" sz="1400" b="1" dirty="0"/>
                        <a:t> I </a:t>
                      </a:r>
                      <a:r>
                        <a:rPr lang="fr-FR" sz="1400" b="1" dirty="0" err="1"/>
                        <a:t>antibodies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49 (30%)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63109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/>
                        <a:t>Positive anti-RNA </a:t>
                      </a:r>
                      <a:r>
                        <a:rPr lang="fr-FR" sz="1400" b="1" dirty="0" err="1"/>
                        <a:t>polymerase</a:t>
                      </a:r>
                      <a:r>
                        <a:rPr lang="fr-FR" sz="1400" b="1" dirty="0"/>
                        <a:t> III </a:t>
                      </a:r>
                      <a:r>
                        <a:rPr lang="fr-FR" sz="1400" b="1" dirty="0" err="1"/>
                        <a:t>antibodies</a:t>
                      </a:r>
                      <a:endParaRPr lang="fr-F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/>
                        <a:t>14 (9%)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128385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7E829AC6-CDC7-4865-8042-EEEEF2E47FAC}"/>
              </a:ext>
            </a:extLst>
          </p:cNvPr>
          <p:cNvSpPr txBox="1"/>
          <p:nvPr/>
        </p:nvSpPr>
        <p:spPr>
          <a:xfrm>
            <a:off x="106017" y="0"/>
            <a:ext cx="2875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/>
              <a:t>Supplementary</a:t>
            </a:r>
            <a:r>
              <a:rPr lang="fr-FR" dirty="0"/>
              <a:t> Table 1</a:t>
            </a:r>
          </a:p>
        </p:txBody>
      </p:sp>
    </p:spTree>
    <p:extLst>
      <p:ext uri="{BB962C8B-B14F-4D97-AF65-F5344CB8AC3E}">
        <p14:creationId xmlns:p14="http://schemas.microsoft.com/office/powerpoint/2010/main" val="17433138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134</Words>
  <Application>Microsoft Office PowerPoint</Application>
  <PresentationFormat>Grand écran</PresentationFormat>
  <Paragraphs>31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Cindy Orvain</dc:creator>
  <cp:lastModifiedBy>Cindy Orvain</cp:lastModifiedBy>
  <cp:revision>4</cp:revision>
  <dcterms:created xsi:type="dcterms:W3CDTF">2021-11-27T11:31:57Z</dcterms:created>
  <dcterms:modified xsi:type="dcterms:W3CDTF">2021-12-15T19:23:15Z</dcterms:modified>
</cp:coreProperties>
</file>