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12192000" cy="129603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34" d="100"/>
          <a:sy n="34" d="100"/>
        </p:scale>
        <p:origin x="185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21058"/>
            <a:ext cx="10363200" cy="4512122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6807185"/>
            <a:ext cx="9144000" cy="3129084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13204-0A75-45C9-8CD4-6C412BCC78C1}" type="datetimeFigureOut">
              <a:rPr kumimoji="1" lang="ja-JP" altLang="en-US" smtClean="0"/>
              <a:t>2022/8/31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7E778-9255-443E-A7ED-6E4C0C818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4823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13204-0A75-45C9-8CD4-6C412BCC78C1}" type="datetimeFigureOut">
              <a:rPr kumimoji="1" lang="ja-JP" altLang="en-US" smtClean="0"/>
              <a:t>2022/8/31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7E778-9255-443E-A7ED-6E4C0C818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1158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690018"/>
            <a:ext cx="2628900" cy="1098329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690018"/>
            <a:ext cx="7734300" cy="1098329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13204-0A75-45C9-8CD4-6C412BCC78C1}" type="datetimeFigureOut">
              <a:rPr kumimoji="1" lang="ja-JP" altLang="en-US" smtClean="0"/>
              <a:t>2022/8/31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7E778-9255-443E-A7ED-6E4C0C818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4345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13204-0A75-45C9-8CD4-6C412BCC78C1}" type="datetimeFigureOut">
              <a:rPr kumimoji="1" lang="ja-JP" altLang="en-US" smtClean="0"/>
              <a:t>2022/8/31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7E778-9255-443E-A7ED-6E4C0C818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1448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3231091"/>
            <a:ext cx="10515600" cy="5391145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8673238"/>
            <a:ext cx="10515600" cy="2835076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13204-0A75-45C9-8CD4-6C412BCC78C1}" type="datetimeFigureOut">
              <a:rPr kumimoji="1" lang="ja-JP" altLang="en-US" smtClean="0"/>
              <a:t>2022/8/31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7E778-9255-443E-A7ED-6E4C0C818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649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3450093"/>
            <a:ext cx="5181600" cy="822322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3450093"/>
            <a:ext cx="5181600" cy="822322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13204-0A75-45C9-8CD4-6C412BCC78C1}" type="datetimeFigureOut">
              <a:rPr kumimoji="1" lang="ja-JP" altLang="en-US" smtClean="0"/>
              <a:t>2022/8/31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7E778-9255-443E-A7ED-6E4C0C818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6712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90021"/>
            <a:ext cx="10515600" cy="2505069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3177087"/>
            <a:ext cx="5157787" cy="155704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4734128"/>
            <a:ext cx="5157787" cy="696318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3177087"/>
            <a:ext cx="5183188" cy="155704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4734128"/>
            <a:ext cx="5183188" cy="696318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13204-0A75-45C9-8CD4-6C412BCC78C1}" type="datetimeFigureOut">
              <a:rPr kumimoji="1" lang="ja-JP" altLang="en-US" smtClean="0"/>
              <a:t>2022/8/31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7E778-9255-443E-A7ED-6E4C0C818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3832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13204-0A75-45C9-8CD4-6C412BCC78C1}" type="datetimeFigureOut">
              <a:rPr kumimoji="1" lang="ja-JP" altLang="en-US" smtClean="0"/>
              <a:t>2022/8/31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7E778-9255-443E-A7ED-6E4C0C818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5465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13204-0A75-45C9-8CD4-6C412BCC78C1}" type="datetimeFigureOut">
              <a:rPr kumimoji="1" lang="ja-JP" altLang="en-US" smtClean="0"/>
              <a:t>2022/8/31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7E778-9255-443E-A7ED-6E4C0C818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233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64023"/>
            <a:ext cx="3932237" cy="3024082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866053"/>
            <a:ext cx="6172200" cy="9210249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3888105"/>
            <a:ext cx="3932237" cy="720319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13204-0A75-45C9-8CD4-6C412BCC78C1}" type="datetimeFigureOut">
              <a:rPr kumimoji="1" lang="ja-JP" altLang="en-US" smtClean="0"/>
              <a:t>2022/8/31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7E778-9255-443E-A7ED-6E4C0C818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0506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64023"/>
            <a:ext cx="3932237" cy="3024082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866053"/>
            <a:ext cx="6172200" cy="9210249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3888105"/>
            <a:ext cx="3932237" cy="720319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13204-0A75-45C9-8CD4-6C412BCC78C1}" type="datetimeFigureOut">
              <a:rPr kumimoji="1" lang="ja-JP" altLang="en-US" smtClean="0"/>
              <a:t>2022/8/31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7E778-9255-443E-A7ED-6E4C0C818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1795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690021"/>
            <a:ext cx="10515600" cy="25050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3450093"/>
            <a:ext cx="10515600" cy="8223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2012327"/>
            <a:ext cx="2743200" cy="6900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13204-0A75-45C9-8CD4-6C412BCC78C1}" type="datetimeFigureOut">
              <a:rPr kumimoji="1" lang="ja-JP" altLang="en-US" smtClean="0"/>
              <a:t>2022/8/31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12012327"/>
            <a:ext cx="4114800" cy="6900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12012327"/>
            <a:ext cx="2743200" cy="6900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7E778-9255-443E-A7ED-6E4C0C818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10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kumimoji="1"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kumimoji="1"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D63190D1-3B6E-4930-BE74-55A14D20F9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268" y="42310"/>
            <a:ext cx="3576320" cy="547624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96165D43-9C09-4162-B784-6B4C25E450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7303" y="42310"/>
            <a:ext cx="3583305" cy="5472748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8A0FDA19-8E56-49AF-A59C-3C3629A966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7820" y="42310"/>
            <a:ext cx="3586798" cy="5472748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576D0273-2C99-459A-AAF6-3F2BCB1EFF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743" y="5788084"/>
            <a:ext cx="3572828" cy="5472748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31C72B22-22A5-4E57-90F8-004C3EE0F5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36282" y="5788084"/>
            <a:ext cx="3586798" cy="5472748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795A18E6-8920-4ECA-BA45-F8E6F2FE9E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6549" y="5788084"/>
            <a:ext cx="3558858" cy="4114165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266B445-FF96-4A0E-A58E-93AD2EDDC17E}"/>
              </a:ext>
            </a:extLst>
          </p:cNvPr>
          <p:cNvSpPr txBox="1"/>
          <p:nvPr/>
        </p:nvSpPr>
        <p:spPr>
          <a:xfrm>
            <a:off x="184880" y="11316114"/>
            <a:ext cx="1189282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ja-JP" sz="1800" b="1" kern="1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Figure s1. Serum protein profiling of the BLM-induced </a:t>
            </a:r>
            <a:r>
              <a:rPr lang="en-US" altLang="ja-JP" sz="1800" b="1" kern="100" dirty="0" err="1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SSc</a:t>
            </a:r>
            <a:r>
              <a:rPr lang="en-US" altLang="ja-JP" sz="1800" b="1" kern="1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 model treated with MT-7117.</a:t>
            </a:r>
            <a:endParaRPr lang="ja-JP" altLang="ja-JP" sz="2000" kern="100" dirty="0">
              <a:effectLst/>
              <a:latin typeface="Times New Roman" panose="02020603050405020304" pitchFamily="18" charset="0"/>
              <a:ea typeface="ＭＳ 明朝" panose="02020609040205080304" pitchFamily="17" charset="-128"/>
            </a:endParaRPr>
          </a:p>
          <a:p>
            <a:pPr algn="just"/>
            <a:r>
              <a:rPr lang="en-US" altLang="ja-JP" sz="1800" kern="1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Serum samples from BLM-induced </a:t>
            </a:r>
            <a:r>
              <a:rPr lang="en-US" altLang="ja-JP" sz="1800" kern="100" dirty="0" err="1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SSc</a:t>
            </a:r>
            <a:r>
              <a:rPr lang="en-US" altLang="ja-JP" sz="1800" kern="1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 mouse model (therapeutic model) treated with MT-7117 at 10 mg/kg or imatinib at 150 mg/kg from were used for serum protein profiling (all proteins that could be quantified). Using Luminex</a:t>
            </a:r>
            <a:r>
              <a:rPr lang="en-US" altLang="ja-JP" sz="1800" kern="100" baseline="300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®</a:t>
            </a:r>
            <a:r>
              <a:rPr lang="en-US" altLang="ja-JP" sz="1800" kern="1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 assays, 110 proteins were investigated. The graphs show 67 proteins that were detectable in the quantitative range. All values are expressed as an individual plot dot and the mean ± SEM (n = 8). * </a:t>
            </a:r>
            <a:r>
              <a:rPr lang="en-US" altLang="ja-JP" sz="1800" i="1" kern="1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p</a:t>
            </a:r>
            <a:r>
              <a:rPr lang="en-US" altLang="ja-JP" sz="1800" kern="1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 &lt; 0.05, ** </a:t>
            </a:r>
            <a:r>
              <a:rPr lang="en-US" altLang="ja-JP" sz="1800" i="1" kern="1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p</a:t>
            </a:r>
            <a:r>
              <a:rPr lang="en-US" altLang="ja-JP" sz="1800" kern="1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 &lt; 0.01 by Student’s t-test (vs. </a:t>
            </a:r>
            <a:r>
              <a:rPr lang="en-US" altLang="ja-JP" sz="1800" kern="100" dirty="0" err="1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BLM_vehicle</a:t>
            </a:r>
            <a:r>
              <a:rPr lang="en-US" altLang="ja-JP" sz="1800" kern="1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 group). </a:t>
            </a:r>
            <a:endParaRPr lang="ja-JP" altLang="ja-JP" sz="2000" kern="100" dirty="0">
              <a:effectLst/>
              <a:latin typeface="Times New Roman" panose="02020603050405020304" pitchFamily="18" charset="0"/>
              <a:ea typeface="ＭＳ 明朝" panose="02020609040205080304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488790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118</Words>
  <Application>Microsoft Office PowerPoint</Application>
  <PresentationFormat>ユーザー設定</PresentationFormat>
  <Paragraphs>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kondo masahiro/近藤　真弘</dc:creator>
  <cp:lastModifiedBy>kondo masahiro/近藤　真弘</cp:lastModifiedBy>
  <cp:revision>4</cp:revision>
  <dcterms:created xsi:type="dcterms:W3CDTF">2022-07-18T13:09:09Z</dcterms:created>
  <dcterms:modified xsi:type="dcterms:W3CDTF">2022-08-30T16:14:39Z</dcterms:modified>
</cp:coreProperties>
</file>