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3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B6F6B16-BEB6-47DF-B64C-E6D7D97F3C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4BA391E5-FED1-45BB-A1BC-9FFE7D2D62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7E6B95E-45DE-4706-987A-F51CF7197A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9B7ED-11EA-4070-8561-E6C177E0E0D8}" type="datetimeFigureOut">
              <a:rPr kumimoji="1" lang="ja-JP" altLang="en-US" smtClean="0"/>
              <a:t>2022/8/31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D1B38F2-E379-4D45-A704-9FD1790D1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410A4C1-1AFB-47BD-998E-1DBB8050E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F699-E6F4-46A8-9F5D-6F235DB968D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96326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06CAA4D-3B0B-4F9C-8AAB-24542DAAD5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1125DB49-E987-4CE2-9C76-131A345ABC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826DAA6-8EBF-438E-BACE-EDC6F7D891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9B7ED-11EA-4070-8561-E6C177E0E0D8}" type="datetimeFigureOut">
              <a:rPr kumimoji="1" lang="ja-JP" altLang="en-US" smtClean="0"/>
              <a:t>2022/8/31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FA841F7-7358-484A-82B2-4AEA988FF4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BFF3922-9563-4C21-A44E-318C6707C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F699-E6F4-46A8-9F5D-6F235DB968D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70421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B5C733B9-6A16-4472-B23A-5CE748815F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4AC4D16C-456A-47DB-83F7-F96BC0F536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382E976-98E5-447E-9E68-CC50987FF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9B7ED-11EA-4070-8561-E6C177E0E0D8}" type="datetimeFigureOut">
              <a:rPr kumimoji="1" lang="ja-JP" altLang="en-US" smtClean="0"/>
              <a:t>2022/8/31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CA368B4-2EEF-4C64-A37F-CFE6CFBB42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94FBD52-6D25-427D-B984-97E55E163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F699-E6F4-46A8-9F5D-6F235DB968D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807761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82D28A1-9A9A-4539-B893-983C1B1B2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73B33EB-EAEC-47A7-87F3-4E90824B90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07FEEED-8799-4240-9551-632B831B82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9B7ED-11EA-4070-8561-E6C177E0E0D8}" type="datetimeFigureOut">
              <a:rPr kumimoji="1" lang="ja-JP" altLang="en-US" smtClean="0"/>
              <a:t>2022/8/31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C04E962-4BD4-4B6D-84C3-BD2DA561D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EF03498-FBC9-4CC3-B6D0-BD15CC53E0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F699-E6F4-46A8-9F5D-6F235DB968D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6185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F8F39FF-39EA-4939-9C3D-D266BCC54A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2B50193-2ABF-45CC-A392-AAAB9FB3F2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B944EBB-8860-4726-B5D3-3984366074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9B7ED-11EA-4070-8561-E6C177E0E0D8}" type="datetimeFigureOut">
              <a:rPr kumimoji="1" lang="ja-JP" altLang="en-US" smtClean="0"/>
              <a:t>2022/8/31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3CCE479-7454-4146-98E0-B0896E204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6FB43F2-E0FD-4AD4-BA9A-BD228BE3C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F699-E6F4-46A8-9F5D-6F235DB968D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35221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270A63B-FE91-4E7C-848F-1A350759A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0958296-B011-4E24-8264-0A2F0D4DC7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AB9670E-F6AE-4CF2-AA4A-352B7B28AF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5E72F88-8632-4947-98A0-48FEC36FF4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9B7ED-11EA-4070-8561-E6C177E0E0D8}" type="datetimeFigureOut">
              <a:rPr kumimoji="1" lang="ja-JP" altLang="en-US" smtClean="0"/>
              <a:t>2022/8/31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A216A7C-C79F-4302-87A8-CE5BBA99E9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1BB9593-64C3-40A4-A1C4-59DB734FD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F699-E6F4-46A8-9F5D-6F235DB968D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31554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362A6D1-CEB4-4900-BE0F-E5DF8ADCBB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090C021-3350-4E26-AF0F-E9578EB641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307E567-9E37-4327-8616-5724E0AFD8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4DF9D5DA-F974-4E04-87EA-64277808EA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53552ABE-2AB6-4950-BD15-8F8300C0F4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D136D1E5-F9D3-472E-9AEF-D311312DCC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9B7ED-11EA-4070-8561-E6C177E0E0D8}" type="datetimeFigureOut">
              <a:rPr kumimoji="1" lang="ja-JP" altLang="en-US" smtClean="0"/>
              <a:t>2022/8/31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89FB0255-1FE6-4459-9C35-3BADA36DE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A9403C76-7A9D-4439-86F6-37641C8AAD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F699-E6F4-46A8-9F5D-6F235DB968D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549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571A032-E14D-4E0C-811B-C4C0C2754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45BEC83D-C821-4EB7-AB06-C7B571025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9B7ED-11EA-4070-8561-E6C177E0E0D8}" type="datetimeFigureOut">
              <a:rPr kumimoji="1" lang="ja-JP" altLang="en-US" smtClean="0"/>
              <a:t>2022/8/31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13371C31-70A0-486E-8FD5-2093F6DD98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BFF9F7C-368D-4997-BC9F-E76E15EC90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F699-E6F4-46A8-9F5D-6F235DB968D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1745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89F0C1C5-35A2-42F0-85EB-1446FE9D36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9B7ED-11EA-4070-8561-E6C177E0E0D8}" type="datetimeFigureOut">
              <a:rPr kumimoji="1" lang="ja-JP" altLang="en-US" smtClean="0"/>
              <a:t>2022/8/31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CCECCA59-3EF4-4003-A18D-A2C5BA7E5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E57C0EF-C904-4440-AE2B-B36887194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F699-E6F4-46A8-9F5D-6F235DB968D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13657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D3AAC1A-66A3-4C60-8F92-461ADC2B7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C07ED33-E269-48C0-9A40-2BBF25B2EF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06F448E-3F09-4A0C-8BCA-8E941896B6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AA4CF0C-D092-404C-851E-7BBC37156F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9B7ED-11EA-4070-8561-E6C177E0E0D8}" type="datetimeFigureOut">
              <a:rPr kumimoji="1" lang="ja-JP" altLang="en-US" smtClean="0"/>
              <a:t>2022/8/31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203BE5B-A363-439F-AEC9-FF1FF8EB0A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745A18F-DEED-4AFC-902D-7AB746645E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F699-E6F4-46A8-9F5D-6F235DB968D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43287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1A9A963-8E80-4C25-B3FF-B775F0961C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FFCEDE5E-C1B8-4E2D-AFAA-B465B77A12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93BD09C-C345-4C66-975C-8EE59DC322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F47D717-8575-4A24-9227-FC8CDDB8BB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9B7ED-11EA-4070-8561-E6C177E0E0D8}" type="datetimeFigureOut">
              <a:rPr kumimoji="1" lang="ja-JP" altLang="en-US" smtClean="0"/>
              <a:t>2022/8/31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BDAD416-2787-4F64-BB3D-AC2FFEBCD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B5F4958-ADFA-4FBE-9269-B27642389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F699-E6F4-46A8-9F5D-6F235DB968D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6629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1E228DA8-9EED-4484-846E-D29E24D4B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7A136AB-52C4-405E-A567-55A1EE456E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91EB7BD-1A3C-41FF-940F-1A527EBCB2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79B7ED-11EA-4070-8561-E6C177E0E0D8}" type="datetimeFigureOut">
              <a:rPr kumimoji="1" lang="ja-JP" altLang="en-US" smtClean="0"/>
              <a:t>2022/8/31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76BBC89-F22E-4C2B-8F06-5EAC7372CD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3F58061-3787-4CE6-8E6B-2BF4E1144A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81F699-E6F4-46A8-9F5D-6F235DB968D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31554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image" Target="../media/image1.emf"/><Relationship Id="rId7" Type="http://schemas.openxmlformats.org/officeDocument/2006/relationships/image" Target="../media/image3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2.emf"/><Relationship Id="rId4" Type="http://schemas.openxmlformats.org/officeDocument/2006/relationships/oleObject" Target="../embeddings/oleObject2.bin"/><Relationship Id="rId9" Type="http://schemas.openxmlformats.org/officeDocument/2006/relationships/image" Target="../media/image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オブジェクト 3">
            <a:extLst>
              <a:ext uri="{FF2B5EF4-FFF2-40B4-BE49-F238E27FC236}">
                <a16:creationId xmlns:a16="http://schemas.microsoft.com/office/drawing/2014/main" id="{C663750B-A52F-424B-B5C4-DF6BEC24DD7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32847122"/>
              </p:ext>
            </p:extLst>
          </p:nvPr>
        </p:nvGraphicFramePr>
        <p:xfrm>
          <a:off x="2705271" y="755963"/>
          <a:ext cx="3040260" cy="24596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8" r:id="rId2" imgW="3308207" imgH="2676590" progId="Prism8.Document">
                  <p:embed/>
                </p:oleObj>
              </mc:Choice>
              <mc:Fallback>
                <p:oleObj name="Prism 8" r:id="rId2" imgW="3308207" imgH="2676590" progId="Prism8.Document">
                  <p:embed/>
                  <p:pic>
                    <p:nvPicPr>
                      <p:cNvPr id="9" name="オブジェクト 8">
                        <a:extLst>
                          <a:ext uri="{FF2B5EF4-FFF2-40B4-BE49-F238E27FC236}">
                            <a16:creationId xmlns:a16="http://schemas.microsoft.com/office/drawing/2014/main" id="{A96C5B25-2D09-4B64-802B-7D8A17D4D1A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705271" y="755963"/>
                        <a:ext cx="3040260" cy="24596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オブジェクト 4">
            <a:extLst>
              <a:ext uri="{FF2B5EF4-FFF2-40B4-BE49-F238E27FC236}">
                <a16:creationId xmlns:a16="http://schemas.microsoft.com/office/drawing/2014/main" id="{EFD5D95A-BEDC-48E8-ADC1-BDB3172ABE1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5833477"/>
              </p:ext>
            </p:extLst>
          </p:nvPr>
        </p:nvGraphicFramePr>
        <p:xfrm>
          <a:off x="6007271" y="755964"/>
          <a:ext cx="3046095" cy="24596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8" r:id="rId4" imgW="3314329" imgH="2676590" progId="Prism8.Document">
                  <p:embed/>
                </p:oleObj>
              </mc:Choice>
              <mc:Fallback>
                <p:oleObj name="Prism 8" r:id="rId4" imgW="3314329" imgH="2676590" progId="Prism8.Document">
                  <p:embed/>
                  <p:pic>
                    <p:nvPicPr>
                      <p:cNvPr id="11" name="オブジェクト 10">
                        <a:extLst>
                          <a:ext uri="{FF2B5EF4-FFF2-40B4-BE49-F238E27FC236}">
                            <a16:creationId xmlns:a16="http://schemas.microsoft.com/office/drawing/2014/main" id="{9A34E0B6-347B-4CD7-B34E-A0C2B275D4B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007271" y="755964"/>
                        <a:ext cx="3046095" cy="245963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オブジェクト 5">
            <a:extLst>
              <a:ext uri="{FF2B5EF4-FFF2-40B4-BE49-F238E27FC236}">
                <a16:creationId xmlns:a16="http://schemas.microsoft.com/office/drawing/2014/main" id="{88C750F4-9A13-4AF9-AFC3-0F3C486EADE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78902866"/>
              </p:ext>
            </p:extLst>
          </p:nvPr>
        </p:nvGraphicFramePr>
        <p:xfrm>
          <a:off x="2552871" y="3278057"/>
          <a:ext cx="3180310" cy="24596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8" r:id="rId6" imgW="3460904" imgH="2676590" progId="Prism8.Document">
                  <p:embed/>
                </p:oleObj>
              </mc:Choice>
              <mc:Fallback>
                <p:oleObj name="Prism 8" r:id="rId6" imgW="3460904" imgH="2676590" progId="Prism8.Document">
                  <p:embed/>
                  <p:pic>
                    <p:nvPicPr>
                      <p:cNvPr id="15" name="オブジェクト 14">
                        <a:extLst>
                          <a:ext uri="{FF2B5EF4-FFF2-40B4-BE49-F238E27FC236}">
                            <a16:creationId xmlns:a16="http://schemas.microsoft.com/office/drawing/2014/main" id="{950DA465-03C3-4189-B33F-4CECF55095E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552871" y="3278057"/>
                        <a:ext cx="3180310" cy="245963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オブジェクト 6">
            <a:extLst>
              <a:ext uri="{FF2B5EF4-FFF2-40B4-BE49-F238E27FC236}">
                <a16:creationId xmlns:a16="http://schemas.microsoft.com/office/drawing/2014/main" id="{4D9CF1D8-95C3-4EEF-93FD-6E0ADAA4B05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74973373"/>
              </p:ext>
            </p:extLst>
          </p:nvPr>
        </p:nvGraphicFramePr>
        <p:xfrm>
          <a:off x="6013621" y="3278055"/>
          <a:ext cx="3040260" cy="24596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8" r:id="rId8" imgW="3308207" imgH="2676590" progId="Prism8.Document">
                  <p:embed/>
                </p:oleObj>
              </mc:Choice>
              <mc:Fallback>
                <p:oleObj name="Prism 8" r:id="rId8" imgW="3308207" imgH="2676590" progId="Prism8.Document">
                  <p:embed/>
                  <p:pic>
                    <p:nvPicPr>
                      <p:cNvPr id="16" name="オブジェクト 15">
                        <a:extLst>
                          <a:ext uri="{FF2B5EF4-FFF2-40B4-BE49-F238E27FC236}">
                            <a16:creationId xmlns:a16="http://schemas.microsoft.com/office/drawing/2014/main" id="{3D2BB455-C7DE-4720-8257-0E196D5C221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6013621" y="3278055"/>
                        <a:ext cx="3040260" cy="24596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664E146-D5EB-49DE-B26F-527FF4137DB2}"/>
              </a:ext>
            </a:extLst>
          </p:cNvPr>
          <p:cNvSpPr txBox="1"/>
          <p:nvPr/>
        </p:nvSpPr>
        <p:spPr>
          <a:xfrm>
            <a:off x="3728406" y="755963"/>
            <a:ext cx="9939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Total score</a:t>
            </a:r>
            <a:endParaRPr kumimoji="1" lang="ja-JP" altLang="en-US" sz="1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790063CE-47A8-4BC0-BF91-2CF55A1B7B89}"/>
              </a:ext>
            </a:extLst>
          </p:cNvPr>
          <p:cNvSpPr txBox="1"/>
          <p:nvPr/>
        </p:nvSpPr>
        <p:spPr>
          <a:xfrm>
            <a:off x="7033323" y="755963"/>
            <a:ext cx="11139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Vessel score</a:t>
            </a:r>
            <a:endParaRPr kumimoji="1" lang="ja-JP" altLang="en-US" sz="1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6A84B73B-A9C6-4C76-B9A5-A1E4F38E7D88}"/>
              </a:ext>
            </a:extLst>
          </p:cNvPr>
          <p:cNvSpPr txBox="1"/>
          <p:nvPr/>
        </p:nvSpPr>
        <p:spPr>
          <a:xfrm>
            <a:off x="3066990" y="3313235"/>
            <a:ext cx="28536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Fibroblast/Mononuclear cells</a:t>
            </a:r>
            <a:r>
              <a:rPr kumimoji="1" lang="en-US" altLang="ja-JP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score</a:t>
            </a:r>
            <a:endParaRPr kumimoji="1" lang="ja-JP" altLang="en-US" sz="1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AA85D5C2-D4D6-4E1B-8501-8407A0B13F58}"/>
              </a:ext>
            </a:extLst>
          </p:cNvPr>
          <p:cNvSpPr txBox="1"/>
          <p:nvPr/>
        </p:nvSpPr>
        <p:spPr>
          <a:xfrm>
            <a:off x="7030275" y="3313235"/>
            <a:ext cx="14237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Epidermis</a:t>
            </a:r>
            <a:r>
              <a:rPr kumimoji="1" lang="en-US" altLang="ja-JP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score</a:t>
            </a:r>
            <a:endParaRPr kumimoji="1" lang="ja-JP" altLang="en-US" sz="1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C16F91E1-D825-4B08-8A40-23A8C20A997C}"/>
              </a:ext>
            </a:extLst>
          </p:cNvPr>
          <p:cNvSpPr txBox="1"/>
          <p:nvPr/>
        </p:nvSpPr>
        <p:spPr>
          <a:xfrm>
            <a:off x="365760" y="5741177"/>
            <a:ext cx="11460480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ja-JP" sz="1400" b="1" kern="100" dirty="0">
                <a:effectLst/>
                <a:latin typeface="Times New Roman" panose="02020603050405020304" pitchFamily="18" charset="0"/>
                <a:ea typeface="ＭＳ 明朝" panose="02020609040205080304" pitchFamily="17" charset="-128"/>
              </a:rPr>
              <a:t>Figure s2.</a:t>
            </a:r>
            <a:r>
              <a:rPr lang="en-US" altLang="ja-JP" sz="1600" kern="100" dirty="0">
                <a:effectLst/>
                <a:latin typeface="Times New Roman" panose="02020603050405020304" pitchFamily="18" charset="0"/>
                <a:ea typeface="ＭＳ 明朝" panose="02020609040205080304" pitchFamily="17" charset="-128"/>
              </a:rPr>
              <a:t> </a:t>
            </a:r>
            <a:r>
              <a:rPr lang="en-US" altLang="ja-JP" sz="1400" b="1" kern="100" dirty="0">
                <a:effectLst/>
                <a:latin typeface="Times New Roman" panose="02020603050405020304" pitchFamily="18" charset="0"/>
                <a:ea typeface="ＭＳ 明朝" panose="02020609040205080304" pitchFamily="17" charset="-128"/>
              </a:rPr>
              <a:t>Scores of melanocortin-1 receptor (MC1R) immunostaining in skin sections.</a:t>
            </a:r>
            <a:endParaRPr lang="ja-JP" altLang="ja-JP" sz="1600" kern="100" dirty="0">
              <a:effectLst/>
              <a:latin typeface="Times New Roman" panose="02020603050405020304" pitchFamily="18" charset="0"/>
              <a:ea typeface="ＭＳ 明朝" panose="02020609040205080304" pitchFamily="17" charset="-128"/>
            </a:endParaRPr>
          </a:p>
          <a:p>
            <a:pPr algn="just"/>
            <a:r>
              <a:rPr lang="en-US" altLang="ja-JP" sz="1400" kern="100" dirty="0">
                <a:effectLst/>
                <a:latin typeface="Times New Roman" panose="02020603050405020304" pitchFamily="18" charset="0"/>
                <a:ea typeface="ＭＳ 明朝" panose="02020609040205080304" pitchFamily="17" charset="-128"/>
              </a:rPr>
              <a:t>The staining intensity of MC1R in skin samples from healthy subjects (n = 30), </a:t>
            </a:r>
            <a:r>
              <a:rPr lang="en-US" altLang="ja-JP" sz="1400" kern="100" dirty="0" err="1">
                <a:effectLst/>
                <a:latin typeface="Times New Roman" panose="02020603050405020304" pitchFamily="18" charset="0"/>
                <a:ea typeface="ＭＳ 明朝" panose="02020609040205080304" pitchFamily="17" charset="-128"/>
              </a:rPr>
              <a:t>dcSSc</a:t>
            </a:r>
            <a:r>
              <a:rPr lang="en-US" altLang="ja-JP" sz="1400" kern="100" dirty="0">
                <a:effectLst/>
                <a:latin typeface="Times New Roman" panose="02020603050405020304" pitchFamily="18" charset="0"/>
                <a:ea typeface="ＭＳ 明朝" panose="02020609040205080304" pitchFamily="17" charset="-128"/>
              </a:rPr>
              <a:t> patients (n = 50), and </a:t>
            </a:r>
            <a:r>
              <a:rPr lang="en-US" altLang="ja-JP" sz="1400" kern="100" dirty="0" err="1">
                <a:effectLst/>
                <a:latin typeface="Times New Roman" panose="02020603050405020304" pitchFamily="18" charset="0"/>
                <a:ea typeface="ＭＳ 明朝" panose="02020609040205080304" pitchFamily="17" charset="-128"/>
              </a:rPr>
              <a:t>lcSSc</a:t>
            </a:r>
            <a:r>
              <a:rPr lang="en-US" altLang="ja-JP" sz="1400" kern="100" dirty="0">
                <a:effectLst/>
                <a:latin typeface="Times New Roman" panose="02020603050405020304" pitchFamily="18" charset="0"/>
                <a:ea typeface="ＭＳ 明朝" panose="02020609040205080304" pitchFamily="17" charset="-128"/>
              </a:rPr>
              <a:t> (n = 10) patients was graded from 0 to 3. Qualitative assessment was performed by assigning a score based on staining intensity after identifying each stained cell type and tissue element. No staining, 0; faint staining, 0.5; light staining, 1; moderate staining, 2; dark staining: 3. All values are expressed as an individual plot dot and the mean ± SEM.</a:t>
            </a:r>
            <a:endParaRPr lang="ja-JP" altLang="ja-JP" sz="1600" kern="100" dirty="0">
              <a:effectLst/>
              <a:latin typeface="Times New Roman" panose="02020603050405020304" pitchFamily="18" charset="0"/>
              <a:ea typeface="ＭＳ 明朝" panose="02020609040205080304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757826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126</Words>
  <Application>Microsoft Office PowerPoint</Application>
  <PresentationFormat>ワイド画面</PresentationFormat>
  <Paragraphs>6</Paragraphs>
  <Slides>1</Slides>
  <Notes>0</Notes>
  <HiddenSlides>0</HiddenSlides>
  <MMClips>0</MMClips>
  <ScaleCrop>false</ScaleCrop>
  <HeadingPairs>
    <vt:vector size="8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游ゴシック</vt:lpstr>
      <vt:lpstr>游ゴシック Light</vt:lpstr>
      <vt:lpstr>Arial</vt:lpstr>
      <vt:lpstr>Times New Roman</vt:lpstr>
      <vt:lpstr>Office テーマ</vt:lpstr>
      <vt:lpstr>Prism 8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kondo masahiro/近藤　真弘</dc:creator>
  <cp:lastModifiedBy>kondo masahiro/近藤　真弘</cp:lastModifiedBy>
  <cp:revision>3</cp:revision>
  <dcterms:created xsi:type="dcterms:W3CDTF">2022-07-18T13:13:01Z</dcterms:created>
  <dcterms:modified xsi:type="dcterms:W3CDTF">2022-08-30T16:16:14Z</dcterms:modified>
</cp:coreProperties>
</file>