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5503528\Desktop\MT-7117_SSc_&#35542;&#25991;&#20316;&#25104;\Figure%20material\Mit001-2018%20Figs.1-2(2)%20&#35542;&#25991;&#29992;&#12395;&#32232;&#38598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/>
              <a:t>MC1R</a:t>
            </a:r>
            <a:r>
              <a:rPr lang="en-US" altLang="ja-JP" baseline="0"/>
              <a:t>_T</a:t>
            </a:r>
            <a:r>
              <a:rPr lang="en-US" altLang="ja-JP"/>
              <a:t>otal score vs MRSS</a:t>
            </a:r>
            <a:endParaRPr lang="ja-JP" alt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0"/>
            <c:trendlineLbl>
              <c:layout>
                <c:manualLayout>
                  <c:x val="0.16600306211723534"/>
                  <c:y val="-0.27092228054826478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</c:trendlineLbl>
          </c:trendline>
          <c:xVal>
            <c:numRef>
              <c:f>(Tabelle1!$A$8:$A$42,Tabelle1!$A$48:$A$62)</c:f>
              <c:numCache>
                <c:formatCode>General</c:formatCode>
                <c:ptCount val="50"/>
                <c:pt idx="0">
                  <c:v>2</c:v>
                </c:pt>
                <c:pt idx="1">
                  <c:v>0.5</c:v>
                </c:pt>
                <c:pt idx="2">
                  <c:v>1</c:v>
                </c:pt>
                <c:pt idx="3">
                  <c:v>0.5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1</c:v>
                </c:pt>
                <c:pt idx="11">
                  <c:v>2</c:v>
                </c:pt>
                <c:pt idx="12">
                  <c:v>0.5</c:v>
                </c:pt>
                <c:pt idx="13">
                  <c:v>1</c:v>
                </c:pt>
                <c:pt idx="14">
                  <c:v>0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0</c:v>
                </c:pt>
                <c:pt idx="19">
                  <c:v>2</c:v>
                </c:pt>
                <c:pt idx="20">
                  <c:v>0</c:v>
                </c:pt>
                <c:pt idx="21">
                  <c:v>0.5</c:v>
                </c:pt>
                <c:pt idx="22">
                  <c:v>0.5</c:v>
                </c:pt>
                <c:pt idx="23">
                  <c:v>1</c:v>
                </c:pt>
                <c:pt idx="24">
                  <c:v>0.5</c:v>
                </c:pt>
                <c:pt idx="25">
                  <c:v>2</c:v>
                </c:pt>
                <c:pt idx="26">
                  <c:v>0.5</c:v>
                </c:pt>
                <c:pt idx="27">
                  <c:v>2</c:v>
                </c:pt>
                <c:pt idx="28">
                  <c:v>0.5</c:v>
                </c:pt>
                <c:pt idx="29">
                  <c:v>1</c:v>
                </c:pt>
                <c:pt idx="30">
                  <c:v>0.5</c:v>
                </c:pt>
                <c:pt idx="31">
                  <c:v>0.5</c:v>
                </c:pt>
                <c:pt idx="32">
                  <c:v>0</c:v>
                </c:pt>
                <c:pt idx="33">
                  <c:v>1</c:v>
                </c:pt>
                <c:pt idx="34">
                  <c:v>2</c:v>
                </c:pt>
                <c:pt idx="35">
                  <c:v>0</c:v>
                </c:pt>
                <c:pt idx="36">
                  <c:v>0.5</c:v>
                </c:pt>
                <c:pt idx="37">
                  <c:v>2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0.5</c:v>
                </c:pt>
                <c:pt idx="43">
                  <c:v>0</c:v>
                </c:pt>
                <c:pt idx="44">
                  <c:v>0.5</c:v>
                </c:pt>
                <c:pt idx="45">
                  <c:v>2</c:v>
                </c:pt>
                <c:pt idx="46">
                  <c:v>2</c:v>
                </c:pt>
                <c:pt idx="47">
                  <c:v>0.5</c:v>
                </c:pt>
                <c:pt idx="48">
                  <c:v>2</c:v>
                </c:pt>
                <c:pt idx="49">
                  <c:v>2</c:v>
                </c:pt>
              </c:numCache>
            </c:numRef>
          </c:xVal>
          <c:yVal>
            <c:numRef>
              <c:f>(Tabelle1!$K$8:$K$42,Tabelle1!$K$48:$K$62)</c:f>
              <c:numCache>
                <c:formatCode>General</c:formatCode>
                <c:ptCount val="50"/>
                <c:pt idx="0">
                  <c:v>14</c:v>
                </c:pt>
                <c:pt idx="1">
                  <c:v>16</c:v>
                </c:pt>
                <c:pt idx="2">
                  <c:v>15</c:v>
                </c:pt>
                <c:pt idx="3">
                  <c:v>22</c:v>
                </c:pt>
                <c:pt idx="4">
                  <c:v>14</c:v>
                </c:pt>
                <c:pt idx="5">
                  <c:v>30</c:v>
                </c:pt>
                <c:pt idx="6">
                  <c:v>20</c:v>
                </c:pt>
                <c:pt idx="7">
                  <c:v>19</c:v>
                </c:pt>
                <c:pt idx="8">
                  <c:v>24</c:v>
                </c:pt>
                <c:pt idx="9">
                  <c:v>18</c:v>
                </c:pt>
                <c:pt idx="10">
                  <c:v>14</c:v>
                </c:pt>
                <c:pt idx="11">
                  <c:v>18</c:v>
                </c:pt>
                <c:pt idx="12">
                  <c:v>24</c:v>
                </c:pt>
                <c:pt idx="13">
                  <c:v>20</c:v>
                </c:pt>
                <c:pt idx="14">
                  <c:v>14</c:v>
                </c:pt>
                <c:pt idx="15">
                  <c:v>16</c:v>
                </c:pt>
                <c:pt idx="16">
                  <c:v>21</c:v>
                </c:pt>
                <c:pt idx="17">
                  <c:v>28</c:v>
                </c:pt>
                <c:pt idx="18">
                  <c:v>24</c:v>
                </c:pt>
                <c:pt idx="19">
                  <c:v>20</c:v>
                </c:pt>
                <c:pt idx="20">
                  <c:v>18</c:v>
                </c:pt>
                <c:pt idx="21">
                  <c:v>26</c:v>
                </c:pt>
                <c:pt idx="22">
                  <c:v>16</c:v>
                </c:pt>
                <c:pt idx="23">
                  <c:v>14</c:v>
                </c:pt>
                <c:pt idx="24">
                  <c:v>17</c:v>
                </c:pt>
                <c:pt idx="25">
                  <c:v>16</c:v>
                </c:pt>
                <c:pt idx="26">
                  <c:v>15</c:v>
                </c:pt>
                <c:pt idx="27">
                  <c:v>17</c:v>
                </c:pt>
                <c:pt idx="28">
                  <c:v>14</c:v>
                </c:pt>
                <c:pt idx="29">
                  <c:v>19</c:v>
                </c:pt>
                <c:pt idx="30">
                  <c:v>15</c:v>
                </c:pt>
                <c:pt idx="31">
                  <c:v>20</c:v>
                </c:pt>
                <c:pt idx="32">
                  <c:v>20</c:v>
                </c:pt>
                <c:pt idx="33">
                  <c:v>18</c:v>
                </c:pt>
                <c:pt idx="34">
                  <c:v>17</c:v>
                </c:pt>
                <c:pt idx="35">
                  <c:v>22</c:v>
                </c:pt>
                <c:pt idx="36">
                  <c:v>25</c:v>
                </c:pt>
                <c:pt idx="37">
                  <c:v>14</c:v>
                </c:pt>
                <c:pt idx="38">
                  <c:v>14</c:v>
                </c:pt>
                <c:pt idx="39">
                  <c:v>17</c:v>
                </c:pt>
                <c:pt idx="40">
                  <c:v>25</c:v>
                </c:pt>
                <c:pt idx="41">
                  <c:v>16</c:v>
                </c:pt>
                <c:pt idx="42">
                  <c:v>31</c:v>
                </c:pt>
                <c:pt idx="43">
                  <c:v>20</c:v>
                </c:pt>
                <c:pt idx="44">
                  <c:v>24</c:v>
                </c:pt>
                <c:pt idx="45">
                  <c:v>20</c:v>
                </c:pt>
                <c:pt idx="46">
                  <c:v>16</c:v>
                </c:pt>
                <c:pt idx="47">
                  <c:v>19</c:v>
                </c:pt>
                <c:pt idx="48">
                  <c:v>14</c:v>
                </c:pt>
                <c:pt idx="49">
                  <c:v>23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958-4A85-B497-BE81AA66AC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2488112"/>
        <c:axId val="472489096"/>
      </c:scatterChart>
      <c:valAx>
        <c:axId val="4724881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200"/>
                  <a:t>MC1R; Total score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72489096"/>
        <c:crosses val="autoZero"/>
        <c:crossBetween val="midCat"/>
      </c:valAx>
      <c:valAx>
        <c:axId val="472489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200"/>
                  <a:t>MRSS</a:t>
                </a:r>
                <a:endParaRPr lang="en-US" altLang="ja-JP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72488112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/>
              <a:t>MC1R</a:t>
            </a:r>
            <a:r>
              <a:rPr lang="en-US" altLang="ja-JP" baseline="0"/>
              <a:t>_Vessels </a:t>
            </a:r>
            <a:r>
              <a:rPr lang="en-US" altLang="ja-JP"/>
              <a:t>score vs MRSS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0"/>
            <c:trendlineLbl>
              <c:layout>
                <c:manualLayout>
                  <c:x val="0.18660017497812773"/>
                  <c:y val="-0.31428842228054826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</c:trendlineLbl>
          </c:trendline>
          <c:xVal>
            <c:numRef>
              <c:f>(Tabelle1!$B$8:$B$42,Tabelle1!$B$48:$B$62)</c:f>
              <c:numCache>
                <c:formatCode>General</c:formatCode>
                <c:ptCount val="50"/>
                <c:pt idx="0">
                  <c:v>1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  <c:pt idx="8">
                  <c:v>0.5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1</c:v>
                </c:pt>
                <c:pt idx="14">
                  <c:v>0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0</c:v>
                </c:pt>
                <c:pt idx="19">
                  <c:v>1</c:v>
                </c:pt>
                <c:pt idx="20">
                  <c:v>0</c:v>
                </c:pt>
                <c:pt idx="21">
                  <c:v>0</c:v>
                </c:pt>
                <c:pt idx="22">
                  <c:v>1</c:v>
                </c:pt>
                <c:pt idx="23">
                  <c:v>2</c:v>
                </c:pt>
                <c:pt idx="24">
                  <c:v>1</c:v>
                </c:pt>
                <c:pt idx="25">
                  <c:v>1</c:v>
                </c:pt>
                <c:pt idx="26">
                  <c:v>0.5</c:v>
                </c:pt>
                <c:pt idx="27">
                  <c:v>2</c:v>
                </c:pt>
                <c:pt idx="28">
                  <c:v>0.5</c:v>
                </c:pt>
                <c:pt idx="29">
                  <c:v>2</c:v>
                </c:pt>
                <c:pt idx="30">
                  <c:v>1</c:v>
                </c:pt>
                <c:pt idx="31">
                  <c:v>0.5</c:v>
                </c:pt>
                <c:pt idx="32">
                  <c:v>0</c:v>
                </c:pt>
                <c:pt idx="33">
                  <c:v>1</c:v>
                </c:pt>
                <c:pt idx="35">
                  <c:v>0</c:v>
                </c:pt>
                <c:pt idx="36">
                  <c:v>0.5</c:v>
                </c:pt>
                <c:pt idx="37">
                  <c:v>2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0.5</c:v>
                </c:pt>
                <c:pt idx="43">
                  <c:v>0</c:v>
                </c:pt>
                <c:pt idx="44">
                  <c:v>0</c:v>
                </c:pt>
                <c:pt idx="45">
                  <c:v>1</c:v>
                </c:pt>
                <c:pt idx="46">
                  <c:v>1</c:v>
                </c:pt>
                <c:pt idx="47">
                  <c:v>0</c:v>
                </c:pt>
                <c:pt idx="48">
                  <c:v>1</c:v>
                </c:pt>
                <c:pt idx="49">
                  <c:v>1</c:v>
                </c:pt>
              </c:numCache>
            </c:numRef>
          </c:xVal>
          <c:yVal>
            <c:numRef>
              <c:f>(Tabelle1!$K$8:$K$42,Tabelle1!$K$48:$K$62)</c:f>
              <c:numCache>
                <c:formatCode>General</c:formatCode>
                <c:ptCount val="50"/>
                <c:pt idx="0">
                  <c:v>14</c:v>
                </c:pt>
                <c:pt idx="1">
                  <c:v>16</c:v>
                </c:pt>
                <c:pt idx="2">
                  <c:v>15</c:v>
                </c:pt>
                <c:pt idx="3">
                  <c:v>22</c:v>
                </c:pt>
                <c:pt idx="4">
                  <c:v>14</c:v>
                </c:pt>
                <c:pt idx="5">
                  <c:v>30</c:v>
                </c:pt>
                <c:pt idx="6">
                  <c:v>20</c:v>
                </c:pt>
                <c:pt idx="7">
                  <c:v>19</c:v>
                </c:pt>
                <c:pt idx="8">
                  <c:v>24</c:v>
                </c:pt>
                <c:pt idx="9">
                  <c:v>18</c:v>
                </c:pt>
                <c:pt idx="10">
                  <c:v>14</c:v>
                </c:pt>
                <c:pt idx="11">
                  <c:v>18</c:v>
                </c:pt>
                <c:pt idx="12">
                  <c:v>24</c:v>
                </c:pt>
                <c:pt idx="13">
                  <c:v>20</c:v>
                </c:pt>
                <c:pt idx="14">
                  <c:v>14</c:v>
                </c:pt>
                <c:pt idx="15">
                  <c:v>16</c:v>
                </c:pt>
                <c:pt idx="16">
                  <c:v>21</c:v>
                </c:pt>
                <c:pt idx="17">
                  <c:v>28</c:v>
                </c:pt>
                <c:pt idx="18">
                  <c:v>24</c:v>
                </c:pt>
                <c:pt idx="19">
                  <c:v>20</c:v>
                </c:pt>
                <c:pt idx="20">
                  <c:v>18</c:v>
                </c:pt>
                <c:pt idx="21">
                  <c:v>26</c:v>
                </c:pt>
                <c:pt idx="22">
                  <c:v>16</c:v>
                </c:pt>
                <c:pt idx="23">
                  <c:v>14</c:v>
                </c:pt>
                <c:pt idx="24">
                  <c:v>17</c:v>
                </c:pt>
                <c:pt idx="25">
                  <c:v>16</c:v>
                </c:pt>
                <c:pt idx="26">
                  <c:v>15</c:v>
                </c:pt>
                <c:pt idx="27">
                  <c:v>17</c:v>
                </c:pt>
                <c:pt idx="28">
                  <c:v>14</c:v>
                </c:pt>
                <c:pt idx="29">
                  <c:v>19</c:v>
                </c:pt>
                <c:pt idx="30">
                  <c:v>15</c:v>
                </c:pt>
                <c:pt idx="31">
                  <c:v>20</c:v>
                </c:pt>
                <c:pt idx="32">
                  <c:v>20</c:v>
                </c:pt>
                <c:pt idx="33">
                  <c:v>18</c:v>
                </c:pt>
                <c:pt idx="34">
                  <c:v>17</c:v>
                </c:pt>
                <c:pt idx="35">
                  <c:v>22</c:v>
                </c:pt>
                <c:pt idx="36">
                  <c:v>25</c:v>
                </c:pt>
                <c:pt idx="37">
                  <c:v>14</c:v>
                </c:pt>
                <c:pt idx="38">
                  <c:v>14</c:v>
                </c:pt>
                <c:pt idx="39">
                  <c:v>17</c:v>
                </c:pt>
                <c:pt idx="40">
                  <c:v>25</c:v>
                </c:pt>
                <c:pt idx="41">
                  <c:v>16</c:v>
                </c:pt>
                <c:pt idx="42">
                  <c:v>31</c:v>
                </c:pt>
                <c:pt idx="43">
                  <c:v>20</c:v>
                </c:pt>
                <c:pt idx="44">
                  <c:v>24</c:v>
                </c:pt>
                <c:pt idx="45">
                  <c:v>20</c:v>
                </c:pt>
                <c:pt idx="46">
                  <c:v>16</c:v>
                </c:pt>
                <c:pt idx="47">
                  <c:v>19</c:v>
                </c:pt>
                <c:pt idx="48">
                  <c:v>14</c:v>
                </c:pt>
                <c:pt idx="49">
                  <c:v>23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D7A-4C3A-A13D-EAC3F56EFA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2488112"/>
        <c:axId val="472489096"/>
      </c:scatterChart>
      <c:valAx>
        <c:axId val="4724881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200"/>
                  <a:t>MC1R; Vessels score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72489096"/>
        <c:crosses val="autoZero"/>
        <c:crossBetween val="midCat"/>
      </c:valAx>
      <c:valAx>
        <c:axId val="472489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200"/>
                  <a:t>MRSS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724881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/>
              <a:t>Fibroblasts/Mononuclear cells score vs MRSS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0"/>
            <c:trendlineLbl>
              <c:layout>
                <c:manualLayout>
                  <c:x val="0.18104461942257219"/>
                  <c:y val="-0.2571205161854768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</c:trendlineLbl>
          </c:trendline>
          <c:xVal>
            <c:numRef>
              <c:f>(Tabelle1!$C$8:$C$42,Tabelle1!$C$48:$C$62)</c:f>
              <c:numCache>
                <c:formatCode>General</c:formatCode>
                <c:ptCount val="5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1</c:v>
                </c:pt>
                <c:pt idx="7">
                  <c:v>2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  <c:pt idx="11">
                  <c:v>2</c:v>
                </c:pt>
                <c:pt idx="12">
                  <c:v>1</c:v>
                </c:pt>
                <c:pt idx="13">
                  <c:v>2</c:v>
                </c:pt>
                <c:pt idx="14">
                  <c:v>0</c:v>
                </c:pt>
                <c:pt idx="15">
                  <c:v>2</c:v>
                </c:pt>
                <c:pt idx="16">
                  <c:v>1</c:v>
                </c:pt>
                <c:pt idx="17">
                  <c:v>1</c:v>
                </c:pt>
                <c:pt idx="18">
                  <c:v>0</c:v>
                </c:pt>
                <c:pt idx="19">
                  <c:v>2</c:v>
                </c:pt>
                <c:pt idx="20">
                  <c:v>0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2</c:v>
                </c:pt>
                <c:pt idx="26">
                  <c:v>0.5</c:v>
                </c:pt>
                <c:pt idx="27">
                  <c:v>2</c:v>
                </c:pt>
                <c:pt idx="28">
                  <c:v>0</c:v>
                </c:pt>
                <c:pt idx="29">
                  <c:v>1</c:v>
                </c:pt>
                <c:pt idx="30">
                  <c:v>0</c:v>
                </c:pt>
                <c:pt idx="31">
                  <c:v>0.5</c:v>
                </c:pt>
                <c:pt idx="32">
                  <c:v>0</c:v>
                </c:pt>
                <c:pt idx="33">
                  <c:v>1</c:v>
                </c:pt>
                <c:pt idx="34">
                  <c:v>1</c:v>
                </c:pt>
                <c:pt idx="35">
                  <c:v>0</c:v>
                </c:pt>
                <c:pt idx="36">
                  <c:v>0.5</c:v>
                </c:pt>
                <c:pt idx="37">
                  <c:v>2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0.5</c:v>
                </c:pt>
                <c:pt idx="43">
                  <c:v>0</c:v>
                </c:pt>
                <c:pt idx="44">
                  <c:v>0</c:v>
                </c:pt>
                <c:pt idx="45">
                  <c:v>1</c:v>
                </c:pt>
                <c:pt idx="46">
                  <c:v>2</c:v>
                </c:pt>
                <c:pt idx="47">
                  <c:v>1</c:v>
                </c:pt>
                <c:pt idx="48">
                  <c:v>1</c:v>
                </c:pt>
                <c:pt idx="49">
                  <c:v>2</c:v>
                </c:pt>
              </c:numCache>
            </c:numRef>
          </c:xVal>
          <c:yVal>
            <c:numRef>
              <c:f>(Tabelle1!$K$8:$K$42,Tabelle1!$K$48:$K$62)</c:f>
              <c:numCache>
                <c:formatCode>General</c:formatCode>
                <c:ptCount val="50"/>
                <c:pt idx="0">
                  <c:v>14</c:v>
                </c:pt>
                <c:pt idx="1">
                  <c:v>16</c:v>
                </c:pt>
                <c:pt idx="2">
                  <c:v>15</c:v>
                </c:pt>
                <c:pt idx="3">
                  <c:v>22</c:v>
                </c:pt>
                <c:pt idx="4">
                  <c:v>14</c:v>
                </c:pt>
                <c:pt idx="5">
                  <c:v>30</c:v>
                </c:pt>
                <c:pt idx="6">
                  <c:v>20</c:v>
                </c:pt>
                <c:pt idx="7">
                  <c:v>19</c:v>
                </c:pt>
                <c:pt idx="8">
                  <c:v>24</c:v>
                </c:pt>
                <c:pt idx="9">
                  <c:v>18</c:v>
                </c:pt>
                <c:pt idx="10">
                  <c:v>14</c:v>
                </c:pt>
                <c:pt idx="11">
                  <c:v>18</c:v>
                </c:pt>
                <c:pt idx="12">
                  <c:v>24</c:v>
                </c:pt>
                <c:pt idx="13">
                  <c:v>20</c:v>
                </c:pt>
                <c:pt idx="14">
                  <c:v>14</c:v>
                </c:pt>
                <c:pt idx="15">
                  <c:v>16</c:v>
                </c:pt>
                <c:pt idx="16">
                  <c:v>21</c:v>
                </c:pt>
                <c:pt idx="17">
                  <c:v>28</c:v>
                </c:pt>
                <c:pt idx="18">
                  <c:v>24</c:v>
                </c:pt>
                <c:pt idx="19">
                  <c:v>20</c:v>
                </c:pt>
                <c:pt idx="20">
                  <c:v>18</c:v>
                </c:pt>
                <c:pt idx="21">
                  <c:v>26</c:v>
                </c:pt>
                <c:pt idx="22">
                  <c:v>16</c:v>
                </c:pt>
                <c:pt idx="23">
                  <c:v>14</c:v>
                </c:pt>
                <c:pt idx="24">
                  <c:v>17</c:v>
                </c:pt>
                <c:pt idx="25">
                  <c:v>16</c:v>
                </c:pt>
                <c:pt idx="26">
                  <c:v>15</c:v>
                </c:pt>
                <c:pt idx="27">
                  <c:v>17</c:v>
                </c:pt>
                <c:pt idx="28">
                  <c:v>14</c:v>
                </c:pt>
                <c:pt idx="29">
                  <c:v>19</c:v>
                </c:pt>
                <c:pt idx="30">
                  <c:v>15</c:v>
                </c:pt>
                <c:pt idx="31">
                  <c:v>20</c:v>
                </c:pt>
                <c:pt idx="32">
                  <c:v>20</c:v>
                </c:pt>
                <c:pt idx="33">
                  <c:v>18</c:v>
                </c:pt>
                <c:pt idx="34">
                  <c:v>17</c:v>
                </c:pt>
                <c:pt idx="35">
                  <c:v>22</c:v>
                </c:pt>
                <c:pt idx="36">
                  <c:v>25</c:v>
                </c:pt>
                <c:pt idx="37">
                  <c:v>14</c:v>
                </c:pt>
                <c:pt idx="38">
                  <c:v>14</c:v>
                </c:pt>
                <c:pt idx="39">
                  <c:v>17</c:v>
                </c:pt>
                <c:pt idx="40">
                  <c:v>25</c:v>
                </c:pt>
                <c:pt idx="41">
                  <c:v>16</c:v>
                </c:pt>
                <c:pt idx="42">
                  <c:v>31</c:v>
                </c:pt>
                <c:pt idx="43">
                  <c:v>20</c:v>
                </c:pt>
                <c:pt idx="44">
                  <c:v>24</c:v>
                </c:pt>
                <c:pt idx="45">
                  <c:v>20</c:v>
                </c:pt>
                <c:pt idx="46">
                  <c:v>16</c:v>
                </c:pt>
                <c:pt idx="47">
                  <c:v>19</c:v>
                </c:pt>
                <c:pt idx="48">
                  <c:v>14</c:v>
                </c:pt>
                <c:pt idx="49">
                  <c:v>23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B18-4C29-BB4D-4D64EFD20D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2488112"/>
        <c:axId val="472489096"/>
      </c:scatterChart>
      <c:valAx>
        <c:axId val="4724881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200"/>
                  <a:t>MC1R; Fibroblast/Mononuclear cells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72489096"/>
        <c:crosses val="autoZero"/>
        <c:crossBetween val="midCat"/>
      </c:valAx>
      <c:valAx>
        <c:axId val="472489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200"/>
                  <a:t>MRSS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724881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ja-JP"/>
              <a:t>MC1R_Epidemis score vs MRSS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0"/>
            <c:trendlineLbl>
              <c:layout>
                <c:manualLayout>
                  <c:x val="0.13220866141732285"/>
                  <c:y val="-0.25979330708661419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</c:trendlineLbl>
          </c:trendline>
          <c:xVal>
            <c:numRef>
              <c:f>(Tabelle1!$D$8:$D$42,Tabelle1!$D$48:$D$62)</c:f>
              <c:numCache>
                <c:formatCode>General</c:formatCode>
                <c:ptCount val="50"/>
                <c:pt idx="0">
                  <c:v>3</c:v>
                </c:pt>
                <c:pt idx="1">
                  <c:v>0.5</c:v>
                </c:pt>
                <c:pt idx="2">
                  <c:v>0.5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3</c:v>
                </c:pt>
                <c:pt idx="9">
                  <c:v>3</c:v>
                </c:pt>
                <c:pt idx="10">
                  <c:v>2</c:v>
                </c:pt>
                <c:pt idx="11">
                  <c:v>2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1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3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2</c:v>
                </c:pt>
                <c:pt idx="26">
                  <c:v>0</c:v>
                </c:pt>
                <c:pt idx="27">
                  <c:v>2</c:v>
                </c:pt>
                <c:pt idx="28">
                  <c:v>0</c:v>
                </c:pt>
                <c:pt idx="29">
                  <c:v>1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2</c:v>
                </c:pt>
                <c:pt idx="35">
                  <c:v>0</c:v>
                </c:pt>
                <c:pt idx="36">
                  <c:v>0.5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2</c:v>
                </c:pt>
                <c:pt idx="46">
                  <c:v>2</c:v>
                </c:pt>
                <c:pt idx="47">
                  <c:v>1</c:v>
                </c:pt>
                <c:pt idx="48">
                  <c:v>2</c:v>
                </c:pt>
                <c:pt idx="49">
                  <c:v>2</c:v>
                </c:pt>
              </c:numCache>
            </c:numRef>
          </c:xVal>
          <c:yVal>
            <c:numRef>
              <c:f>(Tabelle1!$K$8:$K$42,Tabelle1!$K$48:$K$62)</c:f>
              <c:numCache>
                <c:formatCode>General</c:formatCode>
                <c:ptCount val="50"/>
                <c:pt idx="0">
                  <c:v>14</c:v>
                </c:pt>
                <c:pt idx="1">
                  <c:v>16</c:v>
                </c:pt>
                <c:pt idx="2">
                  <c:v>15</c:v>
                </c:pt>
                <c:pt idx="3">
                  <c:v>22</c:v>
                </c:pt>
                <c:pt idx="4">
                  <c:v>14</c:v>
                </c:pt>
                <c:pt idx="5">
                  <c:v>30</c:v>
                </c:pt>
                <c:pt idx="6">
                  <c:v>20</c:v>
                </c:pt>
                <c:pt idx="7">
                  <c:v>19</c:v>
                </c:pt>
                <c:pt idx="8">
                  <c:v>24</c:v>
                </c:pt>
                <c:pt idx="9">
                  <c:v>18</c:v>
                </c:pt>
                <c:pt idx="10">
                  <c:v>14</c:v>
                </c:pt>
                <c:pt idx="11">
                  <c:v>18</c:v>
                </c:pt>
                <c:pt idx="12">
                  <c:v>24</c:v>
                </c:pt>
                <c:pt idx="13">
                  <c:v>20</c:v>
                </c:pt>
                <c:pt idx="14">
                  <c:v>14</c:v>
                </c:pt>
                <c:pt idx="15">
                  <c:v>16</c:v>
                </c:pt>
                <c:pt idx="16">
                  <c:v>21</c:v>
                </c:pt>
                <c:pt idx="17">
                  <c:v>28</c:v>
                </c:pt>
                <c:pt idx="18">
                  <c:v>24</c:v>
                </c:pt>
                <c:pt idx="19">
                  <c:v>20</c:v>
                </c:pt>
                <c:pt idx="20">
                  <c:v>18</c:v>
                </c:pt>
                <c:pt idx="21">
                  <c:v>26</c:v>
                </c:pt>
                <c:pt idx="22">
                  <c:v>16</c:v>
                </c:pt>
                <c:pt idx="23">
                  <c:v>14</c:v>
                </c:pt>
                <c:pt idx="24">
                  <c:v>17</c:v>
                </c:pt>
                <c:pt idx="25">
                  <c:v>16</c:v>
                </c:pt>
                <c:pt idx="26">
                  <c:v>15</c:v>
                </c:pt>
                <c:pt idx="27">
                  <c:v>17</c:v>
                </c:pt>
                <c:pt idx="28">
                  <c:v>14</c:v>
                </c:pt>
                <c:pt idx="29">
                  <c:v>19</c:v>
                </c:pt>
                <c:pt idx="30">
                  <c:v>15</c:v>
                </c:pt>
                <c:pt idx="31">
                  <c:v>20</c:v>
                </c:pt>
                <c:pt idx="32">
                  <c:v>20</c:v>
                </c:pt>
                <c:pt idx="33">
                  <c:v>18</c:v>
                </c:pt>
                <c:pt idx="34">
                  <c:v>17</c:v>
                </c:pt>
                <c:pt idx="35">
                  <c:v>22</c:v>
                </c:pt>
                <c:pt idx="36">
                  <c:v>25</c:v>
                </c:pt>
                <c:pt idx="37">
                  <c:v>14</c:v>
                </c:pt>
                <c:pt idx="38">
                  <c:v>14</c:v>
                </c:pt>
                <c:pt idx="39">
                  <c:v>17</c:v>
                </c:pt>
                <c:pt idx="40">
                  <c:v>25</c:v>
                </c:pt>
                <c:pt idx="41">
                  <c:v>16</c:v>
                </c:pt>
                <c:pt idx="42">
                  <c:v>31</c:v>
                </c:pt>
                <c:pt idx="43">
                  <c:v>20</c:v>
                </c:pt>
                <c:pt idx="44">
                  <c:v>24</c:v>
                </c:pt>
                <c:pt idx="45">
                  <c:v>20</c:v>
                </c:pt>
                <c:pt idx="46">
                  <c:v>16</c:v>
                </c:pt>
                <c:pt idx="47">
                  <c:v>19</c:v>
                </c:pt>
                <c:pt idx="48">
                  <c:v>14</c:v>
                </c:pt>
                <c:pt idx="49">
                  <c:v>23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4BCB-4972-AF1A-DA8B47124C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2488112"/>
        <c:axId val="472489096"/>
      </c:scatterChart>
      <c:valAx>
        <c:axId val="4724881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200"/>
                  <a:t>MC1R; Epidermis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72489096"/>
        <c:crosses val="autoZero"/>
        <c:crossBetween val="midCat"/>
      </c:valAx>
      <c:valAx>
        <c:axId val="472489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200"/>
                  <a:t>MRSS</a:t>
                </a:r>
                <a:endParaRPr lang="ja-JP" altLang="en-US" sz="12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724881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6F6B16-BEB6-47DF-B64C-E6D7D97F3C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A391E5-FED1-45BB-A1BC-9FFE7D2D62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E6B95E-45DE-4706-987A-F51CF7197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D1B38F2-E379-4D45-A704-9FD1790D1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410A4C1-1AFB-47BD-998E-1DBB8050E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9632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6CAA4D-3B0B-4F9C-8AAB-24542DAAD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125DB49-E987-4CE2-9C76-131A345ABC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826DAA6-8EBF-438E-BACE-EDC6F7D89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A841F7-7358-484A-82B2-4AEA988FF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FF3922-9563-4C21-A44E-318C6707C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7042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5C733B9-6A16-4472-B23A-5CE748815F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AC4D16C-456A-47DB-83F7-F96BC0F536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382E976-98E5-447E-9E68-CC50987FF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CA368B4-2EEF-4C64-A37F-CFE6CFBB4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94FBD52-6D25-427D-B984-97E55E163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0776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2D28A1-9A9A-4539-B893-983C1B1B2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73B33EB-EAEC-47A7-87F3-4E90824B90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07FEEED-8799-4240-9551-632B831B8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C04E962-4BD4-4B6D-84C3-BD2DA561D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F03498-FBC9-4CC3-B6D0-BD15CC53E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6185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8F39FF-39EA-4939-9C3D-D266BCC54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2B50193-2ABF-45CC-A392-AAAB9FB3F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B944EBB-8860-4726-B5D3-398436607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CCE479-7454-4146-98E0-B0896E204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6FB43F2-E0FD-4AD4-BA9A-BD228BE3C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3522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70A63B-FE91-4E7C-848F-1A350759A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0958296-B011-4E24-8264-0A2F0D4DC7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AB9670E-F6AE-4CF2-AA4A-352B7B28AF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5E72F88-8632-4947-98A0-48FEC36FF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A216A7C-C79F-4302-87A8-CE5BBA99E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1BB9593-64C3-40A4-A1C4-59DB734FD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3155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62A6D1-CEB4-4900-BE0F-E5DF8ADCB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090C021-3350-4E26-AF0F-E9578EB64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307E567-9E37-4327-8616-5724E0AFD8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DF9D5DA-F974-4E04-87EA-64277808EA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3552ABE-2AB6-4950-BD15-8F8300C0F4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136D1E5-F9D3-472E-9AEF-D311312DC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9FB0255-1FE6-4459-9C35-3BADA36DE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9403C76-7A9D-4439-86F6-37641C8AA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549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71A032-E14D-4E0C-811B-C4C0C2754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5BEC83D-C821-4EB7-AB06-C7B571025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3371C31-70A0-486E-8FD5-2093F6DD9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FF9F7C-368D-4997-BC9F-E76E15EC9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1745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9F0C1C5-35A2-42F0-85EB-1446FE9D3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CECCA59-3EF4-4003-A18D-A2C5BA7E5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57C0EF-C904-4440-AE2B-B36887194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3657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3AAC1A-66A3-4C60-8F92-461ADC2B7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07ED33-E269-48C0-9A40-2BBF25B2E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06F448E-3F09-4A0C-8BCA-8E941896B6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AA4CF0C-D092-404C-851E-7BBC37156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203BE5B-A363-439F-AEC9-FF1FF8EB0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745A18F-DEED-4AFC-902D-7AB746645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4328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A9A963-8E80-4C25-B3FF-B775F0961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FCEDE5E-C1B8-4E2D-AFAA-B465B77A12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93BD09C-C345-4C66-975C-8EE59DC32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F47D717-8575-4A24-9227-FC8CDDB8B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BDAD416-2787-4F64-BB3D-AC2FFEBCD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B5F4958-ADFA-4FBE-9269-B27642389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6629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E228DA8-9EED-4484-846E-D29E24D4B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7A136AB-52C4-405E-A567-55A1EE456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91EB7BD-1A3C-41FF-940F-1A527EBCB2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76BBC89-F22E-4C2B-8F06-5EAC7372CD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3F58061-3787-4CE6-8E6B-2BF4E1144A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1554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グラフ 11">
            <a:extLst>
              <a:ext uri="{FF2B5EF4-FFF2-40B4-BE49-F238E27FC236}">
                <a16:creationId xmlns:a16="http://schemas.microsoft.com/office/drawing/2014/main" id="{12EF43EC-DB87-48E5-A809-7686884C62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7546525"/>
              </p:ext>
            </p:extLst>
          </p:nvPr>
        </p:nvGraphicFramePr>
        <p:xfrm>
          <a:off x="613188" y="197104"/>
          <a:ext cx="4583112" cy="276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グラフ 12">
            <a:extLst>
              <a:ext uri="{FF2B5EF4-FFF2-40B4-BE49-F238E27FC236}">
                <a16:creationId xmlns:a16="http://schemas.microsoft.com/office/drawing/2014/main" id="{823C4328-55E2-4CEF-BBCA-F89524877A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91444"/>
              </p:ext>
            </p:extLst>
          </p:nvPr>
        </p:nvGraphicFramePr>
        <p:xfrm>
          <a:off x="5084604" y="197104"/>
          <a:ext cx="4583112" cy="276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グラフ 13">
            <a:extLst>
              <a:ext uri="{FF2B5EF4-FFF2-40B4-BE49-F238E27FC236}">
                <a16:creationId xmlns:a16="http://schemas.microsoft.com/office/drawing/2014/main" id="{9A0A0582-DCED-48AB-9511-618AC3EC16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131937"/>
              </p:ext>
            </p:extLst>
          </p:nvPr>
        </p:nvGraphicFramePr>
        <p:xfrm>
          <a:off x="613188" y="2965704"/>
          <a:ext cx="4583112" cy="276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グラフ 14">
            <a:extLst>
              <a:ext uri="{FF2B5EF4-FFF2-40B4-BE49-F238E27FC236}">
                <a16:creationId xmlns:a16="http://schemas.microsoft.com/office/drawing/2014/main" id="{F6163B4F-9939-4A8F-AEDD-5B882FD29A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580741"/>
              </p:ext>
            </p:extLst>
          </p:nvPr>
        </p:nvGraphicFramePr>
        <p:xfrm>
          <a:off x="5084604" y="2965704"/>
          <a:ext cx="4583112" cy="276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0D1C4AC-5F1D-4349-9DAB-62055C3E9F9E}"/>
              </a:ext>
            </a:extLst>
          </p:cNvPr>
          <p:cNvSpPr txBox="1"/>
          <p:nvPr/>
        </p:nvSpPr>
        <p:spPr>
          <a:xfrm>
            <a:off x="613188" y="5829899"/>
            <a:ext cx="103835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400" b="1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Figure s3.</a:t>
            </a:r>
            <a:r>
              <a:rPr lang="en-US" altLang="ja-JP" sz="16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400" b="1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Correlation between MC1R scores and </a:t>
            </a:r>
            <a:r>
              <a:rPr lang="en-US" altLang="ja-JP" sz="1400" b="1" kern="100" dirty="0" err="1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mRSS</a:t>
            </a:r>
            <a:r>
              <a:rPr lang="en-US" altLang="ja-JP" sz="1400" b="1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 in </a:t>
            </a:r>
            <a:r>
              <a:rPr lang="en-US" altLang="ja-JP" sz="1400" b="1" kern="100" dirty="0" err="1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dcSSc</a:t>
            </a:r>
            <a:r>
              <a:rPr lang="en-US" altLang="ja-JP" sz="1400" b="1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 patients.</a:t>
            </a:r>
            <a:endParaRPr lang="ja-JP" altLang="ja-JP" sz="1600" kern="100" dirty="0">
              <a:effectLst/>
              <a:latin typeface="Times New Roman" panose="02020603050405020304" pitchFamily="18" charset="0"/>
              <a:ea typeface="ＭＳ 明朝" panose="02020609040205080304" pitchFamily="17" charset="-128"/>
            </a:endParaRPr>
          </a:p>
          <a:p>
            <a:pPr algn="just"/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Staining intensity of MC1R in the skin of </a:t>
            </a:r>
            <a:r>
              <a:rPr lang="en-US" altLang="ja-JP" sz="1400" kern="100" dirty="0" err="1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dcSSc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 patients (n = 50) was graded from 0 to 3. MC1R scores and </a:t>
            </a:r>
            <a:r>
              <a:rPr lang="en-US" altLang="ja-JP" sz="1400" kern="100" dirty="0" err="1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mRSS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 of </a:t>
            </a:r>
            <a:r>
              <a:rPr lang="en-US" altLang="ja-JP" sz="1400" kern="100" dirty="0" err="1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dcSSc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 patients were plotted, and the coefficient of determination (R</a:t>
            </a:r>
            <a:r>
              <a:rPr lang="en-US" altLang="ja-JP" sz="1400" kern="100" baseline="300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2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) was</a:t>
            </a:r>
            <a:r>
              <a:rPr lang="en-US" altLang="ja-JP" sz="16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calculated. All values are expressed as an individual plot dot. </a:t>
            </a:r>
            <a:endParaRPr lang="ja-JP" altLang="ja-JP" sz="1600" kern="100" dirty="0">
              <a:effectLst/>
              <a:latin typeface="Times New Roman" panose="02020603050405020304" pitchFamily="18" charset="0"/>
              <a:ea typeface="ＭＳ 明朝" panose="02020609040205080304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5782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112</Words>
  <Application>Microsoft Office PowerPoint</Application>
  <PresentationFormat>ワイド画面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kondo masahiro/近藤　真弘</dc:creator>
  <cp:lastModifiedBy>kondo masahiro/近藤　真弘</cp:lastModifiedBy>
  <cp:revision>5</cp:revision>
  <dcterms:created xsi:type="dcterms:W3CDTF">2022-07-18T13:13:01Z</dcterms:created>
  <dcterms:modified xsi:type="dcterms:W3CDTF">2022-08-30T16:18:23Z</dcterms:modified>
</cp:coreProperties>
</file>