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0"/>
  </p:notesMasterIdLst>
  <p:sldIdLst>
    <p:sldId id="351" r:id="rId2"/>
    <p:sldId id="372" r:id="rId3"/>
    <p:sldId id="376" r:id="rId4"/>
    <p:sldId id="391" r:id="rId5"/>
    <p:sldId id="389" r:id="rId6"/>
    <p:sldId id="381" r:id="rId7"/>
    <p:sldId id="374" r:id="rId8"/>
    <p:sldId id="390" r:id="rId9"/>
  </p:sldIdLst>
  <p:sldSz cx="18000663" cy="125999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00C000"/>
    <a:srgbClr val="339966"/>
    <a:srgbClr val="3366F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7635" autoAdjust="0"/>
  </p:normalViewPr>
  <p:slideViewPr>
    <p:cSldViewPr snapToGrid="0">
      <p:cViewPr varScale="1">
        <p:scale>
          <a:sx n="61" d="100"/>
          <a:sy n="61" d="100"/>
        </p:scale>
        <p:origin x="1404" y="102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-420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R\R_Behcet\Revision\Reviewer_2\Results_DC_BD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R\R_Behcet\Revision\Reviewer_2\Results_DC_BD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Plasma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Sheet2!$M$14</c:f>
              <c:strCache>
                <c:ptCount val="1"/>
                <c:pt idx="0">
                  <c:v>R2</c:v>
                </c:pt>
              </c:strCache>
            </c:strRef>
          </c:tx>
          <c:spPr>
            <a:solidFill>
              <a:srgbClr val="0000CC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Sheet2!$L$15:$L$22</c:f>
              <c:strCache>
                <c:ptCount val="8"/>
                <c:pt idx="0">
                  <c:v>Oral aphthous ulcers</c:v>
                </c:pt>
                <c:pt idx="1">
                  <c:v>Genital ulcers</c:v>
                </c:pt>
                <c:pt idx="2">
                  <c:v>Skin lesions</c:v>
                </c:pt>
                <c:pt idx="3">
                  <c:v>Uveitis</c:v>
                </c:pt>
                <c:pt idx="4">
                  <c:v>Arthritis</c:v>
                </c:pt>
                <c:pt idx="5">
                  <c:v>Vascular involvement</c:v>
                </c:pt>
                <c:pt idx="6">
                  <c:v>Positive pathergy</c:v>
                </c:pt>
                <c:pt idx="7">
                  <c:v>HLA-B51 </c:v>
                </c:pt>
              </c:strCache>
            </c:strRef>
          </c:cat>
          <c:val>
            <c:numRef>
              <c:f>Sheet2!$M$15:$M$22</c:f>
              <c:numCache>
                <c:formatCode>0.000</c:formatCode>
                <c:ptCount val="8"/>
                <c:pt idx="0">
                  <c:v>1.9613732029551099E-2</c:v>
                </c:pt>
                <c:pt idx="1">
                  <c:v>3.4120983345636902E-2</c:v>
                </c:pt>
                <c:pt idx="2">
                  <c:v>1.8217032536782501E-2</c:v>
                </c:pt>
                <c:pt idx="3">
                  <c:v>1.3041308434708901E-2</c:v>
                </c:pt>
                <c:pt idx="4">
                  <c:v>1.9634492818161701E-2</c:v>
                </c:pt>
                <c:pt idx="5">
                  <c:v>1.35228759232648E-2</c:v>
                </c:pt>
                <c:pt idx="6">
                  <c:v>1.9681079561947801E-2</c:v>
                </c:pt>
                <c:pt idx="7">
                  <c:v>1.8563207224494199E-2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96-4DC3-9AEB-941AA34D96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78978976"/>
        <c:axId val="1178983136"/>
      </c:barChart>
      <c:catAx>
        <c:axId val="117897897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Clinical phenotype</a:t>
                </a:r>
                <a:endParaRPr lang="ko-KR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ko-K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ko-KR"/>
          </a:p>
        </c:txPr>
        <c:crossAx val="1178983136"/>
        <c:crosses val="autoZero"/>
        <c:auto val="1"/>
        <c:lblAlgn val="ctr"/>
        <c:lblOffset val="100"/>
        <c:noMultiLvlLbl val="0"/>
      </c:catAx>
      <c:valAx>
        <c:axId val="1178983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R2</a:t>
                </a:r>
                <a:endParaRPr lang="ko-KR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ko-KR"/>
            </a:p>
          </c:txPr>
        </c:title>
        <c:numFmt formatCode="0.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ko-KR"/>
          </a:p>
        </c:txPr>
        <c:crossAx val="1178978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ko-K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PBMC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Sheet2!$P$14</c:f>
              <c:strCache>
                <c:ptCount val="1"/>
                <c:pt idx="0">
                  <c:v>R2</c:v>
                </c:pt>
              </c:strCache>
            </c:strRef>
          </c:tx>
          <c:spPr>
            <a:solidFill>
              <a:srgbClr val="0000CC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Sheet2!$O$15:$O$22</c:f>
              <c:strCache>
                <c:ptCount val="8"/>
                <c:pt idx="0">
                  <c:v>Oral aphthous ulcers</c:v>
                </c:pt>
                <c:pt idx="1">
                  <c:v>Genital ulcers</c:v>
                </c:pt>
                <c:pt idx="2">
                  <c:v>Skin lesions</c:v>
                </c:pt>
                <c:pt idx="3">
                  <c:v>Uveitis</c:v>
                </c:pt>
                <c:pt idx="4">
                  <c:v>Vascular involvement</c:v>
                </c:pt>
                <c:pt idx="5">
                  <c:v>Positive pathergy</c:v>
                </c:pt>
                <c:pt idx="6">
                  <c:v>Positive ANA</c:v>
                </c:pt>
                <c:pt idx="7">
                  <c:v>HLA-B51 </c:v>
                </c:pt>
              </c:strCache>
            </c:strRef>
          </c:cat>
          <c:val>
            <c:numRef>
              <c:f>Sheet2!$P$15:$P$22</c:f>
              <c:numCache>
                <c:formatCode>0.000</c:formatCode>
                <c:ptCount val="8"/>
                <c:pt idx="0">
                  <c:v>2.3155412580633101E-2</c:v>
                </c:pt>
                <c:pt idx="1">
                  <c:v>3.3620038303318597E-2</c:v>
                </c:pt>
                <c:pt idx="2">
                  <c:v>1.74195182083767E-2</c:v>
                </c:pt>
                <c:pt idx="3">
                  <c:v>1.1774039992704301E-2</c:v>
                </c:pt>
                <c:pt idx="4">
                  <c:v>1.4090816869006401E-2</c:v>
                </c:pt>
                <c:pt idx="5">
                  <c:v>2.3646365740524901E-2</c:v>
                </c:pt>
                <c:pt idx="6">
                  <c:v>3.8996818977933903E-2</c:v>
                </c:pt>
                <c:pt idx="7">
                  <c:v>1.9647516295281001E-2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05-41AC-AA36-61D9484FC5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71358672"/>
        <c:axId val="1471361584"/>
      </c:barChart>
      <c:catAx>
        <c:axId val="147135867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Clinical phenotype</a:t>
                </a:r>
                <a:endParaRPr lang="ko-KR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ko-K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ko-KR"/>
          </a:p>
        </c:txPr>
        <c:crossAx val="1471361584"/>
        <c:crosses val="autoZero"/>
        <c:auto val="1"/>
        <c:lblAlgn val="ctr"/>
        <c:lblOffset val="100"/>
        <c:noMultiLvlLbl val="0"/>
      </c:catAx>
      <c:valAx>
        <c:axId val="1471361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ko-KR"/>
                  <a:t> </a:t>
                </a:r>
                <a:r>
                  <a:rPr lang="en-US"/>
                  <a:t>R2</a:t>
                </a:r>
                <a:endParaRPr lang="ko-KR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ko-KR"/>
            </a:p>
          </c:txPr>
        </c:title>
        <c:numFmt formatCode="0.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ko-KR"/>
          </a:p>
        </c:txPr>
        <c:crossAx val="1471358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39BC9E-9028-40B9-9DA1-A507C563B5AA}" type="datetimeFigureOut">
              <a:rPr lang="ko-KR" altLang="en-US" smtClean="0"/>
              <a:t>2022-12-23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23963" y="1143000"/>
            <a:ext cx="44100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91180-9B35-4AF8-8176-9F24072507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8398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09568" rtl="0" eaLnBrk="1" latinLnBrk="1" hangingPunct="1">
      <a:defRPr sz="1587" kern="1200">
        <a:solidFill>
          <a:schemeClr val="tx1"/>
        </a:solidFill>
        <a:latin typeface="+mn-lt"/>
        <a:ea typeface="+mn-ea"/>
        <a:cs typeface="+mn-cs"/>
      </a:defRPr>
    </a:lvl1pPr>
    <a:lvl2pPr marL="604784" algn="l" defTabSz="1209568" rtl="0" eaLnBrk="1" latinLnBrk="1" hangingPunct="1">
      <a:defRPr sz="1587" kern="1200">
        <a:solidFill>
          <a:schemeClr val="tx1"/>
        </a:solidFill>
        <a:latin typeface="+mn-lt"/>
        <a:ea typeface="+mn-ea"/>
        <a:cs typeface="+mn-cs"/>
      </a:defRPr>
    </a:lvl2pPr>
    <a:lvl3pPr marL="1209568" algn="l" defTabSz="1209568" rtl="0" eaLnBrk="1" latinLnBrk="1" hangingPunct="1">
      <a:defRPr sz="1587" kern="1200">
        <a:solidFill>
          <a:schemeClr val="tx1"/>
        </a:solidFill>
        <a:latin typeface="+mn-lt"/>
        <a:ea typeface="+mn-ea"/>
        <a:cs typeface="+mn-cs"/>
      </a:defRPr>
    </a:lvl3pPr>
    <a:lvl4pPr marL="1814352" algn="l" defTabSz="1209568" rtl="0" eaLnBrk="1" latinLnBrk="1" hangingPunct="1">
      <a:defRPr sz="1587" kern="1200">
        <a:solidFill>
          <a:schemeClr val="tx1"/>
        </a:solidFill>
        <a:latin typeface="+mn-lt"/>
        <a:ea typeface="+mn-ea"/>
        <a:cs typeface="+mn-cs"/>
      </a:defRPr>
    </a:lvl4pPr>
    <a:lvl5pPr marL="2419137" algn="l" defTabSz="1209568" rtl="0" eaLnBrk="1" latinLnBrk="1" hangingPunct="1">
      <a:defRPr sz="1587" kern="1200">
        <a:solidFill>
          <a:schemeClr val="tx1"/>
        </a:solidFill>
        <a:latin typeface="+mn-lt"/>
        <a:ea typeface="+mn-ea"/>
        <a:cs typeface="+mn-cs"/>
      </a:defRPr>
    </a:lvl5pPr>
    <a:lvl6pPr marL="3023921" algn="l" defTabSz="1209568" rtl="0" eaLnBrk="1" latinLnBrk="1" hangingPunct="1">
      <a:defRPr sz="1587" kern="1200">
        <a:solidFill>
          <a:schemeClr val="tx1"/>
        </a:solidFill>
        <a:latin typeface="+mn-lt"/>
        <a:ea typeface="+mn-ea"/>
        <a:cs typeface="+mn-cs"/>
      </a:defRPr>
    </a:lvl6pPr>
    <a:lvl7pPr marL="3628705" algn="l" defTabSz="1209568" rtl="0" eaLnBrk="1" latinLnBrk="1" hangingPunct="1">
      <a:defRPr sz="1587" kern="1200">
        <a:solidFill>
          <a:schemeClr val="tx1"/>
        </a:solidFill>
        <a:latin typeface="+mn-lt"/>
        <a:ea typeface="+mn-ea"/>
        <a:cs typeface="+mn-cs"/>
      </a:defRPr>
    </a:lvl7pPr>
    <a:lvl8pPr marL="4233489" algn="l" defTabSz="1209568" rtl="0" eaLnBrk="1" latinLnBrk="1" hangingPunct="1">
      <a:defRPr sz="1587" kern="1200">
        <a:solidFill>
          <a:schemeClr val="tx1"/>
        </a:solidFill>
        <a:latin typeface="+mn-lt"/>
        <a:ea typeface="+mn-ea"/>
        <a:cs typeface="+mn-cs"/>
      </a:defRPr>
    </a:lvl8pPr>
    <a:lvl9pPr marL="4838273" algn="l" defTabSz="1209568" rtl="0" eaLnBrk="1" latinLnBrk="1" hangingPunct="1">
      <a:defRPr sz="158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20956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600">
                <a:latin typeface="Arial" panose="020B0604020202020204" pitchFamily="34" charset="0"/>
                <a:cs typeface="Arial" panose="020B0604020202020204" pitchFamily="34" charset="0"/>
              </a:rPr>
              <a:t>(A) Sex, colchicine, salazopyrine, and pentoxyphylline are significantly different according to groups (Fisher’s exact test, p&lt;0.05) (B) Score scatter plot of principal component analysis (PCA). The results suggested that there was no cluster according to potential confounders.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791180-9B35-4AF8-8176-9F24072507A4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7128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20956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600">
                <a:solidFill>
                  <a:prstClr val="black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Red and blue indicate the metabolites that are significantly up- or down-regulated in BD (Mann-Whitney test, p&lt;0.05)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791180-9B35-4AF8-8176-9F24072507A4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7299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20956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>
                <a:solidFill>
                  <a:prstClr val="black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Red and blue indicate the metabolites that are significantly up- or down-regulated in BD (Mann-Whitney test, p&lt;0.05)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791180-9B35-4AF8-8176-9F24072507A4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9710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20956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600">
                <a:latin typeface="Arial" panose="020B0604020202020204" pitchFamily="34" charset="0"/>
                <a:cs typeface="Arial" panose="020B0604020202020204" pitchFamily="34" charset="0"/>
              </a:rPr>
              <a:t>p-value was calculated using Mann-Whitneytest and Dunn test with benjamini hochberg correction.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791180-9B35-4AF8-8176-9F24072507A4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9286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20956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>
                <a:latin typeface="Arial" panose="020B0604020202020204" pitchFamily="34" charset="0"/>
                <a:cs typeface="Arial" panose="020B0604020202020204" pitchFamily="34" charset="0"/>
              </a:rPr>
              <a:t>p-value was calculated using Mann-Whitneytest and Dunn test with benjamini hochberg correction.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791180-9B35-4AF8-8176-9F24072507A4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93650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20956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600">
                <a:latin typeface="Arial" panose="020B0604020202020204" pitchFamily="34" charset="0"/>
                <a:cs typeface="Arial" panose="020B0604020202020204" pitchFamily="34" charset="0"/>
              </a:rPr>
              <a:t>p-value was calculated using Mann-Whitneytest.</a:t>
            </a:r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791180-9B35-4AF8-8176-9F24072507A4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2873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0050" y="2062083"/>
            <a:ext cx="15300564" cy="4386662"/>
          </a:xfrm>
        </p:spPr>
        <p:txBody>
          <a:bodyPr anchor="b"/>
          <a:lstStyle>
            <a:lvl1pPr algn="ctr">
              <a:defRPr sz="1102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0083" y="6617911"/>
            <a:ext cx="13500497" cy="3042080"/>
          </a:xfrm>
        </p:spPr>
        <p:txBody>
          <a:bodyPr/>
          <a:lstStyle>
            <a:lvl1pPr marL="0" indent="0" algn="ctr">
              <a:buNone/>
              <a:defRPr sz="4410"/>
            </a:lvl1pPr>
            <a:lvl2pPr marL="840014" indent="0" algn="ctr">
              <a:buNone/>
              <a:defRPr sz="3675"/>
            </a:lvl2pPr>
            <a:lvl3pPr marL="1680027" indent="0" algn="ctr">
              <a:buNone/>
              <a:defRPr sz="3307"/>
            </a:lvl3pPr>
            <a:lvl4pPr marL="2520041" indent="0" algn="ctr">
              <a:buNone/>
              <a:defRPr sz="2940"/>
            </a:lvl4pPr>
            <a:lvl5pPr marL="3360054" indent="0" algn="ctr">
              <a:buNone/>
              <a:defRPr sz="2940"/>
            </a:lvl5pPr>
            <a:lvl6pPr marL="4200068" indent="0" algn="ctr">
              <a:buNone/>
              <a:defRPr sz="2940"/>
            </a:lvl6pPr>
            <a:lvl7pPr marL="5040081" indent="0" algn="ctr">
              <a:buNone/>
              <a:defRPr sz="2940"/>
            </a:lvl7pPr>
            <a:lvl8pPr marL="5880095" indent="0" algn="ctr">
              <a:buNone/>
              <a:defRPr sz="2940"/>
            </a:lvl8pPr>
            <a:lvl9pPr marL="6720108" indent="0" algn="ctr">
              <a:buNone/>
              <a:defRPr sz="294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EE3D1-C285-4084-B294-AAE8B7D00616}" type="datetimeFigureOut">
              <a:rPr lang="ko-KR" altLang="en-US" smtClean="0"/>
              <a:t>2022-12-23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24F32-EDED-4F58-92E3-FC73E42955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7816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EE3D1-C285-4084-B294-AAE8B7D00616}" type="datetimeFigureOut">
              <a:rPr lang="ko-KR" altLang="en-US" smtClean="0"/>
              <a:t>2022-12-23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24F32-EDED-4F58-92E3-FC73E42955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1875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171" y="3141251"/>
            <a:ext cx="15525572" cy="5241244"/>
          </a:xfrm>
        </p:spPr>
        <p:txBody>
          <a:bodyPr anchor="b"/>
          <a:lstStyle>
            <a:lvl1pPr>
              <a:defRPr sz="1102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171" y="8432079"/>
            <a:ext cx="15525572" cy="2756246"/>
          </a:xfrm>
        </p:spPr>
        <p:txBody>
          <a:bodyPr/>
          <a:lstStyle>
            <a:lvl1pPr marL="0" indent="0">
              <a:buNone/>
              <a:defRPr sz="4410">
                <a:solidFill>
                  <a:schemeClr val="tx1"/>
                </a:solidFill>
              </a:defRPr>
            </a:lvl1pPr>
            <a:lvl2pPr marL="840014" indent="0">
              <a:buNone/>
              <a:defRPr sz="3675">
                <a:solidFill>
                  <a:schemeClr val="tx1">
                    <a:tint val="75000"/>
                  </a:schemeClr>
                </a:solidFill>
              </a:defRPr>
            </a:lvl2pPr>
            <a:lvl3pPr marL="1680027" indent="0">
              <a:buNone/>
              <a:defRPr sz="3307">
                <a:solidFill>
                  <a:schemeClr val="tx1">
                    <a:tint val="75000"/>
                  </a:schemeClr>
                </a:solidFill>
              </a:defRPr>
            </a:lvl3pPr>
            <a:lvl4pPr marL="2520041" indent="0">
              <a:buNone/>
              <a:defRPr sz="2940">
                <a:solidFill>
                  <a:schemeClr val="tx1">
                    <a:tint val="75000"/>
                  </a:schemeClr>
                </a:solidFill>
              </a:defRPr>
            </a:lvl4pPr>
            <a:lvl5pPr marL="3360054" indent="0">
              <a:buNone/>
              <a:defRPr sz="2940">
                <a:solidFill>
                  <a:schemeClr val="tx1">
                    <a:tint val="75000"/>
                  </a:schemeClr>
                </a:solidFill>
              </a:defRPr>
            </a:lvl5pPr>
            <a:lvl6pPr marL="4200068" indent="0">
              <a:buNone/>
              <a:defRPr sz="2940">
                <a:solidFill>
                  <a:schemeClr val="tx1">
                    <a:tint val="75000"/>
                  </a:schemeClr>
                </a:solidFill>
              </a:defRPr>
            </a:lvl6pPr>
            <a:lvl7pPr marL="5040081" indent="0">
              <a:buNone/>
              <a:defRPr sz="2940">
                <a:solidFill>
                  <a:schemeClr val="tx1">
                    <a:tint val="75000"/>
                  </a:schemeClr>
                </a:solidFill>
              </a:defRPr>
            </a:lvl7pPr>
            <a:lvl8pPr marL="5880095" indent="0">
              <a:buNone/>
              <a:defRPr sz="2940">
                <a:solidFill>
                  <a:schemeClr val="tx1">
                    <a:tint val="75000"/>
                  </a:schemeClr>
                </a:solidFill>
              </a:defRPr>
            </a:lvl8pPr>
            <a:lvl9pPr marL="6720108" indent="0">
              <a:buNone/>
              <a:defRPr sz="29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EE3D1-C285-4084-B294-AAE8B7D00616}" type="datetimeFigureOut">
              <a:rPr lang="ko-KR" altLang="en-US" smtClean="0"/>
              <a:t>2022-12-23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24F32-EDED-4F58-92E3-FC73E42955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7685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545" y="3354163"/>
            <a:ext cx="7650282" cy="799457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2836" y="3354163"/>
            <a:ext cx="7650282" cy="799457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EE3D1-C285-4084-B294-AAE8B7D00616}" type="datetimeFigureOut">
              <a:rPr lang="ko-KR" altLang="en-US" smtClean="0"/>
              <a:t>2022-12-23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24F32-EDED-4F58-92E3-FC73E42955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699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670836"/>
            <a:ext cx="15525572" cy="243541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9892" y="3088748"/>
            <a:ext cx="7615123" cy="1513748"/>
          </a:xfrm>
        </p:spPr>
        <p:txBody>
          <a:bodyPr anchor="b"/>
          <a:lstStyle>
            <a:lvl1pPr marL="0" indent="0">
              <a:buNone/>
              <a:defRPr sz="4410" b="1"/>
            </a:lvl1pPr>
            <a:lvl2pPr marL="840014" indent="0">
              <a:buNone/>
              <a:defRPr sz="3675" b="1"/>
            </a:lvl2pPr>
            <a:lvl3pPr marL="1680027" indent="0">
              <a:buNone/>
              <a:defRPr sz="3307" b="1"/>
            </a:lvl3pPr>
            <a:lvl4pPr marL="2520041" indent="0">
              <a:buNone/>
              <a:defRPr sz="2940" b="1"/>
            </a:lvl4pPr>
            <a:lvl5pPr marL="3360054" indent="0">
              <a:buNone/>
              <a:defRPr sz="2940" b="1"/>
            </a:lvl5pPr>
            <a:lvl6pPr marL="4200068" indent="0">
              <a:buNone/>
              <a:defRPr sz="2940" b="1"/>
            </a:lvl6pPr>
            <a:lvl7pPr marL="5040081" indent="0">
              <a:buNone/>
              <a:defRPr sz="2940" b="1"/>
            </a:lvl7pPr>
            <a:lvl8pPr marL="5880095" indent="0">
              <a:buNone/>
              <a:defRPr sz="2940" b="1"/>
            </a:lvl8pPr>
            <a:lvl9pPr marL="6720108" indent="0">
              <a:buNone/>
              <a:defRPr sz="29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892" y="4602496"/>
            <a:ext cx="7615123" cy="676957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2837" y="3088748"/>
            <a:ext cx="7652626" cy="1513748"/>
          </a:xfrm>
        </p:spPr>
        <p:txBody>
          <a:bodyPr anchor="b"/>
          <a:lstStyle>
            <a:lvl1pPr marL="0" indent="0">
              <a:buNone/>
              <a:defRPr sz="4410" b="1"/>
            </a:lvl1pPr>
            <a:lvl2pPr marL="840014" indent="0">
              <a:buNone/>
              <a:defRPr sz="3675" b="1"/>
            </a:lvl2pPr>
            <a:lvl3pPr marL="1680027" indent="0">
              <a:buNone/>
              <a:defRPr sz="3307" b="1"/>
            </a:lvl3pPr>
            <a:lvl4pPr marL="2520041" indent="0">
              <a:buNone/>
              <a:defRPr sz="2940" b="1"/>
            </a:lvl4pPr>
            <a:lvl5pPr marL="3360054" indent="0">
              <a:buNone/>
              <a:defRPr sz="2940" b="1"/>
            </a:lvl5pPr>
            <a:lvl6pPr marL="4200068" indent="0">
              <a:buNone/>
              <a:defRPr sz="2940" b="1"/>
            </a:lvl6pPr>
            <a:lvl7pPr marL="5040081" indent="0">
              <a:buNone/>
              <a:defRPr sz="2940" b="1"/>
            </a:lvl7pPr>
            <a:lvl8pPr marL="5880095" indent="0">
              <a:buNone/>
              <a:defRPr sz="2940" b="1"/>
            </a:lvl8pPr>
            <a:lvl9pPr marL="6720108" indent="0">
              <a:buNone/>
              <a:defRPr sz="29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12837" y="4602496"/>
            <a:ext cx="7652626" cy="676957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EE3D1-C285-4084-B294-AAE8B7D00616}" type="datetimeFigureOut">
              <a:rPr lang="ko-KR" altLang="en-US" smtClean="0"/>
              <a:t>2022-12-23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24F32-EDED-4F58-92E3-FC73E42955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2909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EE3D1-C285-4084-B294-AAE8B7D00616}" type="datetimeFigureOut">
              <a:rPr lang="ko-KR" altLang="en-US" smtClean="0"/>
              <a:t>2022-12-23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24F32-EDED-4F58-92E3-FC73E42955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6891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EE3D1-C285-4084-B294-AAE8B7D00616}" type="datetimeFigureOut">
              <a:rPr lang="ko-KR" altLang="en-US" smtClean="0"/>
              <a:t>2022-12-23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24F32-EDED-4F58-92E3-FC73E42955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7609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839999"/>
            <a:ext cx="5805682" cy="2939997"/>
          </a:xfrm>
        </p:spPr>
        <p:txBody>
          <a:bodyPr anchor="b"/>
          <a:lstStyle>
            <a:lvl1pPr>
              <a:defRPr sz="587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2626" y="1814168"/>
            <a:ext cx="9112836" cy="8954158"/>
          </a:xfrm>
        </p:spPr>
        <p:txBody>
          <a:bodyPr/>
          <a:lstStyle>
            <a:lvl1pPr>
              <a:defRPr sz="5879"/>
            </a:lvl1pPr>
            <a:lvl2pPr>
              <a:defRPr sz="5144"/>
            </a:lvl2pPr>
            <a:lvl3pPr>
              <a:defRPr sz="4410"/>
            </a:lvl3pPr>
            <a:lvl4pPr>
              <a:defRPr sz="3675"/>
            </a:lvl4pPr>
            <a:lvl5pPr>
              <a:defRPr sz="3675"/>
            </a:lvl5pPr>
            <a:lvl6pPr>
              <a:defRPr sz="3675"/>
            </a:lvl6pPr>
            <a:lvl7pPr>
              <a:defRPr sz="3675"/>
            </a:lvl7pPr>
            <a:lvl8pPr>
              <a:defRPr sz="3675"/>
            </a:lvl8pPr>
            <a:lvl9pPr>
              <a:defRPr sz="3675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3779996"/>
            <a:ext cx="5805682" cy="7002911"/>
          </a:xfrm>
        </p:spPr>
        <p:txBody>
          <a:bodyPr/>
          <a:lstStyle>
            <a:lvl1pPr marL="0" indent="0">
              <a:buNone/>
              <a:defRPr sz="2940"/>
            </a:lvl1pPr>
            <a:lvl2pPr marL="840014" indent="0">
              <a:buNone/>
              <a:defRPr sz="2572"/>
            </a:lvl2pPr>
            <a:lvl3pPr marL="1680027" indent="0">
              <a:buNone/>
              <a:defRPr sz="2205"/>
            </a:lvl3pPr>
            <a:lvl4pPr marL="2520041" indent="0">
              <a:buNone/>
              <a:defRPr sz="1837"/>
            </a:lvl4pPr>
            <a:lvl5pPr marL="3360054" indent="0">
              <a:buNone/>
              <a:defRPr sz="1837"/>
            </a:lvl5pPr>
            <a:lvl6pPr marL="4200068" indent="0">
              <a:buNone/>
              <a:defRPr sz="1837"/>
            </a:lvl6pPr>
            <a:lvl7pPr marL="5040081" indent="0">
              <a:buNone/>
              <a:defRPr sz="1837"/>
            </a:lvl7pPr>
            <a:lvl8pPr marL="5880095" indent="0">
              <a:buNone/>
              <a:defRPr sz="1837"/>
            </a:lvl8pPr>
            <a:lvl9pPr marL="6720108" indent="0">
              <a:buNone/>
              <a:defRPr sz="1837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EE3D1-C285-4084-B294-AAE8B7D00616}" type="datetimeFigureOut">
              <a:rPr lang="ko-KR" altLang="en-US" smtClean="0"/>
              <a:t>2022-12-23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24F32-EDED-4F58-92E3-FC73E42955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8309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839999"/>
            <a:ext cx="5805682" cy="2939997"/>
          </a:xfrm>
        </p:spPr>
        <p:txBody>
          <a:bodyPr anchor="b"/>
          <a:lstStyle>
            <a:lvl1pPr>
              <a:defRPr sz="587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52626" y="1814168"/>
            <a:ext cx="9112836" cy="8954158"/>
          </a:xfrm>
        </p:spPr>
        <p:txBody>
          <a:bodyPr anchor="t"/>
          <a:lstStyle>
            <a:lvl1pPr marL="0" indent="0">
              <a:buNone/>
              <a:defRPr sz="5879"/>
            </a:lvl1pPr>
            <a:lvl2pPr marL="840014" indent="0">
              <a:buNone/>
              <a:defRPr sz="5144"/>
            </a:lvl2pPr>
            <a:lvl3pPr marL="1680027" indent="0">
              <a:buNone/>
              <a:defRPr sz="4410"/>
            </a:lvl3pPr>
            <a:lvl4pPr marL="2520041" indent="0">
              <a:buNone/>
              <a:defRPr sz="3675"/>
            </a:lvl4pPr>
            <a:lvl5pPr marL="3360054" indent="0">
              <a:buNone/>
              <a:defRPr sz="3675"/>
            </a:lvl5pPr>
            <a:lvl6pPr marL="4200068" indent="0">
              <a:buNone/>
              <a:defRPr sz="3675"/>
            </a:lvl6pPr>
            <a:lvl7pPr marL="5040081" indent="0">
              <a:buNone/>
              <a:defRPr sz="3675"/>
            </a:lvl7pPr>
            <a:lvl8pPr marL="5880095" indent="0">
              <a:buNone/>
              <a:defRPr sz="3675"/>
            </a:lvl8pPr>
            <a:lvl9pPr marL="6720108" indent="0">
              <a:buNone/>
              <a:defRPr sz="3675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3779996"/>
            <a:ext cx="5805682" cy="7002911"/>
          </a:xfrm>
        </p:spPr>
        <p:txBody>
          <a:bodyPr/>
          <a:lstStyle>
            <a:lvl1pPr marL="0" indent="0">
              <a:buNone/>
              <a:defRPr sz="2940"/>
            </a:lvl1pPr>
            <a:lvl2pPr marL="840014" indent="0">
              <a:buNone/>
              <a:defRPr sz="2572"/>
            </a:lvl2pPr>
            <a:lvl3pPr marL="1680027" indent="0">
              <a:buNone/>
              <a:defRPr sz="2205"/>
            </a:lvl3pPr>
            <a:lvl4pPr marL="2520041" indent="0">
              <a:buNone/>
              <a:defRPr sz="1837"/>
            </a:lvl4pPr>
            <a:lvl5pPr marL="3360054" indent="0">
              <a:buNone/>
              <a:defRPr sz="1837"/>
            </a:lvl5pPr>
            <a:lvl6pPr marL="4200068" indent="0">
              <a:buNone/>
              <a:defRPr sz="1837"/>
            </a:lvl6pPr>
            <a:lvl7pPr marL="5040081" indent="0">
              <a:buNone/>
              <a:defRPr sz="1837"/>
            </a:lvl7pPr>
            <a:lvl8pPr marL="5880095" indent="0">
              <a:buNone/>
              <a:defRPr sz="1837"/>
            </a:lvl8pPr>
            <a:lvl9pPr marL="6720108" indent="0">
              <a:buNone/>
              <a:defRPr sz="1837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EE3D1-C285-4084-B294-AAE8B7D00616}" type="datetimeFigureOut">
              <a:rPr lang="ko-KR" altLang="en-US" smtClean="0"/>
              <a:t>2022-12-23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24F32-EDED-4F58-92E3-FC73E42955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4248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EE3D1-C285-4084-B294-AAE8B7D00616}" type="datetimeFigureOut">
              <a:rPr lang="ko-KR" altLang="en-US" smtClean="0"/>
              <a:t>2022-12-23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24F32-EDED-4F58-92E3-FC73E42955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1373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81725" y="670833"/>
            <a:ext cx="3881393" cy="1067790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7546" y="670833"/>
            <a:ext cx="11419171" cy="1067790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EE3D1-C285-4084-B294-AAE8B7D00616}" type="datetimeFigureOut">
              <a:rPr lang="ko-KR" altLang="en-US" smtClean="0"/>
              <a:t>2022-12-23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24F32-EDED-4F58-92E3-FC73E42955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9091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546" y="670836"/>
            <a:ext cx="15525572" cy="2435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546" y="3354163"/>
            <a:ext cx="15525572" cy="7994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546" y="11678325"/>
            <a:ext cx="4050149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2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EE3D1-C285-4084-B294-AAE8B7D00616}" type="datetimeFigureOut">
              <a:rPr lang="ko-KR" altLang="en-US" smtClean="0"/>
              <a:t>2022-12-23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2720" y="11678325"/>
            <a:ext cx="6075224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2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2968" y="11678325"/>
            <a:ext cx="4050149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424F32-EDED-4F58-92E3-FC73E42955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9111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1680027" rtl="0" eaLnBrk="1" latinLnBrk="1" hangingPunct="1">
        <a:lnSpc>
          <a:spcPct val="90000"/>
        </a:lnSpc>
        <a:spcBef>
          <a:spcPct val="0"/>
        </a:spcBef>
        <a:buNone/>
        <a:defRPr sz="808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007" indent="-420007" algn="l" defTabSz="1680027" rtl="0" eaLnBrk="1" latinLnBrk="1" hangingPunct="1">
        <a:lnSpc>
          <a:spcPct val="90000"/>
        </a:lnSpc>
        <a:spcBef>
          <a:spcPts val="1837"/>
        </a:spcBef>
        <a:buFont typeface="Arial" panose="020B0604020202020204" pitchFamily="34" charset="0"/>
        <a:buChar char="•"/>
        <a:defRPr sz="5144" kern="1200">
          <a:solidFill>
            <a:schemeClr val="tx1"/>
          </a:solidFill>
          <a:latin typeface="+mn-lt"/>
          <a:ea typeface="+mn-ea"/>
          <a:cs typeface="+mn-cs"/>
        </a:defRPr>
      </a:lvl1pPr>
      <a:lvl2pPr marL="1260020" indent="-420007" algn="l" defTabSz="1680027" rtl="0" eaLnBrk="1" latinLnBrk="1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4410" kern="1200">
          <a:solidFill>
            <a:schemeClr val="tx1"/>
          </a:solidFill>
          <a:latin typeface="+mn-lt"/>
          <a:ea typeface="+mn-ea"/>
          <a:cs typeface="+mn-cs"/>
        </a:defRPr>
      </a:lvl2pPr>
      <a:lvl3pPr marL="2100034" indent="-420007" algn="l" defTabSz="1680027" rtl="0" eaLnBrk="1" latinLnBrk="1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3675" kern="1200">
          <a:solidFill>
            <a:schemeClr val="tx1"/>
          </a:solidFill>
          <a:latin typeface="+mn-lt"/>
          <a:ea typeface="+mn-ea"/>
          <a:cs typeface="+mn-cs"/>
        </a:defRPr>
      </a:lvl3pPr>
      <a:lvl4pPr marL="2940047" indent="-420007" algn="l" defTabSz="1680027" rtl="0" eaLnBrk="1" latinLnBrk="1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4pPr>
      <a:lvl5pPr marL="3780061" indent="-420007" algn="l" defTabSz="1680027" rtl="0" eaLnBrk="1" latinLnBrk="1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5pPr>
      <a:lvl6pPr marL="4620075" indent="-420007" algn="l" defTabSz="1680027" rtl="0" eaLnBrk="1" latinLnBrk="1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6pPr>
      <a:lvl7pPr marL="5460088" indent="-420007" algn="l" defTabSz="1680027" rtl="0" eaLnBrk="1" latinLnBrk="1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7pPr>
      <a:lvl8pPr marL="6300102" indent="-420007" algn="l" defTabSz="1680027" rtl="0" eaLnBrk="1" latinLnBrk="1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8pPr>
      <a:lvl9pPr marL="7140115" indent="-420007" algn="l" defTabSz="1680027" rtl="0" eaLnBrk="1" latinLnBrk="1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80027" rtl="0" eaLnBrk="1" latinLnBrk="1" hangingPunct="1">
        <a:defRPr sz="3307" kern="1200">
          <a:solidFill>
            <a:schemeClr val="tx1"/>
          </a:solidFill>
          <a:latin typeface="+mn-lt"/>
          <a:ea typeface="+mn-ea"/>
          <a:cs typeface="+mn-cs"/>
        </a:defRPr>
      </a:lvl1pPr>
      <a:lvl2pPr marL="840014" algn="l" defTabSz="1680027" rtl="0" eaLnBrk="1" latinLnBrk="1" hangingPunct="1">
        <a:defRPr sz="3307" kern="1200">
          <a:solidFill>
            <a:schemeClr val="tx1"/>
          </a:solidFill>
          <a:latin typeface="+mn-lt"/>
          <a:ea typeface="+mn-ea"/>
          <a:cs typeface="+mn-cs"/>
        </a:defRPr>
      </a:lvl2pPr>
      <a:lvl3pPr marL="1680027" algn="l" defTabSz="1680027" rtl="0" eaLnBrk="1" latinLnBrk="1" hangingPunct="1">
        <a:defRPr sz="3307" kern="1200">
          <a:solidFill>
            <a:schemeClr val="tx1"/>
          </a:solidFill>
          <a:latin typeface="+mn-lt"/>
          <a:ea typeface="+mn-ea"/>
          <a:cs typeface="+mn-cs"/>
        </a:defRPr>
      </a:lvl3pPr>
      <a:lvl4pPr marL="2520041" algn="l" defTabSz="1680027" rtl="0" eaLnBrk="1" latinLnBrk="1" hangingPunct="1">
        <a:defRPr sz="3307" kern="1200">
          <a:solidFill>
            <a:schemeClr val="tx1"/>
          </a:solidFill>
          <a:latin typeface="+mn-lt"/>
          <a:ea typeface="+mn-ea"/>
          <a:cs typeface="+mn-cs"/>
        </a:defRPr>
      </a:lvl4pPr>
      <a:lvl5pPr marL="3360054" algn="l" defTabSz="1680027" rtl="0" eaLnBrk="1" latinLnBrk="1" hangingPunct="1">
        <a:defRPr sz="3307" kern="1200">
          <a:solidFill>
            <a:schemeClr val="tx1"/>
          </a:solidFill>
          <a:latin typeface="+mn-lt"/>
          <a:ea typeface="+mn-ea"/>
          <a:cs typeface="+mn-cs"/>
        </a:defRPr>
      </a:lvl5pPr>
      <a:lvl6pPr marL="4200068" algn="l" defTabSz="1680027" rtl="0" eaLnBrk="1" latinLnBrk="1" hangingPunct="1">
        <a:defRPr sz="3307" kern="1200">
          <a:solidFill>
            <a:schemeClr val="tx1"/>
          </a:solidFill>
          <a:latin typeface="+mn-lt"/>
          <a:ea typeface="+mn-ea"/>
          <a:cs typeface="+mn-cs"/>
        </a:defRPr>
      </a:lvl6pPr>
      <a:lvl7pPr marL="5040081" algn="l" defTabSz="1680027" rtl="0" eaLnBrk="1" latinLnBrk="1" hangingPunct="1">
        <a:defRPr sz="3307" kern="1200">
          <a:solidFill>
            <a:schemeClr val="tx1"/>
          </a:solidFill>
          <a:latin typeface="+mn-lt"/>
          <a:ea typeface="+mn-ea"/>
          <a:cs typeface="+mn-cs"/>
        </a:defRPr>
      </a:lvl7pPr>
      <a:lvl8pPr marL="5880095" algn="l" defTabSz="1680027" rtl="0" eaLnBrk="1" latinLnBrk="1" hangingPunct="1">
        <a:defRPr sz="3307" kern="1200">
          <a:solidFill>
            <a:schemeClr val="tx1"/>
          </a:solidFill>
          <a:latin typeface="+mn-lt"/>
          <a:ea typeface="+mn-ea"/>
          <a:cs typeface="+mn-cs"/>
        </a:defRPr>
      </a:lvl8pPr>
      <a:lvl9pPr marL="6720108" algn="l" defTabSz="1680027" rtl="0" eaLnBrk="1" latinLnBrk="1" hangingPunct="1">
        <a:defRPr sz="330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10" Type="http://schemas.openxmlformats.org/officeDocument/2006/relationships/image" Target="../media/image8.emf"/><Relationship Id="rId4" Type="http://schemas.openxmlformats.org/officeDocument/2006/relationships/image" Target="../media/image2.emf"/><Relationship Id="rId9" Type="http://schemas.openxmlformats.org/officeDocument/2006/relationships/image" Target="../media/image7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826A67A4-14FB-4EEC-AFCD-00D6A5F71B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9540261"/>
              </p:ext>
            </p:extLst>
          </p:nvPr>
        </p:nvGraphicFramePr>
        <p:xfrm>
          <a:off x="1212436" y="4096983"/>
          <a:ext cx="5029763" cy="5994286"/>
        </p:xfrm>
        <a:graphic>
          <a:graphicData uri="http://schemas.openxmlformats.org/drawingml/2006/table">
            <a:tbl>
              <a:tblPr/>
              <a:tblGrid>
                <a:gridCol w="2643908">
                  <a:extLst>
                    <a:ext uri="{9D8B030D-6E8A-4147-A177-3AD203B41FA5}">
                      <a16:colId xmlns:a16="http://schemas.microsoft.com/office/drawing/2014/main" val="3912432834"/>
                    </a:ext>
                  </a:extLst>
                </a:gridCol>
                <a:gridCol w="1089855">
                  <a:extLst>
                    <a:ext uri="{9D8B030D-6E8A-4147-A177-3AD203B41FA5}">
                      <a16:colId xmlns:a16="http://schemas.microsoft.com/office/drawing/2014/main" val="2978537711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944572854"/>
                    </a:ext>
                  </a:extLst>
                </a:gridCol>
              </a:tblGrid>
              <a:tr h="35965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Clinic data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p-value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PBMC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2257935"/>
                  </a:ext>
                </a:extLst>
              </a:tr>
              <a:tr h="3596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Plasma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PBMC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1646359"/>
                  </a:ext>
                </a:extLst>
              </a:tr>
              <a:tr h="4395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Sex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1.51E-02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2.03E-03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4640540"/>
                  </a:ext>
                </a:extLst>
              </a:tr>
              <a:tr h="4395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Age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4.73E-01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3.29E-01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3299336"/>
                  </a:ext>
                </a:extLst>
              </a:tr>
              <a:tr h="4395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Dyslipidemia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0.082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0.002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4738650"/>
                  </a:ext>
                </a:extLst>
              </a:tr>
              <a:tr h="4395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Prednisolone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5.94E-02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2.50E-01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6278458"/>
                  </a:ext>
                </a:extLst>
              </a:tr>
              <a:tr h="4395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Methylprednisolone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1.00E+00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1.00E+00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48443"/>
                  </a:ext>
                </a:extLst>
              </a:tr>
              <a:tr h="4395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Colchicine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3.21E-06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1.25E-09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3235649"/>
                  </a:ext>
                </a:extLst>
              </a:tr>
              <a:tr h="4395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Azathioprine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7.00E-02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5.24E-02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7675296"/>
                  </a:ext>
                </a:extLst>
              </a:tr>
              <a:tr h="4395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Salazopyrine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4.01E-02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7.82E-04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4042853"/>
                  </a:ext>
                </a:extLst>
              </a:tr>
              <a:tr h="4395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Pentoxyphylline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7.17E-03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2.65E-06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652160"/>
                  </a:ext>
                </a:extLst>
              </a:tr>
              <a:tr h="4395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Cilostazol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4.14E-01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5.00E-01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0884149"/>
                  </a:ext>
                </a:extLst>
              </a:tr>
              <a:tr h="4395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Minocycline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1.98E-01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2.12E-01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3324592"/>
                  </a:ext>
                </a:extLst>
              </a:tr>
              <a:tr h="4395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Statin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1.00E+00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All samples are n</a:t>
                      </a: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o treatment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4319536"/>
                  </a:ext>
                </a:extLst>
              </a:tr>
            </a:tbl>
          </a:graphicData>
        </a:graphic>
      </p:graphicFrame>
      <p:graphicFrame>
        <p:nvGraphicFramePr>
          <p:cNvPr id="27" name="표 27">
            <a:extLst>
              <a:ext uri="{FF2B5EF4-FFF2-40B4-BE49-F238E27FC236}">
                <a16:creationId xmlns:a16="http://schemas.microsoft.com/office/drawing/2014/main" id="{63744352-3DFF-4BF3-B15F-0977AFC740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8896109"/>
              </p:ext>
            </p:extLst>
          </p:nvPr>
        </p:nvGraphicFramePr>
        <p:xfrm>
          <a:off x="6658355" y="4096985"/>
          <a:ext cx="10584000" cy="5115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68000">
                  <a:extLst>
                    <a:ext uri="{9D8B030D-6E8A-4147-A177-3AD203B41FA5}">
                      <a16:colId xmlns:a16="http://schemas.microsoft.com/office/drawing/2014/main" val="676423715"/>
                    </a:ext>
                  </a:extLst>
                </a:gridCol>
                <a:gridCol w="2304000">
                  <a:extLst>
                    <a:ext uri="{9D8B030D-6E8A-4147-A177-3AD203B41FA5}">
                      <a16:colId xmlns:a16="http://schemas.microsoft.com/office/drawing/2014/main" val="643306852"/>
                    </a:ext>
                  </a:extLst>
                </a:gridCol>
                <a:gridCol w="2304000">
                  <a:extLst>
                    <a:ext uri="{9D8B030D-6E8A-4147-A177-3AD203B41FA5}">
                      <a16:colId xmlns:a16="http://schemas.microsoft.com/office/drawing/2014/main" val="2280856051"/>
                    </a:ext>
                  </a:extLst>
                </a:gridCol>
                <a:gridCol w="2304000">
                  <a:extLst>
                    <a:ext uri="{9D8B030D-6E8A-4147-A177-3AD203B41FA5}">
                      <a16:colId xmlns:a16="http://schemas.microsoft.com/office/drawing/2014/main" val="2387655403"/>
                    </a:ext>
                  </a:extLst>
                </a:gridCol>
                <a:gridCol w="2304000">
                  <a:extLst>
                    <a:ext uri="{9D8B030D-6E8A-4147-A177-3AD203B41FA5}">
                      <a16:colId xmlns:a16="http://schemas.microsoft.com/office/drawing/2014/main" val="3732247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Material / Confounder</a:t>
                      </a:r>
                      <a:endParaRPr lang="ko-KR" alt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</a:t>
                      </a:r>
                      <a:endParaRPr lang="ko-KR" alt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8002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Colchicine</a:t>
                      </a:r>
                      <a:endParaRPr lang="ko-KR" alt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8002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Salazopyrine</a:t>
                      </a:r>
                      <a:endParaRPr lang="ko-KR" alt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8002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Pentoxyphylline</a:t>
                      </a:r>
                      <a:endParaRPr lang="ko-KR" alt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3627217"/>
                  </a:ext>
                </a:extLst>
              </a:tr>
              <a:tr h="2268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Plasma</a:t>
                      </a:r>
                      <a:endParaRPr lang="ko-KR" alt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4908277"/>
                  </a:ext>
                </a:extLst>
              </a:tr>
              <a:tr h="2268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PBMC</a:t>
                      </a:r>
                      <a:endParaRPr lang="ko-KR" alt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5018222"/>
                  </a:ext>
                </a:extLst>
              </a:tr>
            </a:tbl>
          </a:graphicData>
        </a:graphic>
      </p:graphicFrame>
      <p:sp>
        <p:nvSpPr>
          <p:cNvPr id="41" name="TextBox 40">
            <a:extLst>
              <a:ext uri="{FF2B5EF4-FFF2-40B4-BE49-F238E27FC236}">
                <a16:creationId xmlns:a16="http://schemas.microsoft.com/office/drawing/2014/main" id="{E331F36B-C0EC-4148-B51B-0527DDB67AE1}"/>
              </a:ext>
            </a:extLst>
          </p:cNvPr>
          <p:cNvSpPr txBox="1"/>
          <p:nvPr/>
        </p:nvSpPr>
        <p:spPr>
          <a:xfrm>
            <a:off x="1212436" y="3417712"/>
            <a:ext cx="813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ko-KR" altLang="en-US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7985699-4A2A-4568-91FB-961A7A2C0979}"/>
              </a:ext>
            </a:extLst>
          </p:cNvPr>
          <p:cNvSpPr txBox="1"/>
          <p:nvPr/>
        </p:nvSpPr>
        <p:spPr>
          <a:xfrm>
            <a:off x="6658355" y="3417712"/>
            <a:ext cx="813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ko-KR" altLang="en-US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77C6616-40AB-47D5-A3A3-B8A9EF5538EC}"/>
              </a:ext>
            </a:extLst>
          </p:cNvPr>
          <p:cNvSpPr txBox="1"/>
          <p:nvPr/>
        </p:nvSpPr>
        <p:spPr>
          <a:xfrm>
            <a:off x="699247" y="381734"/>
            <a:ext cx="166585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(Supplement figure 1) Evaluation for confounding effects of sex, age, dyslipidemia, and drugs in plasma and PBMC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dirty="0">
                <a:solidFill>
                  <a:prstClr val="black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(A) Sex, colchicine, </a:t>
            </a:r>
            <a:r>
              <a:rPr lang="en-US" altLang="ko-KR" dirty="0" err="1">
                <a:solidFill>
                  <a:prstClr val="black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salazopyrine</a:t>
            </a:r>
            <a:r>
              <a:rPr lang="en-US" altLang="ko-KR" dirty="0">
                <a:solidFill>
                  <a:prstClr val="black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, and </a:t>
            </a:r>
            <a:r>
              <a:rPr lang="en-US" altLang="ko-KR" dirty="0" err="1">
                <a:solidFill>
                  <a:prstClr val="black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pentoxyphylline</a:t>
            </a:r>
            <a:r>
              <a:rPr lang="en-US" altLang="ko-KR" dirty="0">
                <a:solidFill>
                  <a:prstClr val="black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 are significantly different according to groups (Fisher’s exact test, p&lt;0.05) (B) Score scatter plot of principal component analysis (PCA). The results suggested that there was no cluster according to potential confounders.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01E9A004-FBED-413E-8CBD-2AF2CACDB4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3391" y="4747684"/>
            <a:ext cx="2160000" cy="216000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BA390397-D3F3-4B7C-BB62-D19EF10D0E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96080" y="4770553"/>
            <a:ext cx="2160000" cy="216000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4975F188-24A4-40AD-910E-98CDD8F74018}"/>
              </a:ext>
            </a:extLst>
          </p:cNvPr>
          <p:cNvSpPr txBox="1"/>
          <p:nvPr/>
        </p:nvSpPr>
        <p:spPr>
          <a:xfrm>
            <a:off x="11768262" y="6310367"/>
            <a:ext cx="7809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No treatment</a:t>
            </a:r>
            <a:endParaRPr kumimoji="0" lang="ko-KR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E86A945-F193-4333-BF1C-08F60A8AAEA0}"/>
              </a:ext>
            </a:extLst>
          </p:cNvPr>
          <p:cNvSpPr txBox="1"/>
          <p:nvPr/>
        </p:nvSpPr>
        <p:spPr>
          <a:xfrm>
            <a:off x="11768262" y="6477835"/>
            <a:ext cx="6543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Treatment</a:t>
            </a:r>
            <a:endParaRPr kumimoji="0" lang="ko-KR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4CBAD5C5-FE6C-4284-A341-652D95A4ED43}"/>
              </a:ext>
            </a:extLst>
          </p:cNvPr>
          <p:cNvSpPr/>
          <p:nvPr/>
        </p:nvSpPr>
        <p:spPr>
          <a:xfrm>
            <a:off x="11723863" y="6364089"/>
            <a:ext cx="108000" cy="108000"/>
          </a:xfrm>
          <a:prstGeom prst="ellipse">
            <a:avLst/>
          </a:prstGeom>
          <a:solidFill>
            <a:srgbClr val="0001FC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1623482E-B5E0-4218-9976-7B524984A040}"/>
              </a:ext>
            </a:extLst>
          </p:cNvPr>
          <p:cNvSpPr/>
          <p:nvPr/>
        </p:nvSpPr>
        <p:spPr>
          <a:xfrm>
            <a:off x="11723863" y="6531557"/>
            <a:ext cx="108000" cy="108000"/>
          </a:xfrm>
          <a:prstGeom prst="ellipse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EEDC010-213B-481C-940A-5776B37A9839}"/>
              </a:ext>
            </a:extLst>
          </p:cNvPr>
          <p:cNvSpPr txBox="1"/>
          <p:nvPr/>
        </p:nvSpPr>
        <p:spPr>
          <a:xfrm>
            <a:off x="9615097" y="6310367"/>
            <a:ext cx="52770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Female</a:t>
            </a:r>
            <a:endParaRPr kumimoji="0" lang="ko-KR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DE22081-3B4B-4ABA-BB26-B0582C2390C7}"/>
              </a:ext>
            </a:extLst>
          </p:cNvPr>
          <p:cNvSpPr txBox="1"/>
          <p:nvPr/>
        </p:nvSpPr>
        <p:spPr>
          <a:xfrm>
            <a:off x="9615097" y="6477835"/>
            <a:ext cx="4074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Male</a:t>
            </a:r>
            <a:endParaRPr kumimoji="0" lang="ko-KR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684399AC-E029-44B6-8FE9-F3C2D512D5C7}"/>
              </a:ext>
            </a:extLst>
          </p:cNvPr>
          <p:cNvSpPr/>
          <p:nvPr/>
        </p:nvSpPr>
        <p:spPr>
          <a:xfrm>
            <a:off x="9570698" y="6364089"/>
            <a:ext cx="108000" cy="108000"/>
          </a:xfrm>
          <a:prstGeom prst="ellipse">
            <a:avLst/>
          </a:prstGeom>
          <a:solidFill>
            <a:srgbClr val="0001FC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ADC737E1-AA9E-48E9-9DEE-64D75176E2AA}"/>
              </a:ext>
            </a:extLst>
          </p:cNvPr>
          <p:cNvSpPr/>
          <p:nvPr/>
        </p:nvSpPr>
        <p:spPr>
          <a:xfrm>
            <a:off x="9570698" y="6531557"/>
            <a:ext cx="108000" cy="108000"/>
          </a:xfrm>
          <a:prstGeom prst="ellipse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1D818BDF-DAE3-4E3D-85EA-6EECE6F742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23977" y="4747684"/>
            <a:ext cx="2160000" cy="21600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EEFB83DB-1A16-4E0A-BBE4-7512BBAA2F1F}"/>
              </a:ext>
            </a:extLst>
          </p:cNvPr>
          <p:cNvSpPr txBox="1"/>
          <p:nvPr/>
        </p:nvSpPr>
        <p:spPr>
          <a:xfrm>
            <a:off x="14088719" y="6310367"/>
            <a:ext cx="7809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No treatment</a:t>
            </a:r>
            <a:endParaRPr kumimoji="0" lang="ko-KR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8723EA9-2E99-4EF1-A4BE-AC882962051B}"/>
              </a:ext>
            </a:extLst>
          </p:cNvPr>
          <p:cNvSpPr txBox="1"/>
          <p:nvPr/>
        </p:nvSpPr>
        <p:spPr>
          <a:xfrm>
            <a:off x="14088719" y="6477835"/>
            <a:ext cx="6543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Treatment</a:t>
            </a:r>
            <a:endParaRPr kumimoji="0" lang="ko-KR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8295F884-4068-431D-9095-45C6B71EC1FC}"/>
              </a:ext>
            </a:extLst>
          </p:cNvPr>
          <p:cNvSpPr/>
          <p:nvPr/>
        </p:nvSpPr>
        <p:spPr>
          <a:xfrm>
            <a:off x="14044320" y="6364089"/>
            <a:ext cx="108000" cy="108000"/>
          </a:xfrm>
          <a:prstGeom prst="ellipse">
            <a:avLst/>
          </a:prstGeom>
          <a:solidFill>
            <a:srgbClr val="0001FC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13A25FDB-9F29-42A6-87C2-746FA546C73E}"/>
              </a:ext>
            </a:extLst>
          </p:cNvPr>
          <p:cNvSpPr/>
          <p:nvPr/>
        </p:nvSpPr>
        <p:spPr>
          <a:xfrm>
            <a:off x="14044320" y="6531557"/>
            <a:ext cx="108000" cy="108000"/>
          </a:xfrm>
          <a:prstGeom prst="ellipse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pic>
        <p:nvPicPr>
          <p:cNvPr id="48" name="그림 47">
            <a:extLst>
              <a:ext uri="{FF2B5EF4-FFF2-40B4-BE49-F238E27FC236}">
                <a16:creationId xmlns:a16="http://schemas.microsoft.com/office/drawing/2014/main" id="{6A69ADBF-72C8-40C3-91FC-2BD185174A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12233" y="4747684"/>
            <a:ext cx="2160000" cy="216000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315F2E04-0D03-4AD3-B9D6-8226AF7FB707}"/>
              </a:ext>
            </a:extLst>
          </p:cNvPr>
          <p:cNvSpPr txBox="1"/>
          <p:nvPr/>
        </p:nvSpPr>
        <p:spPr>
          <a:xfrm>
            <a:off x="16380966" y="6310367"/>
            <a:ext cx="7809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No treatment</a:t>
            </a:r>
            <a:endParaRPr kumimoji="0" lang="ko-KR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68DEB1D-AB06-49F7-9DE2-241AF95ECEBB}"/>
              </a:ext>
            </a:extLst>
          </p:cNvPr>
          <p:cNvSpPr txBox="1"/>
          <p:nvPr/>
        </p:nvSpPr>
        <p:spPr>
          <a:xfrm>
            <a:off x="16380966" y="6477835"/>
            <a:ext cx="6543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Treatment</a:t>
            </a:r>
            <a:endParaRPr kumimoji="0" lang="ko-KR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24012FC7-2F02-4A55-9D6B-FDCFD3ED5C4F}"/>
              </a:ext>
            </a:extLst>
          </p:cNvPr>
          <p:cNvSpPr/>
          <p:nvPr/>
        </p:nvSpPr>
        <p:spPr>
          <a:xfrm>
            <a:off x="16336567" y="6364089"/>
            <a:ext cx="108000" cy="108000"/>
          </a:xfrm>
          <a:prstGeom prst="ellipse">
            <a:avLst/>
          </a:prstGeom>
          <a:solidFill>
            <a:srgbClr val="0001FC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8D6B473E-253F-4281-A843-8E07C0D3AA77}"/>
              </a:ext>
            </a:extLst>
          </p:cNvPr>
          <p:cNvSpPr/>
          <p:nvPr/>
        </p:nvSpPr>
        <p:spPr>
          <a:xfrm>
            <a:off x="16336567" y="6531557"/>
            <a:ext cx="108000" cy="108000"/>
          </a:xfrm>
          <a:prstGeom prst="ellipse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pic>
        <p:nvPicPr>
          <p:cNvPr id="54" name="그림 53">
            <a:extLst>
              <a:ext uri="{FF2B5EF4-FFF2-40B4-BE49-F238E27FC236}">
                <a16:creationId xmlns:a16="http://schemas.microsoft.com/office/drawing/2014/main" id="{E93CF5EB-1F03-4691-95A9-2565EAC271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012233" y="7015681"/>
            <a:ext cx="2160000" cy="2160000"/>
          </a:xfrm>
          <a:prstGeom prst="rect">
            <a:avLst/>
          </a:prstGeom>
        </p:spPr>
      </p:pic>
      <p:pic>
        <p:nvPicPr>
          <p:cNvPr id="56" name="그림 55">
            <a:extLst>
              <a:ext uri="{FF2B5EF4-FFF2-40B4-BE49-F238E27FC236}">
                <a16:creationId xmlns:a16="http://schemas.microsoft.com/office/drawing/2014/main" id="{04B991C1-3A90-4694-84C6-93206294ED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26511" y="7015681"/>
            <a:ext cx="2160000" cy="2160000"/>
          </a:xfrm>
          <a:prstGeom prst="rect">
            <a:avLst/>
          </a:prstGeom>
        </p:spPr>
      </p:pic>
      <p:pic>
        <p:nvPicPr>
          <p:cNvPr id="58" name="그림 57">
            <a:extLst>
              <a:ext uri="{FF2B5EF4-FFF2-40B4-BE49-F238E27FC236}">
                <a16:creationId xmlns:a16="http://schemas.microsoft.com/office/drawing/2014/main" id="{3ACBB666-E1FA-4114-A056-669693DAE6C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96080" y="7015681"/>
            <a:ext cx="2160000" cy="2160000"/>
          </a:xfrm>
          <a:prstGeom prst="rect">
            <a:avLst/>
          </a:prstGeom>
        </p:spPr>
      </p:pic>
      <p:pic>
        <p:nvPicPr>
          <p:cNvPr id="60" name="그림 59">
            <a:extLst>
              <a:ext uri="{FF2B5EF4-FFF2-40B4-BE49-F238E27FC236}">
                <a16:creationId xmlns:a16="http://schemas.microsoft.com/office/drawing/2014/main" id="{2473DE9D-E909-4BFB-A270-C6D2E63A13D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78845" y="7015681"/>
            <a:ext cx="2160000" cy="2160000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E9C0EE2A-B0E7-4507-9A20-849341203209}"/>
              </a:ext>
            </a:extLst>
          </p:cNvPr>
          <p:cNvSpPr txBox="1"/>
          <p:nvPr/>
        </p:nvSpPr>
        <p:spPr>
          <a:xfrm>
            <a:off x="11768262" y="8569818"/>
            <a:ext cx="7809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No treatment</a:t>
            </a:r>
            <a:endParaRPr kumimoji="0" lang="ko-KR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3048131-F643-40AA-A0DA-4FC941098351}"/>
              </a:ext>
            </a:extLst>
          </p:cNvPr>
          <p:cNvSpPr txBox="1"/>
          <p:nvPr/>
        </p:nvSpPr>
        <p:spPr>
          <a:xfrm>
            <a:off x="11768262" y="8737286"/>
            <a:ext cx="6543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Treatment</a:t>
            </a:r>
            <a:endParaRPr kumimoji="0" lang="ko-KR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id="{DBC65635-5102-4F65-9BC1-C16CC5501E34}"/>
              </a:ext>
            </a:extLst>
          </p:cNvPr>
          <p:cNvSpPr/>
          <p:nvPr/>
        </p:nvSpPr>
        <p:spPr>
          <a:xfrm>
            <a:off x="11723863" y="8623540"/>
            <a:ext cx="108000" cy="108000"/>
          </a:xfrm>
          <a:prstGeom prst="ellipse">
            <a:avLst/>
          </a:prstGeom>
          <a:solidFill>
            <a:srgbClr val="0001FC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64" name="타원 63">
            <a:extLst>
              <a:ext uri="{FF2B5EF4-FFF2-40B4-BE49-F238E27FC236}">
                <a16:creationId xmlns:a16="http://schemas.microsoft.com/office/drawing/2014/main" id="{CDEBD06D-6566-4D8A-96A2-BD9D20E38278}"/>
              </a:ext>
            </a:extLst>
          </p:cNvPr>
          <p:cNvSpPr/>
          <p:nvPr/>
        </p:nvSpPr>
        <p:spPr>
          <a:xfrm>
            <a:off x="11723863" y="8791008"/>
            <a:ext cx="108000" cy="108000"/>
          </a:xfrm>
          <a:prstGeom prst="ellipse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FB40C24-EE1B-45DD-9B5F-C8353CAF7F01}"/>
              </a:ext>
            </a:extLst>
          </p:cNvPr>
          <p:cNvSpPr txBox="1"/>
          <p:nvPr/>
        </p:nvSpPr>
        <p:spPr>
          <a:xfrm>
            <a:off x="9615097" y="8569818"/>
            <a:ext cx="52770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Female</a:t>
            </a:r>
            <a:endParaRPr kumimoji="0" lang="ko-KR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01512B4-E47C-4DF4-8833-A8FB54CACF15}"/>
              </a:ext>
            </a:extLst>
          </p:cNvPr>
          <p:cNvSpPr txBox="1"/>
          <p:nvPr/>
        </p:nvSpPr>
        <p:spPr>
          <a:xfrm>
            <a:off x="9615097" y="8737286"/>
            <a:ext cx="4074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Male</a:t>
            </a:r>
            <a:endParaRPr kumimoji="0" lang="ko-KR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E2C2ADE5-CD31-4486-ADD5-AA31965B19F5}"/>
              </a:ext>
            </a:extLst>
          </p:cNvPr>
          <p:cNvSpPr/>
          <p:nvPr/>
        </p:nvSpPr>
        <p:spPr>
          <a:xfrm>
            <a:off x="9570698" y="8623540"/>
            <a:ext cx="108000" cy="108000"/>
          </a:xfrm>
          <a:prstGeom prst="ellipse">
            <a:avLst/>
          </a:prstGeom>
          <a:solidFill>
            <a:srgbClr val="0001FC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id="{A6FDAAFE-3DBB-4F5A-94C4-B5B28D78C994}"/>
              </a:ext>
            </a:extLst>
          </p:cNvPr>
          <p:cNvSpPr/>
          <p:nvPr/>
        </p:nvSpPr>
        <p:spPr>
          <a:xfrm>
            <a:off x="9570698" y="8791008"/>
            <a:ext cx="108000" cy="108000"/>
          </a:xfrm>
          <a:prstGeom prst="ellipse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AABB501-911F-4F54-8E59-867062FEA507}"/>
              </a:ext>
            </a:extLst>
          </p:cNvPr>
          <p:cNvSpPr txBox="1"/>
          <p:nvPr/>
        </p:nvSpPr>
        <p:spPr>
          <a:xfrm>
            <a:off x="14088719" y="8569818"/>
            <a:ext cx="7809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No treatment</a:t>
            </a:r>
            <a:endParaRPr kumimoji="0" lang="ko-KR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43FB118-EAA4-4351-80CF-2B543A4C6F0C}"/>
              </a:ext>
            </a:extLst>
          </p:cNvPr>
          <p:cNvSpPr txBox="1"/>
          <p:nvPr/>
        </p:nvSpPr>
        <p:spPr>
          <a:xfrm>
            <a:off x="14088719" y="8737286"/>
            <a:ext cx="6543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Treatment</a:t>
            </a:r>
            <a:endParaRPr kumimoji="0" lang="ko-KR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71" name="타원 70">
            <a:extLst>
              <a:ext uri="{FF2B5EF4-FFF2-40B4-BE49-F238E27FC236}">
                <a16:creationId xmlns:a16="http://schemas.microsoft.com/office/drawing/2014/main" id="{C642FB52-68E5-4D4C-AF28-385D0B67F8C5}"/>
              </a:ext>
            </a:extLst>
          </p:cNvPr>
          <p:cNvSpPr/>
          <p:nvPr/>
        </p:nvSpPr>
        <p:spPr>
          <a:xfrm>
            <a:off x="14044320" y="8623540"/>
            <a:ext cx="108000" cy="108000"/>
          </a:xfrm>
          <a:prstGeom prst="ellipse">
            <a:avLst/>
          </a:prstGeom>
          <a:solidFill>
            <a:srgbClr val="0001FC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72" name="타원 71">
            <a:extLst>
              <a:ext uri="{FF2B5EF4-FFF2-40B4-BE49-F238E27FC236}">
                <a16:creationId xmlns:a16="http://schemas.microsoft.com/office/drawing/2014/main" id="{6201636C-CEA5-4A5B-A612-04817AAE3005}"/>
              </a:ext>
            </a:extLst>
          </p:cNvPr>
          <p:cNvSpPr/>
          <p:nvPr/>
        </p:nvSpPr>
        <p:spPr>
          <a:xfrm>
            <a:off x="14044320" y="8791008"/>
            <a:ext cx="108000" cy="108000"/>
          </a:xfrm>
          <a:prstGeom prst="ellipse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1347255-F16E-4BCB-842F-A964C4B68B94}"/>
              </a:ext>
            </a:extLst>
          </p:cNvPr>
          <p:cNvSpPr txBox="1"/>
          <p:nvPr/>
        </p:nvSpPr>
        <p:spPr>
          <a:xfrm>
            <a:off x="16380966" y="8569818"/>
            <a:ext cx="7809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No treatment</a:t>
            </a:r>
            <a:endParaRPr kumimoji="0" lang="ko-KR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FFC37A2-1DCE-4150-9EAD-F7D175B410DF}"/>
              </a:ext>
            </a:extLst>
          </p:cNvPr>
          <p:cNvSpPr txBox="1"/>
          <p:nvPr/>
        </p:nvSpPr>
        <p:spPr>
          <a:xfrm>
            <a:off x="16380966" y="8737286"/>
            <a:ext cx="6543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Treatment</a:t>
            </a:r>
            <a:endParaRPr kumimoji="0" lang="ko-KR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75" name="타원 74">
            <a:extLst>
              <a:ext uri="{FF2B5EF4-FFF2-40B4-BE49-F238E27FC236}">
                <a16:creationId xmlns:a16="http://schemas.microsoft.com/office/drawing/2014/main" id="{1E26CF2A-56AC-4F24-869D-24BE91479977}"/>
              </a:ext>
            </a:extLst>
          </p:cNvPr>
          <p:cNvSpPr/>
          <p:nvPr/>
        </p:nvSpPr>
        <p:spPr>
          <a:xfrm>
            <a:off x="16336567" y="8623540"/>
            <a:ext cx="108000" cy="108000"/>
          </a:xfrm>
          <a:prstGeom prst="ellipse">
            <a:avLst/>
          </a:prstGeom>
          <a:solidFill>
            <a:srgbClr val="0001FC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516C0910-532F-4ACF-9A36-8AB6CCC663E5}"/>
              </a:ext>
            </a:extLst>
          </p:cNvPr>
          <p:cNvSpPr/>
          <p:nvPr/>
        </p:nvSpPr>
        <p:spPr>
          <a:xfrm>
            <a:off x="16336567" y="8791008"/>
            <a:ext cx="108000" cy="108000"/>
          </a:xfrm>
          <a:prstGeom prst="ellipse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746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8A0A4763-1008-48F7-ACF7-585CE1F2273F}"/>
              </a:ext>
            </a:extLst>
          </p:cNvPr>
          <p:cNvGrpSpPr/>
          <p:nvPr/>
        </p:nvGrpSpPr>
        <p:grpSpPr>
          <a:xfrm>
            <a:off x="3547191" y="3362022"/>
            <a:ext cx="10906281" cy="5343828"/>
            <a:chOff x="12939428" y="4843322"/>
            <a:chExt cx="6135445" cy="5343828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0F3D742-C28D-433E-8AF3-2F21940A046C}"/>
                </a:ext>
              </a:extLst>
            </p:cNvPr>
            <p:cNvSpPr txBox="1"/>
            <p:nvPr/>
          </p:nvSpPr>
          <p:spPr>
            <a:xfrm>
              <a:off x="12939428" y="5622570"/>
              <a:ext cx="192759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b="1">
                  <a:solidFill>
                    <a:prstClr val="black"/>
                  </a:solidFill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BD specific features</a:t>
              </a:r>
            </a:p>
          </p:txBody>
        </p: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A9390E92-970F-4FED-A1F6-9255EFFD8A9D}"/>
                </a:ext>
              </a:extLst>
            </p:cNvPr>
            <p:cNvSpPr/>
            <p:nvPr/>
          </p:nvSpPr>
          <p:spPr>
            <a:xfrm>
              <a:off x="14947237" y="5359503"/>
              <a:ext cx="2590666" cy="4827647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/>
            </a:p>
          </p:txBody>
        </p:sp>
        <p:sp>
          <p:nvSpPr>
            <p:cNvPr id="7" name="타원 6">
              <a:extLst>
                <a:ext uri="{FF2B5EF4-FFF2-40B4-BE49-F238E27FC236}">
                  <a16:creationId xmlns:a16="http://schemas.microsoft.com/office/drawing/2014/main" id="{CE3B6C62-DC6B-4B1E-B95F-C4E8E26B22AB}"/>
                </a:ext>
              </a:extLst>
            </p:cNvPr>
            <p:cNvSpPr/>
            <p:nvPr/>
          </p:nvSpPr>
          <p:spPr>
            <a:xfrm>
              <a:off x="16484207" y="5359503"/>
              <a:ext cx="2590666" cy="4827647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70F8437-6669-4E8B-9327-D108F00D0F15}"/>
                </a:ext>
              </a:extLst>
            </p:cNvPr>
            <p:cNvSpPr txBox="1"/>
            <p:nvPr/>
          </p:nvSpPr>
          <p:spPr>
            <a:xfrm>
              <a:off x="15812804" y="4843322"/>
              <a:ext cx="6738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>
                  <a:latin typeface="Arial" panose="020B0604020202020204" pitchFamily="34" charset="0"/>
                  <a:cs typeface="Arial" panose="020B0604020202020204" pitchFamily="34" charset="0"/>
                </a:rPr>
                <a:t>HC vs BD</a:t>
              </a:r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931F999-3C49-4A67-82DE-ADCC55D5FA6E}"/>
                </a:ext>
              </a:extLst>
            </p:cNvPr>
            <p:cNvSpPr txBox="1"/>
            <p:nvPr/>
          </p:nvSpPr>
          <p:spPr>
            <a:xfrm>
              <a:off x="17537903" y="4843322"/>
              <a:ext cx="6810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>
                  <a:latin typeface="Arial" panose="020B0604020202020204" pitchFamily="34" charset="0"/>
                  <a:cs typeface="Arial" panose="020B0604020202020204" pitchFamily="34" charset="0"/>
                </a:rPr>
                <a:t>HC vs DC</a:t>
              </a:r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9E02142-00C3-4E7D-A6EA-AA376F420C6F}"/>
                </a:ext>
              </a:extLst>
            </p:cNvPr>
            <p:cNvSpPr txBox="1"/>
            <p:nvPr/>
          </p:nvSpPr>
          <p:spPr>
            <a:xfrm>
              <a:off x="16793224" y="7515235"/>
              <a:ext cx="2481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>
                  <a:latin typeface="Arial" panose="020B0604020202020204" pitchFamily="34" charset="0"/>
                  <a:cs typeface="Arial" panose="020B0604020202020204" pitchFamily="34" charset="0"/>
                </a:rPr>
                <a:t>14</a:t>
              </a:r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E0A26FA-02F2-43D5-8B56-0529C81B5C15}"/>
                </a:ext>
              </a:extLst>
            </p:cNvPr>
            <p:cNvSpPr txBox="1"/>
            <p:nvPr/>
          </p:nvSpPr>
          <p:spPr>
            <a:xfrm>
              <a:off x="15635512" y="7515235"/>
              <a:ext cx="2481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6924259-41CD-4903-8F06-302E1C5E431B}"/>
                </a:ext>
              </a:extLst>
            </p:cNvPr>
            <p:cNvSpPr txBox="1"/>
            <p:nvPr/>
          </p:nvSpPr>
          <p:spPr>
            <a:xfrm>
              <a:off x="18032011" y="7515235"/>
              <a:ext cx="2481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>
                  <a:latin typeface="Arial" panose="020B0604020202020204" pitchFamily="34" charset="0"/>
                  <a:cs typeface="Arial" panose="020B0604020202020204" pitchFamily="34" charset="0"/>
                </a:rPr>
                <a:t>24</a:t>
              </a:r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" name="직선 화살표 연결선 12">
              <a:extLst>
                <a:ext uri="{FF2B5EF4-FFF2-40B4-BE49-F238E27FC236}">
                  <a16:creationId xmlns:a16="http://schemas.microsoft.com/office/drawing/2014/main" id="{2E84D4E4-31D9-4AB4-AE7C-BAF0EF929257}"/>
                </a:ext>
              </a:extLst>
            </p:cNvPr>
            <p:cNvCxnSpPr/>
            <p:nvPr/>
          </p:nvCxnSpPr>
          <p:spPr>
            <a:xfrm flipH="1">
              <a:off x="14508153" y="7675839"/>
              <a:ext cx="102522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4AA5875F-8FDD-452B-B973-BDAA423E39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7103810"/>
              </p:ext>
            </p:extLst>
          </p:nvPr>
        </p:nvGraphicFramePr>
        <p:xfrm>
          <a:off x="3628628" y="4783267"/>
          <a:ext cx="3263596" cy="3240000"/>
        </p:xfrm>
        <a:graphic>
          <a:graphicData uri="http://schemas.openxmlformats.org/drawingml/2006/table">
            <a:tbl>
              <a:tblPr/>
              <a:tblGrid>
                <a:gridCol w="3263596">
                  <a:extLst>
                    <a:ext uri="{9D8B030D-6E8A-4147-A177-3AD203B41FA5}">
                      <a16:colId xmlns:a16="http://schemas.microsoft.com/office/drawing/2014/main" val="371539411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FA 18:2 (2)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5490401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Glutamate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5573478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LPE O-18:2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8045452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FA 16:4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437831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Glycolic acid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5358695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pyrophosphate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0796473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Phenylalanine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8657271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Oxoproline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5471516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FA 28:7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116607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PE 38:4;2O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63693668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5B99CFEC-6CB3-42A4-B19A-03ED0981ECD2}"/>
              </a:ext>
            </a:extLst>
          </p:cNvPr>
          <p:cNvSpPr txBox="1"/>
          <p:nvPr/>
        </p:nvSpPr>
        <p:spPr>
          <a:xfrm>
            <a:off x="699247" y="381734"/>
            <a:ext cx="166585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400" b="1">
                <a:latin typeface="Arial" panose="020B0604020202020204" pitchFamily="34" charset="0"/>
                <a:cs typeface="Arial" panose="020B0604020202020204" pitchFamily="34" charset="0"/>
              </a:rPr>
              <a:t>(Supplement figure 2) The metabolite list of BD specific features in plasma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altLang="ko-KR" sz="2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>
                <a:solidFill>
                  <a:prstClr val="black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Red and blue indicate the metabolites that are significantly up and down-regulated in BD, respectively (Mann-Whitney test, p&lt;0.05)</a:t>
            </a:r>
          </a:p>
        </p:txBody>
      </p:sp>
    </p:spTree>
    <p:extLst>
      <p:ext uri="{BB962C8B-B14F-4D97-AF65-F5344CB8AC3E}">
        <p14:creationId xmlns:p14="http://schemas.microsoft.com/office/powerpoint/2010/main" val="1365009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3534630A-6A10-44BF-A307-CE117BD6B519}"/>
              </a:ext>
            </a:extLst>
          </p:cNvPr>
          <p:cNvGrpSpPr/>
          <p:nvPr/>
        </p:nvGrpSpPr>
        <p:grpSpPr>
          <a:xfrm>
            <a:off x="4003117" y="3854662"/>
            <a:ext cx="9927908" cy="4151668"/>
            <a:chOff x="12629545" y="2599078"/>
            <a:chExt cx="6445330" cy="2867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A56D370-0455-4138-8489-75703EA8B87C}"/>
                </a:ext>
              </a:extLst>
            </p:cNvPr>
            <p:cNvSpPr txBox="1"/>
            <p:nvPr/>
          </p:nvSpPr>
          <p:spPr>
            <a:xfrm>
              <a:off x="12629545" y="2599078"/>
              <a:ext cx="1927599" cy="255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b="1">
                  <a:solidFill>
                    <a:prstClr val="black"/>
                  </a:solidFill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BD specific features</a:t>
              </a:r>
            </a:p>
          </p:txBody>
        </p:sp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62AB6EE4-E4BA-409E-B953-FCE8AE4FD670}"/>
                </a:ext>
              </a:extLst>
            </p:cNvPr>
            <p:cNvSpPr/>
            <p:nvPr/>
          </p:nvSpPr>
          <p:spPr>
            <a:xfrm>
              <a:off x="14947239" y="2876077"/>
              <a:ext cx="2590666" cy="2590666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/>
            </a:p>
          </p:txBody>
        </p:sp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E9CB9E87-CCBD-41C1-8EAA-981C8DE4A600}"/>
                </a:ext>
              </a:extLst>
            </p:cNvPr>
            <p:cNvSpPr/>
            <p:nvPr/>
          </p:nvSpPr>
          <p:spPr>
            <a:xfrm>
              <a:off x="16484209" y="2876077"/>
              <a:ext cx="2590666" cy="2590666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8134B83-19FD-4CC7-82A3-7DFB5A33B0C3}"/>
                </a:ext>
              </a:extLst>
            </p:cNvPr>
            <p:cNvSpPr txBox="1"/>
            <p:nvPr/>
          </p:nvSpPr>
          <p:spPr>
            <a:xfrm>
              <a:off x="15812806" y="2599078"/>
              <a:ext cx="777604" cy="255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>
                  <a:latin typeface="Arial" panose="020B0604020202020204" pitchFamily="34" charset="0"/>
                  <a:cs typeface="Arial" panose="020B0604020202020204" pitchFamily="34" charset="0"/>
                </a:rPr>
                <a:t>HC vs BD</a:t>
              </a:r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7F6C4E9-F1B0-4759-88F2-4727C300295E}"/>
                </a:ext>
              </a:extLst>
            </p:cNvPr>
            <p:cNvSpPr txBox="1"/>
            <p:nvPr/>
          </p:nvSpPr>
          <p:spPr>
            <a:xfrm>
              <a:off x="17349776" y="2599078"/>
              <a:ext cx="777604" cy="255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>
                  <a:latin typeface="Arial" panose="020B0604020202020204" pitchFamily="34" charset="0"/>
                  <a:cs typeface="Arial" panose="020B0604020202020204" pitchFamily="34" charset="0"/>
                </a:rPr>
                <a:t>DC vs BD</a:t>
              </a:r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2627789-F1A3-468B-9643-6346A26FF6D5}"/>
                </a:ext>
              </a:extLst>
            </p:cNvPr>
            <p:cNvSpPr txBox="1"/>
            <p:nvPr/>
          </p:nvSpPr>
          <p:spPr>
            <a:xfrm>
              <a:off x="16793226" y="4032910"/>
              <a:ext cx="286398" cy="255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9DBA744-BA14-45FE-9DBB-78D56F893E7F}"/>
                </a:ext>
              </a:extLst>
            </p:cNvPr>
            <p:cNvSpPr txBox="1"/>
            <p:nvPr/>
          </p:nvSpPr>
          <p:spPr>
            <a:xfrm>
              <a:off x="15635514" y="4032910"/>
              <a:ext cx="286398" cy="255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825FE38-AD11-4754-8B9D-BA07B370D3C7}"/>
                </a:ext>
              </a:extLst>
            </p:cNvPr>
            <p:cNvSpPr txBox="1"/>
            <p:nvPr/>
          </p:nvSpPr>
          <p:spPr>
            <a:xfrm>
              <a:off x="18032015" y="4032910"/>
              <a:ext cx="286398" cy="255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>
                  <a:latin typeface="Arial" panose="020B0604020202020204" pitchFamily="34" charset="0"/>
                  <a:cs typeface="Arial" panose="020B0604020202020204" pitchFamily="34" charset="0"/>
                </a:rPr>
                <a:t>62</a:t>
              </a:r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" name="직선 화살표 연결선 10">
              <a:extLst>
                <a:ext uri="{FF2B5EF4-FFF2-40B4-BE49-F238E27FC236}">
                  <a16:creationId xmlns:a16="http://schemas.microsoft.com/office/drawing/2014/main" id="{67CD5888-793F-4418-823A-B2F37A914BCF}"/>
                </a:ext>
              </a:extLst>
            </p:cNvPr>
            <p:cNvCxnSpPr/>
            <p:nvPr/>
          </p:nvCxnSpPr>
          <p:spPr>
            <a:xfrm flipH="1">
              <a:off x="14557144" y="4171409"/>
              <a:ext cx="102522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23FB490A-DC71-4CB1-9EA9-5BA11C4A78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893872"/>
              </p:ext>
            </p:extLst>
          </p:nvPr>
        </p:nvGraphicFramePr>
        <p:xfrm>
          <a:off x="3307456" y="4312071"/>
          <a:ext cx="4360451" cy="4313820"/>
        </p:xfrm>
        <a:graphic>
          <a:graphicData uri="http://schemas.openxmlformats.org/drawingml/2006/table">
            <a:tbl>
              <a:tblPr/>
              <a:tblGrid>
                <a:gridCol w="4360451">
                  <a:extLst>
                    <a:ext uri="{9D8B030D-6E8A-4147-A177-3AD203B41FA5}">
                      <a16:colId xmlns:a16="http://schemas.microsoft.com/office/drawing/2014/main" val="3266766527"/>
                    </a:ext>
                  </a:extLst>
                </a:gridCol>
              </a:tblGrid>
              <a:tr h="3594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CL 81:16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52022806"/>
                  </a:ext>
                </a:extLst>
              </a:tr>
              <a:tr h="3594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PC 35:6 </a:t>
                      </a:r>
                      <a:r>
                        <a:rPr lang="en-US" altLang="ko-KR" sz="1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(2)</a:t>
                      </a:r>
                      <a:endParaRPr lang="en-US" sz="16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4504132"/>
                  </a:ext>
                </a:extLst>
              </a:tr>
              <a:tr h="3594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PE 36:2;2O </a:t>
                      </a:r>
                      <a:r>
                        <a:rPr lang="en-US" altLang="ko-KR" sz="1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(2)</a:t>
                      </a:r>
                      <a:endParaRPr lang="en-US" sz="16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72966034"/>
                  </a:ext>
                </a:extLst>
              </a:tr>
              <a:tr h="3594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PC O-32:1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34856112"/>
                  </a:ext>
                </a:extLst>
              </a:tr>
              <a:tr h="3594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DMPE 34:2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16925327"/>
                  </a:ext>
                </a:extLst>
              </a:tr>
              <a:tr h="3594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4-Imidazoleacrylic acid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77602957"/>
                  </a:ext>
                </a:extLst>
              </a:tr>
              <a:tr h="3594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PE 36:2;O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95586550"/>
                  </a:ext>
                </a:extLst>
              </a:tr>
              <a:tr h="3594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PE 36:2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38318580"/>
                  </a:ext>
                </a:extLst>
              </a:tr>
              <a:tr h="3594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PC O-35:5 </a:t>
                      </a:r>
                      <a:r>
                        <a:rPr lang="en-US" altLang="ko-KR" sz="1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altLang="ko-KR" sz="1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)</a:t>
                      </a:r>
                      <a:endParaRPr lang="en-US" sz="16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04874552"/>
                  </a:ext>
                </a:extLst>
              </a:tr>
              <a:tr h="3594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NAE 7:0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475485"/>
                  </a:ext>
                </a:extLst>
              </a:tr>
              <a:tr h="3594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CL 80:1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02459086"/>
                  </a:ext>
                </a:extLst>
              </a:tr>
              <a:tr h="3594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LNAPE 38:5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35449922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8EBCF41B-EE80-41BD-A4B5-B00C6ED484F3}"/>
              </a:ext>
            </a:extLst>
          </p:cNvPr>
          <p:cNvSpPr txBox="1"/>
          <p:nvPr/>
        </p:nvSpPr>
        <p:spPr>
          <a:xfrm>
            <a:off x="699247" y="381734"/>
            <a:ext cx="166585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(Supplement figure 3) The metabolite list of BD specific features in PBMC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dirty="0">
                <a:solidFill>
                  <a:prstClr val="black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Red and blue indicate the metabolites that are significantly up and down-regulated in BD, respectively (Mann-Whitney test, p&lt;0.05)</a:t>
            </a:r>
          </a:p>
        </p:txBody>
      </p:sp>
    </p:spTree>
    <p:extLst>
      <p:ext uri="{BB962C8B-B14F-4D97-AF65-F5344CB8AC3E}">
        <p14:creationId xmlns:p14="http://schemas.microsoft.com/office/powerpoint/2010/main" val="1192330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4A8F454-8878-477C-BA8E-4D1872D3D6CF}"/>
              </a:ext>
            </a:extLst>
          </p:cNvPr>
          <p:cNvSpPr txBox="1"/>
          <p:nvPr/>
        </p:nvSpPr>
        <p:spPr>
          <a:xfrm>
            <a:off x="699247" y="381734"/>
            <a:ext cx="1665858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(Supplement figure 4) The metabolites showing associated with clinical phenotype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dirty="0">
                <a:solidFill>
                  <a:prstClr val="black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(A) Explained variance of clinical phenotype by PERMANOVA. (* : p-value &lt; 0.05) (B) The list of the metabolites correlated with clinical phenotype. The coefficient and p-value are calculated based on multiple linear regression</a:t>
            </a:r>
          </a:p>
        </p:txBody>
      </p:sp>
      <p:graphicFrame>
        <p:nvGraphicFramePr>
          <p:cNvPr id="4" name="차트 3">
            <a:extLst>
              <a:ext uri="{FF2B5EF4-FFF2-40B4-BE49-F238E27FC236}">
                <a16:creationId xmlns:a16="http://schemas.microsoft.com/office/drawing/2014/main" id="{97665F42-DFF7-1006-4802-B7AADA3018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3610340"/>
              </p:ext>
            </p:extLst>
          </p:nvPr>
        </p:nvGraphicFramePr>
        <p:xfrm>
          <a:off x="1634940" y="2653153"/>
          <a:ext cx="7120297" cy="3389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차트 4">
            <a:extLst>
              <a:ext uri="{FF2B5EF4-FFF2-40B4-BE49-F238E27FC236}">
                <a16:creationId xmlns:a16="http://schemas.microsoft.com/office/drawing/2014/main" id="{ED70B4DE-113B-7AE6-113F-7AECBB99E3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1046692"/>
              </p:ext>
            </p:extLst>
          </p:nvPr>
        </p:nvGraphicFramePr>
        <p:xfrm>
          <a:off x="9028540" y="2653153"/>
          <a:ext cx="7108526" cy="3389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7AF3BE41-B9AE-1888-CC0B-A8578541FB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6749706"/>
              </p:ext>
            </p:extLst>
          </p:nvPr>
        </p:nvGraphicFramePr>
        <p:xfrm>
          <a:off x="1970116" y="6757193"/>
          <a:ext cx="14060430" cy="4813479"/>
        </p:xfrm>
        <a:graphic>
          <a:graphicData uri="http://schemas.openxmlformats.org/drawingml/2006/table">
            <a:tbl>
              <a:tblPr/>
              <a:tblGrid>
                <a:gridCol w="2390931">
                  <a:extLst>
                    <a:ext uri="{9D8B030D-6E8A-4147-A177-3AD203B41FA5}">
                      <a16:colId xmlns:a16="http://schemas.microsoft.com/office/drawing/2014/main" val="4042974691"/>
                    </a:ext>
                  </a:extLst>
                </a:gridCol>
                <a:gridCol w="1414818">
                  <a:extLst>
                    <a:ext uri="{9D8B030D-6E8A-4147-A177-3AD203B41FA5}">
                      <a16:colId xmlns:a16="http://schemas.microsoft.com/office/drawing/2014/main" val="2232194536"/>
                    </a:ext>
                  </a:extLst>
                </a:gridCol>
                <a:gridCol w="690957">
                  <a:extLst>
                    <a:ext uri="{9D8B030D-6E8A-4147-A177-3AD203B41FA5}">
                      <a16:colId xmlns:a16="http://schemas.microsoft.com/office/drawing/2014/main" val="3439434912"/>
                    </a:ext>
                  </a:extLst>
                </a:gridCol>
                <a:gridCol w="2752861">
                  <a:extLst>
                    <a:ext uri="{9D8B030D-6E8A-4147-A177-3AD203B41FA5}">
                      <a16:colId xmlns:a16="http://schemas.microsoft.com/office/drawing/2014/main" val="4278251906"/>
                    </a:ext>
                  </a:extLst>
                </a:gridCol>
                <a:gridCol w="910308">
                  <a:extLst>
                    <a:ext uri="{9D8B030D-6E8A-4147-A177-3AD203B41FA5}">
                      <a16:colId xmlns:a16="http://schemas.microsoft.com/office/drawing/2014/main" val="484747097"/>
                    </a:ext>
                  </a:extLst>
                </a:gridCol>
                <a:gridCol w="690957">
                  <a:extLst>
                    <a:ext uri="{9D8B030D-6E8A-4147-A177-3AD203B41FA5}">
                      <a16:colId xmlns:a16="http://schemas.microsoft.com/office/drawing/2014/main" val="4253593400"/>
                    </a:ext>
                  </a:extLst>
                </a:gridCol>
                <a:gridCol w="2906407">
                  <a:extLst>
                    <a:ext uri="{9D8B030D-6E8A-4147-A177-3AD203B41FA5}">
                      <a16:colId xmlns:a16="http://schemas.microsoft.com/office/drawing/2014/main" val="2966649903"/>
                    </a:ext>
                  </a:extLst>
                </a:gridCol>
                <a:gridCol w="1261271">
                  <a:extLst>
                    <a:ext uri="{9D8B030D-6E8A-4147-A177-3AD203B41FA5}">
                      <a16:colId xmlns:a16="http://schemas.microsoft.com/office/drawing/2014/main" val="184931764"/>
                    </a:ext>
                  </a:extLst>
                </a:gridCol>
                <a:gridCol w="1041920">
                  <a:extLst>
                    <a:ext uri="{9D8B030D-6E8A-4147-A177-3AD203B41FA5}">
                      <a16:colId xmlns:a16="http://schemas.microsoft.com/office/drawing/2014/main" val="3666388848"/>
                    </a:ext>
                  </a:extLst>
                </a:gridCol>
              </a:tblGrid>
              <a:tr h="253341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Plasma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PBMC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435906"/>
                  </a:ext>
                </a:extLst>
              </a:tr>
              <a:tr h="253341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Genital ulcer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Genital ulcer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ANA antibody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869309"/>
                  </a:ext>
                </a:extLst>
              </a:tr>
              <a:tr h="2533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Compounds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coefficient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p-value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Compounds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coefficient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p-value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Compounds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coefficient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p-value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0673582"/>
                  </a:ext>
                </a:extLst>
              </a:tr>
              <a:tr h="2533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Glycolic acid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0.772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0.006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PE 38:4;O (PE 18:1_20:3;O) (2)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0.912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0.004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CL 74:1 (CL 16:0_16:0_24:0_18:1) (3)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1.134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0.002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6035443"/>
                  </a:ext>
                </a:extLst>
              </a:tr>
              <a:tr h="2533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Serine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0.738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0.009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PE O-36:3 (PE O-18:1_18:2) (4)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-0.653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0.046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DMPE 34:1 (DMPE 16:0_18:1) (2)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1.128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0.002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8679442"/>
                  </a:ext>
                </a:extLst>
              </a:tr>
              <a:tr h="2533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FA 14:0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0.705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0.014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Cer 42:2;2O (Cer 18:1;2O/24:1)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-0.674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0.036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Cer 34:1;2O (Cer 18:1;2O/16:0) (1)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1.000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0.008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719046"/>
                  </a:ext>
                </a:extLst>
              </a:tr>
              <a:tr h="2533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FA 28:7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0.699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0.015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Norethisterone acetate (1)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-0.682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0.037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PI 38:4;O (PI 18:0_20:4;O) (2)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0.997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0.009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5294380"/>
                  </a:ext>
                </a:extLst>
              </a:tr>
              <a:tr h="2533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PE 38:5;2O (PE 20:5_18:0;2O)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0.698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0.014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PS 36:1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-0.695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0.033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PE O-38:5 (PE O-18:1_20:4)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0.961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0.011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0720506"/>
                  </a:ext>
                </a:extLst>
              </a:tr>
              <a:tr h="2533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LPE O-18:1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0.686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0.015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PE O-40:7 (PE O-18:1_22:6) (2)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-0.715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0.028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PC 38:4 (PC 18:0_20:4)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0.941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0.014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864416"/>
                  </a:ext>
                </a:extLst>
              </a:tr>
              <a:tr h="2533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SM 33:1;2O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0.597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0.037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PI 38:4;O (PI 18:0_20:4;O) (2)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-0.771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0.017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PE O-40:6 (PE O-18:1_22:5) (1)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0.928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0.015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6737945"/>
                  </a:ext>
                </a:extLst>
              </a:tr>
              <a:tr h="2533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Taurine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0.567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0.044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PI 38:4 (PI 18:0_20:4) (5)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0.924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0.015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9238702"/>
                  </a:ext>
                </a:extLst>
              </a:tr>
              <a:tr h="2533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FA 19:5;2O (2)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-0.586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0.042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PC 38:2 (PC 18:1_20:1)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0.920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0.016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4820641"/>
                  </a:ext>
                </a:extLst>
              </a:tr>
              <a:tr h="2533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Fructose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-0.619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0.031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PC O-34:5 (1)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0.885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0.021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9681257"/>
                  </a:ext>
                </a:extLst>
              </a:tr>
              <a:tr h="2533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Tagatose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-0.655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0.022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PE O-38:5 (PE O-16:1_22:4) (3)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0.787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0.040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5164231"/>
                  </a:ext>
                </a:extLst>
              </a:tr>
              <a:tr h="2533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Ethanolamine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-0.694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0.015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FA 16:4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0.773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0.046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3189162"/>
                  </a:ext>
                </a:extLst>
              </a:tr>
              <a:tr h="25334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PC 36:1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0.769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0.044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0964693"/>
                  </a:ext>
                </a:extLst>
              </a:tr>
              <a:tr h="25334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PE O-36:3 (PE O-18:1_18:2) (1)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0.766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0.047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5395347"/>
                  </a:ext>
                </a:extLst>
              </a:tr>
              <a:tr h="25334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PC 36:4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0.752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0.049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3515219"/>
                  </a:ext>
                </a:extLst>
              </a:tr>
              <a:tr h="25334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PC 36:3 (PC 16:0_20:3) (2)</a:t>
                      </a:r>
                    </a:p>
                  </a:txBody>
                  <a:tcPr marL="6155" marR="6155" marT="6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-0.753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0.050</a:t>
                      </a:r>
                    </a:p>
                  </a:txBody>
                  <a:tcPr marL="6155" marR="6155" marT="615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207216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ED9C08F-578F-DF9A-E4AE-857B9F6D5BD5}"/>
              </a:ext>
            </a:extLst>
          </p:cNvPr>
          <p:cNvSpPr txBox="1"/>
          <p:nvPr/>
        </p:nvSpPr>
        <p:spPr>
          <a:xfrm>
            <a:off x="1156217" y="2204274"/>
            <a:ext cx="813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ko-KR" altLang="en-US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9C640A-18F1-1A57-10BB-59B0D965D2A5}"/>
              </a:ext>
            </a:extLst>
          </p:cNvPr>
          <p:cNvSpPr txBox="1"/>
          <p:nvPr/>
        </p:nvSpPr>
        <p:spPr>
          <a:xfrm>
            <a:off x="1156216" y="6500966"/>
            <a:ext cx="813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ko-KR" altLang="en-US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BF71D5-4D28-562B-E649-6FB0C3BFCDE3}"/>
              </a:ext>
            </a:extLst>
          </p:cNvPr>
          <p:cNvSpPr txBox="1"/>
          <p:nvPr/>
        </p:nvSpPr>
        <p:spPr>
          <a:xfrm>
            <a:off x="3393831" y="316357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*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C9B4C6-35FB-4380-CE01-51AD73092AA4}"/>
              </a:ext>
            </a:extLst>
          </p:cNvPr>
          <p:cNvSpPr txBox="1"/>
          <p:nvPr/>
        </p:nvSpPr>
        <p:spPr>
          <a:xfrm>
            <a:off x="14694757" y="316357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*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C1B83C-FADD-8F42-9379-710D089C8C9A}"/>
              </a:ext>
            </a:extLst>
          </p:cNvPr>
          <p:cNvSpPr txBox="1"/>
          <p:nvPr/>
        </p:nvSpPr>
        <p:spPr>
          <a:xfrm>
            <a:off x="10755804" y="34055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*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62754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B6C0270C-9A83-4B90-8381-84EBE34239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9011205"/>
              </p:ext>
            </p:extLst>
          </p:nvPr>
        </p:nvGraphicFramePr>
        <p:xfrm>
          <a:off x="699247" y="1959652"/>
          <a:ext cx="17024337" cy="10258602"/>
        </p:xfrm>
        <a:graphic>
          <a:graphicData uri="http://schemas.openxmlformats.org/drawingml/2006/table">
            <a:tbl>
              <a:tblPr/>
              <a:tblGrid>
                <a:gridCol w="2117606">
                  <a:extLst>
                    <a:ext uri="{9D8B030D-6E8A-4147-A177-3AD203B41FA5}">
                      <a16:colId xmlns:a16="http://schemas.microsoft.com/office/drawing/2014/main" val="2435114418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875287543"/>
                    </a:ext>
                  </a:extLst>
                </a:gridCol>
                <a:gridCol w="744308">
                  <a:extLst>
                    <a:ext uri="{9D8B030D-6E8A-4147-A177-3AD203B41FA5}">
                      <a16:colId xmlns:a16="http://schemas.microsoft.com/office/drawing/2014/main" val="3509773818"/>
                    </a:ext>
                  </a:extLst>
                </a:gridCol>
                <a:gridCol w="964453">
                  <a:extLst>
                    <a:ext uri="{9D8B030D-6E8A-4147-A177-3AD203B41FA5}">
                      <a16:colId xmlns:a16="http://schemas.microsoft.com/office/drawing/2014/main" val="2157433236"/>
                    </a:ext>
                  </a:extLst>
                </a:gridCol>
                <a:gridCol w="754790">
                  <a:extLst>
                    <a:ext uri="{9D8B030D-6E8A-4147-A177-3AD203B41FA5}">
                      <a16:colId xmlns:a16="http://schemas.microsoft.com/office/drawing/2014/main" val="1330282978"/>
                    </a:ext>
                  </a:extLst>
                </a:gridCol>
                <a:gridCol w="2190988">
                  <a:extLst>
                    <a:ext uri="{9D8B030D-6E8A-4147-A177-3AD203B41FA5}">
                      <a16:colId xmlns:a16="http://schemas.microsoft.com/office/drawing/2014/main" val="3790876631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2471294706"/>
                    </a:ext>
                  </a:extLst>
                </a:gridCol>
                <a:gridCol w="744308">
                  <a:extLst>
                    <a:ext uri="{9D8B030D-6E8A-4147-A177-3AD203B41FA5}">
                      <a16:colId xmlns:a16="http://schemas.microsoft.com/office/drawing/2014/main" val="485906642"/>
                    </a:ext>
                  </a:extLst>
                </a:gridCol>
                <a:gridCol w="964453">
                  <a:extLst>
                    <a:ext uri="{9D8B030D-6E8A-4147-A177-3AD203B41FA5}">
                      <a16:colId xmlns:a16="http://schemas.microsoft.com/office/drawing/2014/main" val="4097607762"/>
                    </a:ext>
                  </a:extLst>
                </a:gridCol>
                <a:gridCol w="754790">
                  <a:extLst>
                    <a:ext uri="{9D8B030D-6E8A-4147-A177-3AD203B41FA5}">
                      <a16:colId xmlns:a16="http://schemas.microsoft.com/office/drawing/2014/main" val="2141646217"/>
                    </a:ext>
                  </a:extLst>
                </a:gridCol>
                <a:gridCol w="2190988">
                  <a:extLst>
                    <a:ext uri="{9D8B030D-6E8A-4147-A177-3AD203B41FA5}">
                      <a16:colId xmlns:a16="http://schemas.microsoft.com/office/drawing/2014/main" val="2207665609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1820211627"/>
                    </a:ext>
                  </a:extLst>
                </a:gridCol>
                <a:gridCol w="745200">
                  <a:extLst>
                    <a:ext uri="{9D8B030D-6E8A-4147-A177-3AD203B41FA5}">
                      <a16:colId xmlns:a16="http://schemas.microsoft.com/office/drawing/2014/main" val="1206175685"/>
                    </a:ext>
                  </a:extLst>
                </a:gridCol>
                <a:gridCol w="964453">
                  <a:extLst>
                    <a:ext uri="{9D8B030D-6E8A-4147-A177-3AD203B41FA5}">
                      <a16:colId xmlns:a16="http://schemas.microsoft.com/office/drawing/2014/main" val="3950529536"/>
                    </a:ext>
                  </a:extLst>
                </a:gridCol>
              </a:tblGrid>
              <a:tr h="293884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HC vs BD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HC vs DC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DC vs BD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652407"/>
                  </a:ext>
                </a:extLst>
              </a:tr>
              <a:tr h="39184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Compound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p-value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Fold change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Compound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p-value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Fold change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Compound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p-value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Fold change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7185192"/>
                  </a:ext>
                </a:extLst>
              </a:tr>
              <a:tr h="3918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Mann-Whitney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Dunn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BD/HC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Mann-Whitney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Dunn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DC/HC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Mann-Whitney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Dunn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BD/DC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0713439"/>
                  </a:ext>
                </a:extLst>
              </a:tr>
              <a:tr h="241606"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20:4;2O (2)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4.41E-10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6.78E-08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63.78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4279982"/>
                  </a:ext>
                </a:extLst>
              </a:tr>
              <a:tr h="241606"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20:4;2O (1)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4.41E-10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1.86E-06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49.74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4939934"/>
                  </a:ext>
                </a:extLst>
              </a:tr>
              <a:tr h="241606"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20:4;3O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3.18E-06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2.26E-04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1822836"/>
                  </a:ext>
                </a:extLst>
              </a:tr>
              <a:tr h="241606"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Hypoxanthine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9.53E-05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8.50E-04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3.60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098409"/>
                  </a:ext>
                </a:extLst>
              </a:tr>
              <a:tr h="241606"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Trehalose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2.04E-02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5.22E-02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2.15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3099418"/>
                  </a:ext>
                </a:extLst>
              </a:tr>
              <a:tr h="241606"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Sphigosine 1-phosphate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1.42E-03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2.27E-03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1.97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5625231"/>
                  </a:ext>
                </a:extLst>
              </a:tr>
              <a:tr h="241606"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Adenosine-5-monophosphate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1.21E-02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1.91E-02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1.61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1-monostearin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1.39E-02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3.94E-02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9448201"/>
                  </a:ext>
                </a:extLst>
              </a:tr>
              <a:tr h="241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20:4;2O (1)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7.24E-04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1.20E-03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33.93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Palmitoleic acid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4.87E-02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1.43E-01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Proline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2.18E-02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6.30E-02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1.62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8461803"/>
                  </a:ext>
                </a:extLst>
              </a:tr>
              <a:tr h="241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20:4;2O (2)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4.18E-05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3.66E-04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31.68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20:4;4O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4.82E-03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1.72E-02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1.29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Threitol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3.96E-02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6.45E-02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1.61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8314251"/>
                  </a:ext>
                </a:extLst>
              </a:tr>
              <a:tr h="241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20:4;3O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1.72E-02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1.65E-02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3.09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Glucose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5.39E-03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1.63E-02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16:4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5.85E-03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1.89E-02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2806773"/>
                  </a:ext>
                </a:extLst>
              </a:tr>
              <a:tr h="241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Hypoxanthine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4.96E-05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1.67E-04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16:4;2O (3)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4.49E-02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1.11E-01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0.94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ST 24:1;O4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2.69E-03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1.31E-02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1911479"/>
                  </a:ext>
                </a:extLst>
              </a:tr>
              <a:tr h="241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Sphigosine 1-phosphate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4.77E-04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2.19E-03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Galactonic acid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4.87E-02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2.73E-01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0.86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OxFA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 18:1;(2OH)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4.32E-02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5.84E-02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5773418"/>
                  </a:ext>
                </a:extLst>
              </a:tr>
              <a:tr h="241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18:2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1.49E-02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3.70E-02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1.52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15:4;2O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2.93E-02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8.64E-02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OxFA 18:0;(2OH)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2.76E-02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1.00E-01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9303332"/>
                  </a:ext>
                </a:extLst>
              </a:tr>
              <a:tr h="241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Glutamate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3.87E-02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1.37E-01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Myo-inositol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7.50E-03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2.80E-02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0.82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16:0;O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4.64E-03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8.47E-03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1901541"/>
                  </a:ext>
                </a:extLst>
              </a:tr>
              <a:tr h="241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LPE O-18:2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4.96E-02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1.40E-01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LPE 16:0 (1)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3.80E-02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8.68E-02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0.80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Lysine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1.02E-02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1.39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658954"/>
                  </a:ext>
                </a:extLst>
              </a:tr>
              <a:tr h="241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16:4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4.96E-02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7.40E-02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18:0;2O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8.34E-03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2.66E-02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0.79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Asparagine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3.47E-02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4.71E-02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1.36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2777071"/>
                  </a:ext>
                </a:extLst>
              </a:tr>
              <a:tr h="241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Glycolic acid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4.57E-02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7.85E-02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Citric acid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1.39E-02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1.17E-02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0.79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18:2;2O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3.47E-02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6.04E-02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1.31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4947054"/>
                  </a:ext>
                </a:extLst>
              </a:tr>
              <a:tr h="241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Pyrophosphate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1.20E-02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4.99E-02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LPE 16:0 (2)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4.13E-02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8.41E-02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0.78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1-monopalmitin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2.08E-02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5.11E-02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6031735"/>
                  </a:ext>
                </a:extLst>
              </a:tr>
              <a:tr h="241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Glucose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1.56E-02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2.48E-02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LPE 20:4 (2)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9.26E-03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3.17E-02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0.77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LPE 22:6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3.96E-02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1.26E-01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4375569"/>
                  </a:ext>
                </a:extLst>
              </a:tr>
              <a:tr h="241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18:0;2O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4.39E-02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6.42E-02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0.96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Phenylacetic acid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3.49E-02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1.10E-01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0.75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15:4;2O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1.62E-02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3.23E-02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1.23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2122223"/>
                  </a:ext>
                </a:extLst>
              </a:tr>
              <a:tr h="241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Phenylalanine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2.86E-02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7.02E-02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0.90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LPE 20:4 (1)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2.45E-02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4.78E-02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0.75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Pelargonic acid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1.46E-02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4.97E-02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5118719"/>
                  </a:ext>
                </a:extLst>
              </a:tr>
              <a:tr h="241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Oxoproline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1.56E-02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5.63E-02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0.87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Asparagine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1.26E-02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4.61E-02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0.72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Succinic acid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1.79E-02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7.68E-02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1314031"/>
                  </a:ext>
                </a:extLst>
              </a:tr>
              <a:tr h="241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LPE 20:4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2.73E-02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3.92E-02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0.85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OxFA 18:1;(2OH)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5.39E-03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2.15E-02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0.72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16:0 (1)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4.32E-02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1.43E-01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1.15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3453148"/>
                  </a:ext>
                </a:extLst>
              </a:tr>
              <a:tr h="241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Myo-inositol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1.72E-02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2.42E-02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18:2 (1)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4.30E-03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1.81E-02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0.71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16:4;2O (3)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3.88E-03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8.77E-03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7102233"/>
                  </a:ext>
                </a:extLst>
              </a:tr>
              <a:tr h="241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Citric acid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9.67E-05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7.76E-04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0.77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16:0;O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3.02E-03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8.60E-03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0.71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Salicylaldehyde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2.73E-02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9.13E-02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1.09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0932261"/>
                  </a:ext>
                </a:extLst>
              </a:tr>
              <a:tr h="241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28:7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4.21E-02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1.43E-01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0.73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Lysine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4.82E-03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1.97E-02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Octadecanol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4.87E-02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1.64E-01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1.07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3077150"/>
                  </a:ext>
                </a:extLst>
              </a:tr>
              <a:tr h="241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Fructose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5.24E-03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9.02E-03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LPE 18:1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8.34E-03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3.72E-02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0.68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Oxalic acid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4.51E-02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1.44E-01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0.74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6141534"/>
                  </a:ext>
                </a:extLst>
              </a:tr>
              <a:tr h="241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PE 38:4;2O (PE 20:4_18:0;2O)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3.55E-02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8.87E-02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18:2;2O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6.03E-03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1.32E-02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0.68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Adenosine-5-monophosphate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1.17E-02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3.12E-02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0.72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1106929"/>
                  </a:ext>
                </a:extLst>
              </a:tr>
              <a:tr h="241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Tagatose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3.13E-03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1.06E-02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0.60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LPE 20:3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6.73E-03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1.73E-02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0.62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Pyrrole-2-carboxylic acid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4.90E-02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1.45E-01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0.71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4753799"/>
                  </a:ext>
                </a:extLst>
              </a:tr>
              <a:tr h="241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Threitol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5.85E-03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1.75E-02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0.59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LPE 16:1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2.93E-02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1.28E-01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0.62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20:4;2O (1)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1.26E-02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1.12E-02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0.68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1395751"/>
                  </a:ext>
                </a:extLst>
              </a:tr>
              <a:tr h="241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Xylose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4.16E-03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1.15E-02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0.33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LPE 17:1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1.39E-02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4.31E-02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0.61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Pyruvate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4.04E-02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9.74E-02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8943787"/>
                  </a:ext>
                </a:extLst>
              </a:tr>
              <a:tr h="241606"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Proline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2.93E-02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4.62E-02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0.60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20:4;2O (2)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1.07E-03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3.34E-03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8460145"/>
                  </a:ext>
                </a:extLst>
              </a:tr>
              <a:tr h="241606"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LPE 18:3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3.20E-02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5.47E-02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0.59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2021548"/>
                  </a:ext>
                </a:extLst>
              </a:tr>
              <a:tr h="241606"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LPE 22:5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3.20E-02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4.96E-02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0.53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1611992"/>
                  </a:ext>
                </a:extLst>
              </a:tr>
              <a:tr h="241606"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Tagatose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6.73E-03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1.08E-02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0.52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2779298"/>
                  </a:ext>
                </a:extLst>
              </a:tr>
              <a:tr h="241606"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Fructose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6.03E-03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1.76E-02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5471096"/>
                  </a:ext>
                </a:extLst>
              </a:tr>
              <a:tr h="241606"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Threitol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7.20E-04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6.49E-04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7714225"/>
                  </a:ext>
                </a:extLst>
              </a:tr>
              <a:tr h="24160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Xylose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3.82E-03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6.88E-03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203104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7088EAD-0521-4099-BFEE-95C245B92F97}"/>
              </a:ext>
            </a:extLst>
          </p:cNvPr>
          <p:cNvSpPr txBox="1"/>
          <p:nvPr/>
        </p:nvSpPr>
        <p:spPr>
          <a:xfrm>
            <a:off x="699247" y="381734"/>
            <a:ext cx="166585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400" b="1">
                <a:latin typeface="Arial" panose="020B0604020202020204" pitchFamily="34" charset="0"/>
                <a:cs typeface="Arial" panose="020B0604020202020204" pitchFamily="34" charset="0"/>
              </a:rPr>
              <a:t>(Supplement table 1) The list of plasma compounds that present the significant differences between groups</a:t>
            </a:r>
            <a:br>
              <a:rPr lang="en-US" altLang="ko-KR" sz="2400" b="1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ko-KR" sz="24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>
                <a:latin typeface="Arial" panose="020B0604020202020204" pitchFamily="34" charset="0"/>
                <a:cs typeface="Arial" panose="020B0604020202020204" pitchFamily="34" charset="0"/>
              </a:rPr>
              <a:t>p-value was calculated using Mann-Whitney test and Dunn test with benjamini hochberg correction.</a:t>
            </a:r>
          </a:p>
        </p:txBody>
      </p:sp>
    </p:spTree>
    <p:extLst>
      <p:ext uri="{BB962C8B-B14F-4D97-AF65-F5344CB8AC3E}">
        <p14:creationId xmlns:p14="http://schemas.microsoft.com/office/powerpoint/2010/main" val="3308319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2FD83E30-FEAE-4E22-B189-13C18C4401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0488834"/>
              </p:ext>
            </p:extLst>
          </p:nvPr>
        </p:nvGraphicFramePr>
        <p:xfrm>
          <a:off x="913606" y="1860551"/>
          <a:ext cx="16173450" cy="10349324"/>
        </p:xfrm>
        <a:graphic>
          <a:graphicData uri="http://schemas.openxmlformats.org/drawingml/2006/table">
            <a:tbl>
              <a:tblPr/>
              <a:tblGrid>
                <a:gridCol w="2049585">
                  <a:extLst>
                    <a:ext uri="{9D8B030D-6E8A-4147-A177-3AD203B41FA5}">
                      <a16:colId xmlns:a16="http://schemas.microsoft.com/office/drawing/2014/main" val="430529187"/>
                    </a:ext>
                  </a:extLst>
                </a:gridCol>
                <a:gridCol w="1359624">
                  <a:extLst>
                    <a:ext uri="{9D8B030D-6E8A-4147-A177-3AD203B41FA5}">
                      <a16:colId xmlns:a16="http://schemas.microsoft.com/office/drawing/2014/main" val="975063929"/>
                    </a:ext>
                  </a:extLst>
                </a:gridCol>
                <a:gridCol w="720398">
                  <a:extLst>
                    <a:ext uri="{9D8B030D-6E8A-4147-A177-3AD203B41FA5}">
                      <a16:colId xmlns:a16="http://schemas.microsoft.com/office/drawing/2014/main" val="3900596272"/>
                    </a:ext>
                  </a:extLst>
                </a:gridCol>
                <a:gridCol w="933473">
                  <a:extLst>
                    <a:ext uri="{9D8B030D-6E8A-4147-A177-3AD203B41FA5}">
                      <a16:colId xmlns:a16="http://schemas.microsoft.com/office/drawing/2014/main" val="2970169293"/>
                    </a:ext>
                  </a:extLst>
                </a:gridCol>
                <a:gridCol w="730545">
                  <a:extLst>
                    <a:ext uri="{9D8B030D-6E8A-4147-A177-3AD203B41FA5}">
                      <a16:colId xmlns:a16="http://schemas.microsoft.com/office/drawing/2014/main" val="1361817600"/>
                    </a:ext>
                  </a:extLst>
                </a:gridCol>
                <a:gridCol w="2120611">
                  <a:extLst>
                    <a:ext uri="{9D8B030D-6E8A-4147-A177-3AD203B41FA5}">
                      <a16:colId xmlns:a16="http://schemas.microsoft.com/office/drawing/2014/main" val="113073049"/>
                    </a:ext>
                  </a:extLst>
                </a:gridCol>
                <a:gridCol w="1359624">
                  <a:extLst>
                    <a:ext uri="{9D8B030D-6E8A-4147-A177-3AD203B41FA5}">
                      <a16:colId xmlns:a16="http://schemas.microsoft.com/office/drawing/2014/main" val="288499884"/>
                    </a:ext>
                  </a:extLst>
                </a:gridCol>
                <a:gridCol w="720398">
                  <a:extLst>
                    <a:ext uri="{9D8B030D-6E8A-4147-A177-3AD203B41FA5}">
                      <a16:colId xmlns:a16="http://schemas.microsoft.com/office/drawing/2014/main" val="3652094986"/>
                    </a:ext>
                  </a:extLst>
                </a:gridCol>
                <a:gridCol w="933473">
                  <a:extLst>
                    <a:ext uri="{9D8B030D-6E8A-4147-A177-3AD203B41FA5}">
                      <a16:colId xmlns:a16="http://schemas.microsoft.com/office/drawing/2014/main" val="3575513055"/>
                    </a:ext>
                  </a:extLst>
                </a:gridCol>
                <a:gridCol w="730545">
                  <a:extLst>
                    <a:ext uri="{9D8B030D-6E8A-4147-A177-3AD203B41FA5}">
                      <a16:colId xmlns:a16="http://schemas.microsoft.com/office/drawing/2014/main" val="3488684617"/>
                    </a:ext>
                  </a:extLst>
                </a:gridCol>
                <a:gridCol w="2120611">
                  <a:extLst>
                    <a:ext uri="{9D8B030D-6E8A-4147-A177-3AD203B41FA5}">
                      <a16:colId xmlns:a16="http://schemas.microsoft.com/office/drawing/2014/main" val="2507937858"/>
                    </a:ext>
                  </a:extLst>
                </a:gridCol>
                <a:gridCol w="730545">
                  <a:extLst>
                    <a:ext uri="{9D8B030D-6E8A-4147-A177-3AD203B41FA5}">
                      <a16:colId xmlns:a16="http://schemas.microsoft.com/office/drawing/2014/main" val="590728211"/>
                    </a:ext>
                  </a:extLst>
                </a:gridCol>
                <a:gridCol w="730545">
                  <a:extLst>
                    <a:ext uri="{9D8B030D-6E8A-4147-A177-3AD203B41FA5}">
                      <a16:colId xmlns:a16="http://schemas.microsoft.com/office/drawing/2014/main" val="2911229030"/>
                    </a:ext>
                  </a:extLst>
                </a:gridCol>
                <a:gridCol w="933473">
                  <a:extLst>
                    <a:ext uri="{9D8B030D-6E8A-4147-A177-3AD203B41FA5}">
                      <a16:colId xmlns:a16="http://schemas.microsoft.com/office/drawing/2014/main" val="3469673845"/>
                    </a:ext>
                  </a:extLst>
                </a:gridCol>
              </a:tblGrid>
              <a:tr h="117849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HC vs BD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HC vs DC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DC vs BD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650158"/>
                  </a:ext>
                </a:extLst>
              </a:tr>
              <a:tr h="11272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Compound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p-value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Fold change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Compound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p-value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Fold change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Compound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p-value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Fold change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8503622"/>
                  </a:ext>
                </a:extLst>
              </a:tr>
              <a:tr h="16396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Mann-Whitney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Dunn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BD/HC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Mann-Whitney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Dunn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DC/HC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Mann-Whitney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Dunn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BD/DC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4553837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PE 36:2;O|PE 18:2_18:0;O (2)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1.88E-02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5.01E-02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43.09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1731900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PE 38:4 (PE 18:0_20:4) (3)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6.75E-03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3.41E-02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11.68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9942042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PC 42:6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4.56E-02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5.79E-02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9.18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6973895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22:5;O (2)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2.71E-04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8.65E-04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6.33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2224989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22:4;O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4.10E-04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7.86E-04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6.00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8253728"/>
                  </a:ext>
                </a:extLst>
              </a:tr>
              <a:tr h="163965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20:3;O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5.05E-05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1.96E-04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5.39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2186419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22:6;O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8.20E-05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2.67E-04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4.81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88712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20:4;O (1)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3.11E-04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7.72E-04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4.60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5848600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20:5;O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1.02E-03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2.25E-03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4469877"/>
                  </a:ext>
                </a:extLst>
              </a:tr>
              <a:tr h="225749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20:5;2O (2)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2.03E-04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2.64E-04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4.31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2881607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22:5;O (1)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6.99E-05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4.61E-04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3.88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7314137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Sphingosine 1-phosphate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2.08E-03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4.35E-03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3.80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HexCer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 34:1;2O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3.60E-02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5.38E-02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9652043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20:3;4O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3.25E-03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6.27E-03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3.62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PE 38:4 (PE 18:0_20:4) (2)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1.52E-02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5.23E-02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3.97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8601523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20:4;3O (1)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2.61E-03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6.72E-03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PE 42:7;O (PE 20:4_22:3;O)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2.05E-02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5.37E-02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5061541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PE 40:5;O (PE 22:4_18:1;O) (2)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3.63E-02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7.05E-02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SM 36:1;2O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1.52E-02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2.26E-02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2.46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0561684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20:4;3O (2)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2.91E-03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1.11E-02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PE 36:2 (PE 18:0_18:2) (1)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3.41E-02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1.29E-01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2.32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8707032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20:5;2O (1)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1.72E-02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4.71E-02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PE O-38:4 (PE O-18:0_20:4)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3.41E-02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5.03E-02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8485760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PA 38:4 (PA 18:0_20:4)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1.72E-02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6.23E-02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PE 38:4;2O (PE 20:4_18:0;2O)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1.82E-02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4.49E-02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1.95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7143327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22:5;3O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9.96E-03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1.16E-02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2.63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PC O-38:6 (2)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2.05E-02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6.64E-02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1.62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312763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PE O-39:7 (PE O-17:1_22:6) (3)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9.96E-03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4.50E-02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2.46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PE O-39:7 (PE O-17:1_22:6) (2)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4.92E-02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2.38E-01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1.56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3761174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PC 39:5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3.63E-02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9.96E-02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2.45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PC O-31:3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4.00E-02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9.93E-02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9261385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CAR 17:0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1.02E-03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2.42E-03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PI 38:3 (PI 18:0_20:3) (4)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4.22E-02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9.80E-02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1056593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LPC 16:0 (2)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3.10E-02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8.07E-02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PI 37:4 (PI 17:0_20:4)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4.92E-02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1.07E-01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228273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CAR 16:0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1.46E-03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3.88E-03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PE O-34:3 (PE O-16:1_18:2) (3)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4.44E-02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1.24E-01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1.33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4004285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18:1;2O (1)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1.65E-03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1.51E-03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2.32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NAE 7:0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2.05E-02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3.24E-02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8883806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CL 81:16 (CL 17:2_22:4_20:5_22:5)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1.43E-04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1.44E-03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10.20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SE 29:2;O;S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4.23E-02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1.31E-01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CL 81:16 (CL 17:2_22:4_20:5_22:5)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4.44E-02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4.31E-02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0.97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7142321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PE 38:4 (PE 18:0_20:4) (3)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3.77E-02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4.18E-02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7.96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CAR 14:0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9.96E-03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2.06E-02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LPC 22:5 (1)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4.44E-02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1.27E-01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0.80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3101119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PC 42:6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1.87E-02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6.23E-02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4.88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PE O-40:7 (PE O-18:2_22:5)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3.63E-02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9.56E-02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16:0;2O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1.11E-02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2.11E-02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0.78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668650"/>
                  </a:ext>
                </a:extLst>
              </a:tr>
              <a:tr h="1639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PC 35:6 (2)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4.95E-02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1.31E-01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3.85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LPG 18:1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3.25E-03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1.35E-02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LPC 18:2 (3)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8.03E-03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2.72E-02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0.73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7865024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PE 36:2;2O (PE 18:2_18:0;2O) (2)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3.57E-02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1.20E-01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CAR 15:0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2.33E-03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6.34E-03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2.07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LPC 17:1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1.93E-02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3.34E-02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0.72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5307717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LPC 16:0 (2)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4.69E-02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7.39E-02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2.56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LPE O-18:2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1.85E-03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7.25E-03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2.06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LPC 20:4 (2)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1.52E-02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2.68E-02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0.71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6601604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PC O-32:1 (PC O-16:0_16:1)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3.01E-02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1.09E-01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15:3;2O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2.23E-02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4.50E-02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LPC 20:3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2.73E-02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5.98E-02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6536288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DMPE 34:2 (DMPE 16:0_18:2)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4.69E-02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1.17E-01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1.76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CAR 18:0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9.05E-03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2.35E-02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LPG 18:1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2.05E-02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2.75E-02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0.67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471250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4-Imidazoleacrylic acid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2.84E-02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6.80E-02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CAR 14:1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3.92E-02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1.48E-01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PC 44:12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4.22E-02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1.16E-01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3802525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PE-Cer 37:9;3O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4.48E-03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1.41E-02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1.65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20:4;2O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7.45E-03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1.67E-02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1.98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CAR 18:1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5.33E-03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1.50E-02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0.62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2428579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15:3;2O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4.21E-02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7.85E-02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1.61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CAR 16:1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5.52E-03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1.51E-02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1.96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CAR 15:0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1.62E-02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2.85E-02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0.62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8627726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PE 36:2;O (PE 18:1_18:1;O)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4.69E-02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1.31E-01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1.60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LPC 20:1 (2)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1.46E-03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3.72E-03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1.90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CAR 18:2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4.44E-02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9.41E-02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0.61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7818203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PE 36:2 (PE 18:0_18:2)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3.57E-02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9.61E-02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1.58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PG 36:3 (PG 18:1_18:2) (2)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2.63E-02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4.47E-02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1.88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CAR 18:0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2.05E-02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3.46E-02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0.59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5932636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LPC 14:0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1.45E-02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3.31E-02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LPC 20:0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3.92E-02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1.02E-01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1.86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CAR 16:1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5.33E-03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9.77E-03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0.58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7760314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LPC 19:0 (2)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1.25E-03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3.92E-03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LPC 14:0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5.52E-03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9.34E-03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1.79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CAR 17:0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1.19E-02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2.41E-02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0.55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9115120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PC O-35:5 (2)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4.95E-02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1.50E-01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CAR 18:1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5.52E-03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1.10E-02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1.78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20:4;2O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9.78E-03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2.40E-02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4657122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LPE O-18:2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1.99E-02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2.87E-02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LPE O-18:1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3.92E-02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5.42E-02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1.77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18:1;2O (1)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5.71E-03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2.04E-02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0544522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LPC 20:1 (2)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3.77E-02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6.75E-02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CAR 18:2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2.63E-02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6.23E-02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1.74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PI 38:5|PI 18:1_20:4 (1)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4.00E-02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1.20E-01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0.53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7792650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LPC 15:0/0:0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4.69E-02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8.08E-02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1.38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LPC 19:0 (1)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8.22E-03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1.06E-02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1.72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Sphingosine 1-phosphate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3.23E-02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6.26E-02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5350157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LPE O-18:1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3.57E-02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8.58E-02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1.32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LPC 19:0 (2)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5.36E-04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1.06E-03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1.71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CAR 16:0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2.38E-03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5.21E-03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59751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LPE O-16:1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3.57E-02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8.66E-02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1.27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LPC 15:0/0:0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9.05E-03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2.11E-02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CAR 14:0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6.12E-03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1.31E-02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0236132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18:0;2O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3.37E-02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7.39E-02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1.23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LPE O-16:1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2.23E-02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2.93E-02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20:4;3O (2)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2.73E-02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3.86E-02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0.47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9930353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NAE 7:0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1.28E-02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3.74E-02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16:0;2O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2.03E-04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7.04E-04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1.63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SM 34:2;3O (1)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1.34E-02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4.09E-02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0.47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6715041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CL 80:1 (CL 18:0_18:0_26:0_18:1)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4.21E-02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8.86E-02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1.08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LPC 19:1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1.88E-02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4.20E-02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1.60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20:3;3O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8.58E-03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3.17E-02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0.46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0564982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LNAPE 38:5 (NAPE 20:4/N-18:1)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1.99E-02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5.38E-02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0.91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LPC 16:0 (3)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2.61E-03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1.01E-02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1.57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ST 27:1;O;S (1)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3.41E-02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1.28E-01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0.41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1204444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NAE 12:0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1.43E-04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5.65E-04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0.70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OxFA 18:0;(2OH)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3.10E-02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4.23E-02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1.55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20:3;O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4.31E-03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9.67E-03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9057629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PE 38:3 (PE 18:0_20:3) (2)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3.57E-02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4.81E-02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0.34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PE-Cer 37:9;3O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1.32E-02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2.13E-02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1.55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PG 36:3 (PG 18:1_18:2) (2)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1.72E-02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3.79E-02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0.39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3242778"/>
                  </a:ext>
                </a:extLst>
              </a:tr>
              <a:tr h="163965"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LPC 17:1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2.63E-02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6.37E-02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1.52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22:5;O (1)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1.49E-03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2.70E-03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0.39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0808254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LPC 18:1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1.58E-02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3.55E-02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PE 40:5;O (PE 22:4_18:1;O) (2)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4.00E-02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9.56E-02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9431526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LPC 20:2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4.23E-02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1.23E-01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22:5;3O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2.38E-03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1.03E-02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519113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LPC 17:0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2.63E-02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8.98E-02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20:3;4O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1.07E-03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3.71E-03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0.34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5645331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19:5;2O (3)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3.10E-02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8.73E-02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20:4;3O (1)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2.57E-03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6.75E-03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0.34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5561862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18:0;2O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1.09E-02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1.72E-02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1.33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PG 40:7 (PG 18:1_22:6) (2)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8.58E-03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5.16E-02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0.34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1188028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15:4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4.92E-02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1.41E-01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20:4;O (1)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3.73E-03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9.03E-03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0.34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4243606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CAR 6:0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2.42E-02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1.34E-01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1.07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22:6;O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1.74E-03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4.53E-03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0.31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9752938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PI 37:4|PI 17:0_20:4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4.56E-02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9.87E-02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0.91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20:5;O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5.33E-03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1.22E-02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9534425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PE O-38:4 (PE O-18:1_20:3) (2)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3.35E-02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2.24E-01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0.71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22:4;O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6.12E-03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1.57E-02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1694915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NAE 12:0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2.56E-05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1.11E-04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0.63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PE O-34:3 (PE O-16:1_18:2) (1)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1.37E-03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3.08E-03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0.28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6967275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SM 40:2;2O (1)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4.23E-02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1.47E-01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20:5;2O (2)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2.35E-05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2.81E-04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5731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PE 38:5;O (PE 20:4_18:1;O) (1)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1.44E-02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4.33E-02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0.49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22:5;O (2)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5.39E-04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1.47E-03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4037031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PI 38:3 (PI 18:0_20:3) (5)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1.20E-02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1.26E-02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0.45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20:4;O (2)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5.89E-04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7.04E-03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0388014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PE O-40:6 (PE O-18:1_22:5) (3)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7.45E-03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1.76E-02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0.45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275201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SM 42:3;2O (SM 18:1;2O/24:2) (1)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3.62E-03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1.41E-02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0.45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7934806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PE O-38:4 (PE O-18:1_20:3) (1)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1.44E-02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1.05E-01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0.45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6893967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PE O-38:4 (PE O-18:0_20:4)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3.10E-02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9.03E-02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0.45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8729167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PE 42:7;O (PE 20:4_22:3;O)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2.63E-02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4.68E-02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2162590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HexCer 34:1;2O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3.10E-02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8.82E-02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0.41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8288996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PE O-40:9 (PE O-18:3_22:6)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1.44E-02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9.34E-02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0.29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2062204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PE 38:3 (PE 18:0_20:3) (3)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8.22E-03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3.36E-02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0837394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SM 36:1;2O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1.20E-02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3.82E-02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7242127"/>
                  </a:ext>
                </a:extLst>
              </a:tr>
              <a:tr h="112725"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PE 38:3 (PE 18:0_20:3) (2)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1.44E-02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4.99E-02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3811640"/>
                  </a:ext>
                </a:extLst>
              </a:tr>
              <a:tr h="11784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PI 38:4 (PI 18:0_20:4) (6)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1.09E-02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3.61E-02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588726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9984DF3-278E-41DB-A9A4-85E8471A58B6}"/>
              </a:ext>
            </a:extLst>
          </p:cNvPr>
          <p:cNvSpPr txBox="1"/>
          <p:nvPr/>
        </p:nvSpPr>
        <p:spPr>
          <a:xfrm>
            <a:off x="699247" y="381734"/>
            <a:ext cx="166585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400" b="1">
                <a:latin typeface="Arial" panose="020B0604020202020204" pitchFamily="34" charset="0"/>
                <a:cs typeface="Arial" panose="020B0604020202020204" pitchFamily="34" charset="0"/>
              </a:rPr>
              <a:t>(Supplement table 2) The list of PBMC lipids with significant changes between BD, HC, and DC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24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>
                <a:latin typeface="Arial" panose="020B0604020202020204" pitchFamily="34" charset="0"/>
                <a:cs typeface="Arial" panose="020B0604020202020204" pitchFamily="34" charset="0"/>
              </a:rPr>
              <a:t>p-value was calculated using Mann-Whitney test and Dunn test with benjamini hochberg correction.</a:t>
            </a:r>
          </a:p>
        </p:txBody>
      </p:sp>
    </p:spTree>
    <p:extLst>
      <p:ext uri="{BB962C8B-B14F-4D97-AF65-F5344CB8AC3E}">
        <p14:creationId xmlns:p14="http://schemas.microsoft.com/office/powerpoint/2010/main" val="2354202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8983CA53-D2A9-46E9-9EB4-E1C8C834A7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8123343"/>
              </p:ext>
            </p:extLst>
          </p:nvPr>
        </p:nvGraphicFramePr>
        <p:xfrm>
          <a:off x="4577006" y="2231443"/>
          <a:ext cx="9964614" cy="8172000"/>
        </p:xfrm>
        <a:graphic>
          <a:graphicData uri="http://schemas.openxmlformats.org/drawingml/2006/table">
            <a:tbl>
              <a:tblPr/>
              <a:tblGrid>
                <a:gridCol w="1356104">
                  <a:extLst>
                    <a:ext uri="{9D8B030D-6E8A-4147-A177-3AD203B41FA5}">
                      <a16:colId xmlns:a16="http://schemas.microsoft.com/office/drawing/2014/main" val="3716413038"/>
                    </a:ext>
                  </a:extLst>
                </a:gridCol>
                <a:gridCol w="1521035">
                  <a:extLst>
                    <a:ext uri="{9D8B030D-6E8A-4147-A177-3AD203B41FA5}">
                      <a16:colId xmlns:a16="http://schemas.microsoft.com/office/drawing/2014/main" val="316630660"/>
                    </a:ext>
                  </a:extLst>
                </a:gridCol>
                <a:gridCol w="1667642">
                  <a:extLst>
                    <a:ext uri="{9D8B030D-6E8A-4147-A177-3AD203B41FA5}">
                      <a16:colId xmlns:a16="http://schemas.microsoft.com/office/drawing/2014/main" val="2021065316"/>
                    </a:ext>
                  </a:extLst>
                </a:gridCol>
                <a:gridCol w="1356104">
                  <a:extLst>
                    <a:ext uri="{9D8B030D-6E8A-4147-A177-3AD203B41FA5}">
                      <a16:colId xmlns:a16="http://schemas.microsoft.com/office/drawing/2014/main" val="2862252228"/>
                    </a:ext>
                  </a:extLst>
                </a:gridCol>
                <a:gridCol w="1360684">
                  <a:extLst>
                    <a:ext uri="{9D8B030D-6E8A-4147-A177-3AD203B41FA5}">
                      <a16:colId xmlns:a16="http://schemas.microsoft.com/office/drawing/2014/main" val="3902264900"/>
                    </a:ext>
                  </a:extLst>
                </a:gridCol>
                <a:gridCol w="1356104">
                  <a:extLst>
                    <a:ext uri="{9D8B030D-6E8A-4147-A177-3AD203B41FA5}">
                      <a16:colId xmlns:a16="http://schemas.microsoft.com/office/drawing/2014/main" val="2607852708"/>
                    </a:ext>
                  </a:extLst>
                </a:gridCol>
                <a:gridCol w="1346941">
                  <a:extLst>
                    <a:ext uri="{9D8B030D-6E8A-4147-A177-3AD203B41FA5}">
                      <a16:colId xmlns:a16="http://schemas.microsoft.com/office/drawing/2014/main" val="458076604"/>
                    </a:ext>
                  </a:extLst>
                </a:gridCol>
              </a:tblGrid>
              <a:tr h="3960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Regulation</a:t>
                      </a:r>
                    </a:p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in BD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Ontology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Compound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Plasma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PBMC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784863"/>
                  </a:ext>
                </a:extLst>
              </a:tr>
              <a:tr h="936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p-value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Fold change</a:t>
                      </a:r>
                      <a:b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</a:br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(BD/HC)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p-value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Fold change</a:t>
                      </a:r>
                      <a:b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</a:br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(BD/HC)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2895846"/>
                  </a:ext>
                </a:extLst>
              </a:tr>
              <a:tr h="360000">
                <a:tc rowSpan="17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Up-</a:t>
                      </a:r>
                      <a:b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</a:br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regulation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EtherLPE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LPE O-16:1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1.39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0436496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LPE O-18:1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2095435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LPE O-18:2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3300311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Sphingolipid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S1P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2.12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1.95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970396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FA 15:4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0.66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4310842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FA 16:4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1.43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7113555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FA 18:1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1.42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0.27</a:t>
                      </a:r>
                      <a:r>
                        <a:rPr lang="ko-KR" alt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4174212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1200698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OxFA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FA 16:4;2O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4121608"/>
                  </a:ext>
                </a:extLst>
              </a:tr>
              <a:tr h="18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4926184"/>
                  </a:ext>
                </a:extLst>
              </a:tr>
              <a:tr h="18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0.19</a:t>
                      </a:r>
                      <a:endParaRPr lang="en-US" altLang="ko-KR" sz="16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1680027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7068471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763039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FA 20:4;2O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33.93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0.94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1746269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31.68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2283583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FA 20:4;3O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3.09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0.99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7203728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1.51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090826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OxFA 18:0;(2OH)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2701301"/>
                  </a:ext>
                </a:extLst>
              </a:tr>
              <a:tr h="36000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Down-</a:t>
                      </a:r>
                      <a:b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</a:br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regulation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OxFA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FA 18:2;2O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0.89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0.91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0.96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1576296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LPE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LPE 22:5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0.69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0.79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7427867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0.58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0.64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1874922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8F92103D-62C8-4CEC-949B-97EC47D0D04C}"/>
              </a:ext>
            </a:extLst>
          </p:cNvPr>
          <p:cNvSpPr txBox="1"/>
          <p:nvPr/>
        </p:nvSpPr>
        <p:spPr>
          <a:xfrm>
            <a:off x="699247" y="381734"/>
            <a:ext cx="166585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(Supplement table 3) Common features in plasma and PBMC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2400" dirty="0">
              <a:solidFill>
                <a:prstClr val="black"/>
              </a:solidFill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>
                <a:solidFill>
                  <a:prstClr val="black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p-value was calculated using Mann-Whitney test.</a:t>
            </a:r>
          </a:p>
        </p:txBody>
      </p:sp>
    </p:spTree>
    <p:extLst>
      <p:ext uri="{BB962C8B-B14F-4D97-AF65-F5344CB8AC3E}">
        <p14:creationId xmlns:p14="http://schemas.microsoft.com/office/powerpoint/2010/main" val="2928004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A770DE-E8F5-8305-AFA6-2851ED7D4942}"/>
              </a:ext>
            </a:extLst>
          </p:cNvPr>
          <p:cNvSpPr txBox="1"/>
          <p:nvPr/>
        </p:nvSpPr>
        <p:spPr>
          <a:xfrm>
            <a:off x="699247" y="381734"/>
            <a:ext cx="1665858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(Supplement table 4) The evaluation confounding effect of clinical phenotype in inactive and active groups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dirty="0">
                <a:solidFill>
                  <a:prstClr val="black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The difference in distribution of clinical phenotype was tested by Fisher’s exact test (inactive group vs active group). The partial correlation analysis captured the feature that showed disease status-specific alteration after adjusting the uveitis. The pattern of features is pre-determined by numeric order to the relative abundance (healthy control – inactive – active). </a:t>
            </a: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E9DC929F-7073-0A8D-09DF-279CD0F444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927946"/>
              </p:ext>
            </p:extLst>
          </p:nvPr>
        </p:nvGraphicFramePr>
        <p:xfrm>
          <a:off x="2736363" y="2523615"/>
          <a:ext cx="12584353" cy="8606730"/>
        </p:xfrm>
        <a:graphic>
          <a:graphicData uri="http://schemas.openxmlformats.org/drawingml/2006/table">
            <a:tbl>
              <a:tblPr/>
              <a:tblGrid>
                <a:gridCol w="2154123">
                  <a:extLst>
                    <a:ext uri="{9D8B030D-6E8A-4147-A177-3AD203B41FA5}">
                      <a16:colId xmlns:a16="http://schemas.microsoft.com/office/drawing/2014/main" val="1875955628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299976163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1078728056"/>
                    </a:ext>
                  </a:extLst>
                </a:gridCol>
                <a:gridCol w="3698230">
                  <a:extLst>
                    <a:ext uri="{9D8B030D-6E8A-4147-A177-3AD203B41FA5}">
                      <a16:colId xmlns:a16="http://schemas.microsoft.com/office/drawing/2014/main" val="3958021213"/>
                    </a:ext>
                  </a:extLst>
                </a:gridCol>
                <a:gridCol w="1404000">
                  <a:extLst>
                    <a:ext uri="{9D8B030D-6E8A-4147-A177-3AD203B41FA5}">
                      <a16:colId xmlns:a16="http://schemas.microsoft.com/office/drawing/2014/main" val="2710871933"/>
                    </a:ext>
                  </a:extLst>
                </a:gridCol>
                <a:gridCol w="1404000">
                  <a:extLst>
                    <a:ext uri="{9D8B030D-6E8A-4147-A177-3AD203B41FA5}">
                      <a16:colId xmlns:a16="http://schemas.microsoft.com/office/drawing/2014/main" val="301467269"/>
                    </a:ext>
                  </a:extLst>
                </a:gridCol>
                <a:gridCol w="1404000">
                  <a:extLst>
                    <a:ext uri="{9D8B030D-6E8A-4147-A177-3AD203B41FA5}">
                      <a16:colId xmlns:a16="http://schemas.microsoft.com/office/drawing/2014/main" val="572249451"/>
                    </a:ext>
                  </a:extLst>
                </a:gridCol>
              </a:tblGrid>
              <a:tr h="648000"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Fisher's exact test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Partial correlation analysis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4286186"/>
                  </a:ext>
                </a:extLst>
              </a:tr>
              <a:tr h="25200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Clinical phenotype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Plasma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PBMC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Compounds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correlation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t-stat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p-value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5001753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p-value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p-value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87318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Oral aphthous ulcers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LNAPE 38:5 (LNAPE 20:4/N-18:1)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-0.56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-4.52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4.60E-05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930093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Genital ulcers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LPC 19:0 (2)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0.489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3.721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5.60E-04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15007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Skin lesions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0.605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0.532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NAE 16:4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0.449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3.336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1.70E-03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836639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Uveitis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0.008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NAE 7:0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0.418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3.055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3.80E-03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403923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Arthritis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0.661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CL 81:16 (CL 17:2_22:4_20:5_22:5)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0.407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2.959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5.00E-03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016662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GI lesions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LPC 20:1 (2)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0.383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2.75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8.60E-03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713774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CNS lesions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0.487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0.345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PC O-35:5 (2)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0.381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2.734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9.00E-03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146721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Vascular involvement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0.695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0.143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LPE O-16:1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0.369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2.633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1.20E-02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904787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Dyslipidemia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0.487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LPC 19:0 (1)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0.368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2.629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1.20E-02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530217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ANA</a:t>
                      </a:r>
                    </a:p>
                  </a:txBody>
                  <a:tcPr marL="9525" marR="9525" marT="9525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0.487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PC 35:6 (2)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0.356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2.527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1.50E-02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180123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Pathergy test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0.113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0.396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PE 36:2 (PE 18:0_18:2) (2)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0.356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2.525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1.50E-02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222216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HLA-B51 test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0.114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DMPE 34:2 (DMPE 16:0_18:2)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0.354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2.512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1.60E-02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595027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rtl="0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altLang="ko-K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PC O-32:1 (PC O-16:0_16:1)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0.347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2.455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1.80E-02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11770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LPE O-18:2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0.346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2.449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1.80E-02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366781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PG 42:10 (PG 20:4_22:6)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0.332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2.337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2.40E-02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006082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PE O-39:7 (PE O-17:1_22:6) (1)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0.318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2.225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3.10E-02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264338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LPC 14:0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0.309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2.152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3.70E-02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746078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PE O-40:6 (PE O-18:1_22:5) (3)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-0.31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-2.15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3.70E-02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742991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FA 16:0;2O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0.305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2.127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3.90E-02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827566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LPE 18:2 (3)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-0.3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-2.11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4.10E-02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188460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PC 24:0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-0.3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-2.08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4.30E-02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756943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LPE O-18:1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0.295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2.046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4.70E-02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981976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S1P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0.295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2.046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4.70E-02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23611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53364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114024</TotalTime>
  <Words>3169</Words>
  <Application>Microsoft Office PowerPoint</Application>
  <PresentationFormat>사용자 지정</PresentationFormat>
  <Paragraphs>1575</Paragraphs>
  <Slides>8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3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박수진</dc:creator>
  <cp:lastModifiedBy>박수진</cp:lastModifiedBy>
  <cp:revision>73</cp:revision>
  <dcterms:created xsi:type="dcterms:W3CDTF">2021-05-10T05:06:54Z</dcterms:created>
  <dcterms:modified xsi:type="dcterms:W3CDTF">2022-12-24T16:52:41Z</dcterms:modified>
</cp:coreProperties>
</file>