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332" r:id="rId5"/>
    <p:sldId id="341" r:id="rId6"/>
    <p:sldId id="333" r:id="rId7"/>
    <p:sldId id="334" r:id="rId8"/>
    <p:sldId id="339" r:id="rId9"/>
    <p:sldId id="335" r:id="rId10"/>
    <p:sldId id="340" r:id="rId11"/>
    <p:sldId id="336" r:id="rId12"/>
    <p:sldId id="337" r:id="rId13"/>
    <p:sldId id="256" r:id="rId14"/>
    <p:sldId id="338" r:id="rId15"/>
  </p:sldIdLst>
  <p:sldSz cx="6858000" cy="12192000"/>
  <p:notesSz cx="68119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717FE8ED-5EA0-4117-B994-36232926C6DA}">
          <p14:sldIdLst/>
        </p14:section>
        <p14:section name="Supplement" id="{5655B376-20D4-4F4A-804E-6EC2B686C16B}">
          <p14:sldIdLst>
            <p14:sldId id="332"/>
            <p14:sldId id="341"/>
            <p14:sldId id="333"/>
            <p14:sldId id="334"/>
            <p14:sldId id="339"/>
            <p14:sldId id="335"/>
            <p14:sldId id="340"/>
            <p14:sldId id="336"/>
            <p14:sldId id="337"/>
            <p14:sldId id="256"/>
            <p14:sldId id="338"/>
          </p14:sldIdLst>
        </p14:section>
      </p14:sectionLst>
    </p:ext>
    <p:ext uri="{EFAFB233-063F-42B5-8137-9DF3F51BA10A}">
      <p15:sldGuideLst xmlns:p15="http://schemas.microsoft.com/office/powerpoint/2012/main">
        <p15:guide id="1" orient="horz" pos="384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0B13C9-2FBF-2C5A-28EA-0166B6E6672A}" name="Agnes Torell" initials="AT" userId="S::agnes.torell.bjorkman@gu.se::431d8b43-eac9-4cba-a3e2-4aa4b89b63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FF79-2A6E-428E-95D4-C1F5998330BB}" v="1" dt="2024-01-17T15:17:46.998"/>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80" autoAdjust="0"/>
    <p:restoredTop sz="98167" autoAdjust="0"/>
  </p:normalViewPr>
  <p:slideViewPr>
    <p:cSldViewPr snapToGrid="0">
      <p:cViewPr varScale="1">
        <p:scale>
          <a:sx n="86" d="100"/>
          <a:sy n="86" d="100"/>
        </p:scale>
        <p:origin x="4836" y="108"/>
      </p:cViewPr>
      <p:guideLst>
        <p:guide orient="horz" pos="3840"/>
        <p:guide pos="216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Carin Lundell" userId="1f146e52-d69d-4a5a-a4c8-6d4f6de9d69c" providerId="ADAL" clId="{C554FF79-2A6E-428E-95D4-C1F5998330BB}"/>
    <pc:docChg chg="delSld modSld sldOrd modSection">
      <pc:chgData name="Anna-Carin Lundell" userId="1f146e52-d69d-4a5a-a4c8-6d4f6de9d69c" providerId="ADAL" clId="{C554FF79-2A6E-428E-95D4-C1F5998330BB}" dt="2024-01-17T15:25:07.795" v="140" actId="20577"/>
      <pc:docMkLst>
        <pc:docMk/>
      </pc:docMkLst>
      <pc:sldChg chg="modSp mod ord">
        <pc:chgData name="Anna-Carin Lundell" userId="1f146e52-d69d-4a5a-a4c8-6d4f6de9d69c" providerId="ADAL" clId="{C554FF79-2A6E-428E-95D4-C1F5998330BB}" dt="2024-01-17T15:19:11.643" v="131"/>
        <pc:sldMkLst>
          <pc:docMk/>
          <pc:sldMk cId="665417252" sldId="335"/>
        </pc:sldMkLst>
        <pc:spChg chg="mod">
          <ac:chgData name="Anna-Carin Lundell" userId="1f146e52-d69d-4a5a-a4c8-6d4f6de9d69c" providerId="ADAL" clId="{C554FF79-2A6E-428E-95D4-C1F5998330BB}" dt="2024-01-17T09:21:22.714" v="3" actId="20577"/>
          <ac:spMkLst>
            <pc:docMk/>
            <pc:sldMk cId="665417252" sldId="335"/>
            <ac:spMk id="5" creationId="{D980EB93-EDC7-42E4-6852-0B9A88AE214B}"/>
          </ac:spMkLst>
        </pc:spChg>
        <pc:spChg chg="mod">
          <ac:chgData name="Anna-Carin Lundell" userId="1f146e52-d69d-4a5a-a4c8-6d4f6de9d69c" providerId="ADAL" clId="{C554FF79-2A6E-428E-95D4-C1F5998330BB}" dt="2024-01-17T09:21:19.777" v="2" actId="13926"/>
          <ac:spMkLst>
            <pc:docMk/>
            <pc:sldMk cId="665417252" sldId="335"/>
            <ac:spMk id="10" creationId="{2943CB0F-9665-085E-A7C0-ED54AC1A9EC3}"/>
          </ac:spMkLst>
        </pc:spChg>
      </pc:sldChg>
      <pc:sldChg chg="modSp mod">
        <pc:chgData name="Anna-Carin Lundell" userId="1f146e52-d69d-4a5a-a4c8-6d4f6de9d69c" providerId="ADAL" clId="{C554FF79-2A6E-428E-95D4-C1F5998330BB}" dt="2024-01-17T15:23:25.494" v="136" actId="20577"/>
        <pc:sldMkLst>
          <pc:docMk/>
          <pc:sldMk cId="2651370748" sldId="336"/>
        </pc:sldMkLst>
        <pc:spChg chg="mod">
          <ac:chgData name="Anna-Carin Lundell" userId="1f146e52-d69d-4a5a-a4c8-6d4f6de9d69c" providerId="ADAL" clId="{C554FF79-2A6E-428E-95D4-C1F5998330BB}" dt="2024-01-17T15:23:25.494" v="136" actId="20577"/>
          <ac:spMkLst>
            <pc:docMk/>
            <pc:sldMk cId="2651370748" sldId="336"/>
            <ac:spMk id="2" creationId="{224712E7-F2F6-E12A-C6CA-530162B42AD5}"/>
          </ac:spMkLst>
        </pc:spChg>
        <pc:spChg chg="mod">
          <ac:chgData name="Anna-Carin Lundell" userId="1f146e52-d69d-4a5a-a4c8-6d4f6de9d69c" providerId="ADAL" clId="{C554FF79-2A6E-428E-95D4-C1F5998330BB}" dt="2024-01-17T15:23:22.347" v="135" actId="20577"/>
          <ac:spMkLst>
            <pc:docMk/>
            <pc:sldMk cId="2651370748" sldId="336"/>
            <ac:spMk id="11" creationId="{62A845AE-53FA-3CAF-352C-61535C603F8C}"/>
          </ac:spMkLst>
        </pc:spChg>
      </pc:sldChg>
      <pc:sldChg chg="modSp mod">
        <pc:chgData name="Anna-Carin Lundell" userId="1f146e52-d69d-4a5a-a4c8-6d4f6de9d69c" providerId="ADAL" clId="{C554FF79-2A6E-428E-95D4-C1F5998330BB}" dt="2024-01-17T15:24:25.971" v="138" actId="20577"/>
        <pc:sldMkLst>
          <pc:docMk/>
          <pc:sldMk cId="3325449826" sldId="337"/>
        </pc:sldMkLst>
        <pc:spChg chg="mod">
          <ac:chgData name="Anna-Carin Lundell" userId="1f146e52-d69d-4a5a-a4c8-6d4f6de9d69c" providerId="ADAL" clId="{C554FF79-2A6E-428E-95D4-C1F5998330BB}" dt="2024-01-17T15:24:25.971" v="138" actId="20577"/>
          <ac:spMkLst>
            <pc:docMk/>
            <pc:sldMk cId="3325449826" sldId="337"/>
            <ac:spMk id="2" creationId="{E6160287-5A0E-6EF0-B23E-E2D3300E3180}"/>
          </ac:spMkLst>
        </pc:spChg>
        <pc:spChg chg="mod">
          <ac:chgData name="Anna-Carin Lundell" userId="1f146e52-d69d-4a5a-a4c8-6d4f6de9d69c" providerId="ADAL" clId="{C554FF79-2A6E-428E-95D4-C1F5998330BB}" dt="2024-01-17T15:24:23.074" v="137" actId="20577"/>
          <ac:spMkLst>
            <pc:docMk/>
            <pc:sldMk cId="3325449826" sldId="337"/>
            <ac:spMk id="6" creationId="{C6A18CD6-CC84-5F6F-D45A-92CE3F96F8C0}"/>
          </ac:spMkLst>
        </pc:spChg>
      </pc:sldChg>
      <pc:sldChg chg="modSp mod">
        <pc:chgData name="Anna-Carin Lundell" userId="1f146e52-d69d-4a5a-a4c8-6d4f6de9d69c" providerId="ADAL" clId="{C554FF79-2A6E-428E-95D4-C1F5998330BB}" dt="2024-01-17T15:25:07.795" v="140" actId="20577"/>
        <pc:sldMkLst>
          <pc:docMk/>
          <pc:sldMk cId="2440022456" sldId="338"/>
        </pc:sldMkLst>
        <pc:spChg chg="mod">
          <ac:chgData name="Anna-Carin Lundell" userId="1f146e52-d69d-4a5a-a4c8-6d4f6de9d69c" providerId="ADAL" clId="{C554FF79-2A6E-428E-95D4-C1F5998330BB}" dt="2024-01-17T15:25:03.685" v="139" actId="20577"/>
          <ac:spMkLst>
            <pc:docMk/>
            <pc:sldMk cId="2440022456" sldId="338"/>
            <ac:spMk id="3" creationId="{F490F53B-414A-202B-28AB-3F17B3923648}"/>
          </ac:spMkLst>
        </pc:spChg>
        <pc:spChg chg="mod">
          <ac:chgData name="Anna-Carin Lundell" userId="1f146e52-d69d-4a5a-a4c8-6d4f6de9d69c" providerId="ADAL" clId="{C554FF79-2A6E-428E-95D4-C1F5998330BB}" dt="2024-01-17T15:25:07.795" v="140" actId="20577"/>
          <ac:spMkLst>
            <pc:docMk/>
            <pc:sldMk cId="2440022456" sldId="338"/>
            <ac:spMk id="9" creationId="{750958ED-E5DB-851B-B250-C664DE69C135}"/>
          </ac:spMkLst>
        </pc:spChg>
      </pc:sldChg>
      <pc:sldChg chg="modSp mod">
        <pc:chgData name="Anna-Carin Lundell" userId="1f146e52-d69d-4a5a-a4c8-6d4f6de9d69c" providerId="ADAL" clId="{C554FF79-2A6E-428E-95D4-C1F5998330BB}" dt="2024-01-17T15:17:56.329" v="129" actId="20577"/>
        <pc:sldMkLst>
          <pc:docMk/>
          <pc:sldMk cId="2842862054" sldId="339"/>
        </pc:sldMkLst>
        <pc:spChg chg="mod">
          <ac:chgData name="Anna-Carin Lundell" userId="1f146e52-d69d-4a5a-a4c8-6d4f6de9d69c" providerId="ADAL" clId="{C554FF79-2A6E-428E-95D4-C1F5998330BB}" dt="2024-01-17T15:17:56.329" v="129" actId="20577"/>
          <ac:spMkLst>
            <pc:docMk/>
            <pc:sldMk cId="2842862054" sldId="339"/>
            <ac:spMk id="2" creationId="{F7D924D2-AE97-9241-9B27-5C6222627331}"/>
          </ac:spMkLst>
        </pc:spChg>
        <pc:spChg chg="mod">
          <ac:chgData name="Anna-Carin Lundell" userId="1f146e52-d69d-4a5a-a4c8-6d4f6de9d69c" providerId="ADAL" clId="{C554FF79-2A6E-428E-95D4-C1F5998330BB}" dt="2024-01-17T15:17:52.728" v="128" actId="20577"/>
          <ac:spMkLst>
            <pc:docMk/>
            <pc:sldMk cId="2842862054" sldId="339"/>
            <ac:spMk id="6" creationId="{962B247C-A086-9527-A79C-B82A74D5F08B}"/>
          </ac:spMkLst>
        </pc:spChg>
      </pc:sldChg>
      <pc:sldChg chg="modSp del mod">
        <pc:chgData name="Anna-Carin Lundell" userId="1f146e52-d69d-4a5a-a4c8-6d4f6de9d69c" providerId="ADAL" clId="{C554FF79-2A6E-428E-95D4-C1F5998330BB}" dt="2024-01-17T15:17:39.639" v="127" actId="2696"/>
        <pc:sldMkLst>
          <pc:docMk/>
          <pc:sldMk cId="4033837330" sldId="339"/>
        </pc:sldMkLst>
        <pc:spChg chg="mod">
          <ac:chgData name="Anna-Carin Lundell" userId="1f146e52-d69d-4a5a-a4c8-6d4f6de9d69c" providerId="ADAL" clId="{C554FF79-2A6E-428E-95D4-C1F5998330BB}" dt="2024-01-17T09:22:00.344" v="11" actId="20577"/>
          <ac:spMkLst>
            <pc:docMk/>
            <pc:sldMk cId="4033837330" sldId="339"/>
            <ac:spMk id="2" creationId="{F7D924D2-AE97-9241-9B27-5C6222627331}"/>
          </ac:spMkLst>
        </pc:spChg>
        <pc:spChg chg="mod">
          <ac:chgData name="Anna-Carin Lundell" userId="1f146e52-d69d-4a5a-a4c8-6d4f6de9d69c" providerId="ADAL" clId="{C554FF79-2A6E-428E-95D4-C1F5998330BB}" dt="2024-01-17T09:21:57.696" v="10" actId="20577"/>
          <ac:spMkLst>
            <pc:docMk/>
            <pc:sldMk cId="4033837330" sldId="339"/>
            <ac:spMk id="6" creationId="{962B247C-A086-9527-A79C-B82A74D5F08B}"/>
          </ac:spMkLst>
        </pc:spChg>
      </pc:sldChg>
      <pc:sldChg chg="modSp mod">
        <pc:chgData name="Anna-Carin Lundell" userId="1f146e52-d69d-4a5a-a4c8-6d4f6de9d69c" providerId="ADAL" clId="{C554FF79-2A6E-428E-95D4-C1F5998330BB}" dt="2024-01-17T15:22:19.839" v="134" actId="13926"/>
        <pc:sldMkLst>
          <pc:docMk/>
          <pc:sldMk cId="403426173" sldId="340"/>
        </pc:sldMkLst>
        <pc:spChg chg="mod">
          <ac:chgData name="Anna-Carin Lundell" userId="1f146e52-d69d-4a5a-a4c8-6d4f6de9d69c" providerId="ADAL" clId="{C554FF79-2A6E-428E-95D4-C1F5998330BB}" dt="2024-01-17T15:22:13.777" v="132" actId="20577"/>
          <ac:spMkLst>
            <pc:docMk/>
            <pc:sldMk cId="403426173" sldId="340"/>
            <ac:spMk id="26" creationId="{45BFB0FD-34B8-5F35-8060-BF4ECC3649BF}"/>
          </ac:spMkLst>
        </pc:spChg>
        <pc:spChg chg="mod">
          <ac:chgData name="Anna-Carin Lundell" userId="1f146e52-d69d-4a5a-a4c8-6d4f6de9d69c" providerId="ADAL" clId="{C554FF79-2A6E-428E-95D4-C1F5998330BB}" dt="2024-01-17T15:22:19.839" v="134" actId="13926"/>
          <ac:spMkLst>
            <pc:docMk/>
            <pc:sldMk cId="403426173" sldId="340"/>
            <ac:spMk id="27" creationId="{719353A6-9CFB-09FD-17C0-B04853EA66D6}"/>
          </ac:spMkLst>
        </pc:spChg>
      </pc:sldChg>
      <pc:sldChg chg="modSp mod">
        <pc:chgData name="Anna-Carin Lundell" userId="1f146e52-d69d-4a5a-a4c8-6d4f6de9d69c" providerId="ADAL" clId="{C554FF79-2A6E-428E-95D4-C1F5998330BB}" dt="2024-01-17T15:12:41.984" v="126" actId="6549"/>
        <pc:sldMkLst>
          <pc:docMk/>
          <pc:sldMk cId="2552052330" sldId="341"/>
        </pc:sldMkLst>
        <pc:spChg chg="mod">
          <ac:chgData name="Anna-Carin Lundell" userId="1f146e52-d69d-4a5a-a4c8-6d4f6de9d69c" providerId="ADAL" clId="{C554FF79-2A6E-428E-95D4-C1F5998330BB}" dt="2024-01-17T15:12:41.984" v="126" actId="6549"/>
          <ac:spMkLst>
            <pc:docMk/>
            <pc:sldMk cId="2552052330" sldId="341"/>
            <ac:spMk id="6" creationId="{CA0887E8-0CE3-B8C5-8429-B8621A694C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51903" cy="499113"/>
          </a:xfrm>
          <a:prstGeom prst="rect">
            <a:avLst/>
          </a:prstGeom>
        </p:spPr>
        <p:txBody>
          <a:bodyPr vert="horz" lIns="91577" tIns="45789" rIns="91577" bIns="45789" rtlCol="0"/>
          <a:lstStyle>
            <a:lvl1pPr algn="l">
              <a:defRPr sz="1200"/>
            </a:lvl1pPr>
          </a:lstStyle>
          <a:p>
            <a:endParaRPr lang="sv-SE"/>
          </a:p>
        </p:txBody>
      </p:sp>
      <p:sp>
        <p:nvSpPr>
          <p:cNvPr id="3" name="Platshållare för datum 2"/>
          <p:cNvSpPr>
            <a:spLocks noGrp="1"/>
          </p:cNvSpPr>
          <p:nvPr>
            <p:ph type="dt" idx="1"/>
          </p:nvPr>
        </p:nvSpPr>
        <p:spPr>
          <a:xfrm>
            <a:off x="3858469" y="0"/>
            <a:ext cx="2951903" cy="499113"/>
          </a:xfrm>
          <a:prstGeom prst="rect">
            <a:avLst/>
          </a:prstGeom>
        </p:spPr>
        <p:txBody>
          <a:bodyPr vert="horz" lIns="91577" tIns="45789" rIns="91577" bIns="45789" rtlCol="0"/>
          <a:lstStyle>
            <a:lvl1pPr algn="r">
              <a:defRPr sz="1200"/>
            </a:lvl1pPr>
          </a:lstStyle>
          <a:p>
            <a:fld id="{2A1B3D6B-FA2D-4DFA-9503-B203A5E25114}" type="datetimeFigureOut">
              <a:rPr lang="sv-SE" smtClean="0"/>
              <a:t>2024-03-06</a:t>
            </a:fld>
            <a:endParaRPr lang="sv-SE"/>
          </a:p>
        </p:txBody>
      </p:sp>
      <p:sp>
        <p:nvSpPr>
          <p:cNvPr id="4" name="Platshållare för bildobjekt 3"/>
          <p:cNvSpPr>
            <a:spLocks noGrp="1" noRot="1" noChangeAspect="1"/>
          </p:cNvSpPr>
          <p:nvPr>
            <p:ph type="sldImg" idx="2"/>
          </p:nvPr>
        </p:nvSpPr>
        <p:spPr>
          <a:xfrm>
            <a:off x="2462213" y="1243013"/>
            <a:ext cx="1887537" cy="3355975"/>
          </a:xfrm>
          <a:prstGeom prst="rect">
            <a:avLst/>
          </a:prstGeom>
          <a:noFill/>
          <a:ln w="12700">
            <a:solidFill>
              <a:prstClr val="black"/>
            </a:solidFill>
          </a:ln>
        </p:spPr>
        <p:txBody>
          <a:bodyPr vert="horz" lIns="91577" tIns="45789" rIns="91577" bIns="45789" rtlCol="0" anchor="ctr"/>
          <a:lstStyle/>
          <a:p>
            <a:endParaRPr lang="sv-SE"/>
          </a:p>
        </p:txBody>
      </p:sp>
      <p:sp>
        <p:nvSpPr>
          <p:cNvPr id="5" name="Platshållare för anteckningar 4"/>
          <p:cNvSpPr>
            <a:spLocks noGrp="1"/>
          </p:cNvSpPr>
          <p:nvPr>
            <p:ph type="body" sz="quarter" idx="3"/>
          </p:nvPr>
        </p:nvSpPr>
        <p:spPr>
          <a:xfrm>
            <a:off x="680720" y="4784487"/>
            <a:ext cx="5450525" cy="3915014"/>
          </a:xfrm>
          <a:prstGeom prst="rect">
            <a:avLst/>
          </a:prstGeom>
        </p:spPr>
        <p:txBody>
          <a:bodyPr vert="horz" lIns="91577" tIns="45789" rIns="91577" bIns="45789"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43401"/>
            <a:ext cx="2951903" cy="499113"/>
          </a:xfrm>
          <a:prstGeom prst="rect">
            <a:avLst/>
          </a:prstGeom>
        </p:spPr>
        <p:txBody>
          <a:bodyPr vert="horz" lIns="91577" tIns="45789" rIns="91577" bIns="45789" rtlCol="0" anchor="b"/>
          <a:lstStyle>
            <a:lvl1pPr algn="l">
              <a:defRPr sz="1200"/>
            </a:lvl1pPr>
          </a:lstStyle>
          <a:p>
            <a:endParaRPr lang="sv-SE"/>
          </a:p>
        </p:txBody>
      </p:sp>
      <p:sp>
        <p:nvSpPr>
          <p:cNvPr id="7" name="Platshållare för bildnummer 6"/>
          <p:cNvSpPr>
            <a:spLocks noGrp="1"/>
          </p:cNvSpPr>
          <p:nvPr>
            <p:ph type="sldNum" sz="quarter" idx="5"/>
          </p:nvPr>
        </p:nvSpPr>
        <p:spPr>
          <a:xfrm>
            <a:off x="3858469" y="9443401"/>
            <a:ext cx="2951903" cy="499113"/>
          </a:xfrm>
          <a:prstGeom prst="rect">
            <a:avLst/>
          </a:prstGeom>
        </p:spPr>
        <p:txBody>
          <a:bodyPr vert="horz" lIns="91577" tIns="45789" rIns="91577" bIns="45789" rtlCol="0" anchor="b"/>
          <a:lstStyle>
            <a:lvl1pPr algn="r">
              <a:defRPr sz="1200"/>
            </a:lvl1pPr>
          </a:lstStyle>
          <a:p>
            <a:fld id="{841D0290-13CF-4334-A663-2EDA23A1BE3F}" type="slidenum">
              <a:rPr lang="sv-SE" smtClean="0"/>
              <a:t>‹#›</a:t>
            </a:fld>
            <a:endParaRPr lang="sv-SE"/>
          </a:p>
        </p:txBody>
      </p:sp>
    </p:spTree>
    <p:extLst>
      <p:ext uri="{BB962C8B-B14F-4D97-AF65-F5344CB8AC3E}">
        <p14:creationId xmlns:p14="http://schemas.microsoft.com/office/powerpoint/2010/main" val="338110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41D0290-13CF-4334-A663-2EDA23A1BE3F}" type="slidenum">
              <a:rPr lang="sv-SE" smtClean="0"/>
              <a:t>4</a:t>
            </a:fld>
            <a:endParaRPr lang="sv-SE"/>
          </a:p>
        </p:txBody>
      </p:sp>
    </p:spTree>
    <p:extLst>
      <p:ext uri="{BB962C8B-B14F-4D97-AF65-F5344CB8AC3E}">
        <p14:creationId xmlns:p14="http://schemas.microsoft.com/office/powerpoint/2010/main" val="116667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GB" dirty="0"/>
          </a:p>
        </p:txBody>
      </p:sp>
      <p:sp>
        <p:nvSpPr>
          <p:cNvPr id="4" name="Platshållare för bildnummer 3"/>
          <p:cNvSpPr>
            <a:spLocks noGrp="1"/>
          </p:cNvSpPr>
          <p:nvPr>
            <p:ph type="sldNum" sz="quarter" idx="5"/>
          </p:nvPr>
        </p:nvSpPr>
        <p:spPr/>
        <p:txBody>
          <a:bodyPr/>
          <a:lstStyle/>
          <a:p>
            <a:fld id="{841D0290-13CF-4334-A663-2EDA23A1BE3F}" type="slidenum">
              <a:rPr lang="sv-SE" smtClean="0"/>
              <a:t>5</a:t>
            </a:fld>
            <a:endParaRPr lang="sv-SE"/>
          </a:p>
        </p:txBody>
      </p:sp>
    </p:spTree>
    <p:extLst>
      <p:ext uri="{BB962C8B-B14F-4D97-AF65-F5344CB8AC3E}">
        <p14:creationId xmlns:p14="http://schemas.microsoft.com/office/powerpoint/2010/main" val="2062987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sv-SE"/>
              <a:t>Klicka här för att ändra format</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en-US" dirty="0"/>
          </a:p>
        </p:txBody>
      </p:sp>
      <p:sp>
        <p:nvSpPr>
          <p:cNvPr id="4" name="Date Placeholder 3"/>
          <p:cNvSpPr>
            <a:spLocks noGrp="1"/>
          </p:cNvSpPr>
          <p:nvPr>
            <p:ph type="dt" sz="half" idx="10"/>
          </p:nvPr>
        </p:nvSpPr>
        <p:spPr/>
        <p:txBody>
          <a:bodyPr/>
          <a:lstStyle/>
          <a:p>
            <a:fld id="{56229196-7BD0-4156-A4C3-6E3EEACFC4FF}"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87900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6229196-7BD0-4156-A4C3-6E3EEACFC4FF}"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8898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sv-SE"/>
              <a:t>Klicka här för att ändra format</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56229196-7BD0-4156-A4C3-6E3EEACFC4FF}"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310104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56229196-7BD0-4156-A4C3-6E3EEACFC4FF}"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206237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4" name="Content Placeholder 3"/>
          <p:cNvSpPr>
            <a:spLocks noGrp="1"/>
          </p:cNvSpPr>
          <p:nvPr>
            <p:ph sz="half" idx="2"/>
          </p:nvPr>
        </p:nvSpPr>
        <p:spPr>
          <a:xfrm>
            <a:off x="472381" y="4453467"/>
            <a:ext cx="2901255" cy="65503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6" name="Content Placeholder 5"/>
          <p:cNvSpPr>
            <a:spLocks noGrp="1"/>
          </p:cNvSpPr>
          <p:nvPr>
            <p:ph sz="quarter" idx="4"/>
          </p:nvPr>
        </p:nvSpPr>
        <p:spPr>
          <a:xfrm>
            <a:off x="3471863" y="4453467"/>
            <a:ext cx="2915543" cy="65503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56229196-7BD0-4156-A4C3-6E3EEACFC4FF}" type="datetimeFigureOut">
              <a:rPr lang="en-US" smtClean="0"/>
              <a:t>3/6/2024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21530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56229196-7BD0-4156-A4C3-6E3EEACFC4FF}" type="datetimeFigureOut">
              <a:rPr lang="en-US" smtClean="0"/>
              <a:t>3/6/2024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795334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229196-7BD0-4156-A4C3-6E3EEACFC4FF}" type="datetimeFigureOut">
              <a:rPr lang="en-US" smtClean="0"/>
              <a:t>3/6/2024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722930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sv-SE"/>
              <a:t>Klicka här för att ändra format</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Date Placeholder 4"/>
          <p:cNvSpPr>
            <a:spLocks noGrp="1"/>
          </p:cNvSpPr>
          <p:nvPr>
            <p:ph type="dt" sz="half" idx="10"/>
          </p:nvPr>
        </p:nvSpPr>
        <p:spPr/>
        <p:txBody>
          <a:bodyPr/>
          <a:lstStyle/>
          <a:p>
            <a:fld id="{56229196-7BD0-4156-A4C3-6E3EEACFC4FF}"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1634267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Date Placeholder 4"/>
          <p:cNvSpPr>
            <a:spLocks noGrp="1"/>
          </p:cNvSpPr>
          <p:nvPr>
            <p:ph type="dt" sz="half" idx="10"/>
          </p:nvPr>
        </p:nvSpPr>
        <p:spPr/>
        <p:txBody>
          <a:bodyPr/>
          <a:lstStyle/>
          <a:p>
            <a:fld id="{56229196-7BD0-4156-A4C3-6E3EEACFC4FF}" type="datetimeFigureOut">
              <a:rPr lang="en-US" smtClean="0"/>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2018210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6229196-7BD0-4156-A4C3-6E3EEACFC4FF}"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740043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6229196-7BD0-4156-A4C3-6E3EEACFC4FF}" type="datetimeFigureOut">
              <a:rPr lang="en-US" smtClean="0"/>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1076C-515A-4A62-8527-1714C076C650}" type="slidenum">
              <a:rPr lang="en-US" smtClean="0"/>
              <a:t>‹#›</a:t>
            </a:fld>
            <a:endParaRPr lang="en-US"/>
          </a:p>
        </p:txBody>
      </p:sp>
    </p:spTree>
    <p:extLst>
      <p:ext uri="{BB962C8B-B14F-4D97-AF65-F5344CB8AC3E}">
        <p14:creationId xmlns:p14="http://schemas.microsoft.com/office/powerpoint/2010/main" val="3043396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56229196-7BD0-4156-A4C3-6E3EEACFC4FF}" type="datetimeFigureOut">
              <a:rPr lang="en-US" smtClean="0"/>
              <a:t>3/6/2024</a:t>
            </a:fld>
            <a:endParaRPr lang="en-US"/>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F1B1076C-515A-4A62-8527-1714C076C650}" type="slidenum">
              <a:rPr lang="en-US" smtClean="0"/>
              <a:t>‹#›</a:t>
            </a:fld>
            <a:endParaRPr lang="en-US"/>
          </a:p>
        </p:txBody>
      </p:sp>
    </p:spTree>
    <p:extLst>
      <p:ext uri="{BB962C8B-B14F-4D97-AF65-F5344CB8AC3E}">
        <p14:creationId xmlns:p14="http://schemas.microsoft.com/office/powerpoint/2010/main" val="6216520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6.emf"/><Relationship Id="rId4" Type="http://schemas.openxmlformats.org/officeDocument/2006/relationships/image" Target="../media/image3.emf"/><Relationship Id="rId9"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2.emf"/><Relationship Id="rId12" Type="http://schemas.openxmlformats.org/officeDocument/2006/relationships/oleObject" Target="../embeddings/oleObject13.bin"/><Relationship Id="rId17" Type="http://schemas.openxmlformats.org/officeDocument/2006/relationships/image" Target="../media/image17.emf"/><Relationship Id="rId2" Type="http://schemas.openxmlformats.org/officeDocument/2006/relationships/oleObject" Target="../embeddings/oleObject8.bin"/><Relationship Id="rId16"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oleObject" Target="../embeddings/oleObject10.bin"/><Relationship Id="rId11" Type="http://schemas.openxmlformats.org/officeDocument/2006/relationships/image" Target="../media/image14.emf"/><Relationship Id="rId5" Type="http://schemas.openxmlformats.org/officeDocument/2006/relationships/image" Target="../media/image11.emf"/><Relationship Id="rId15" Type="http://schemas.openxmlformats.org/officeDocument/2006/relationships/image" Target="../media/image16.e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13.emf"/><Relationship Id="rId14"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0.emf"/><Relationship Id="rId2" Type="http://schemas.openxmlformats.org/officeDocument/2006/relationships/oleObject" Target="../embeddings/oleObject16.bin"/><Relationship Id="rId1" Type="http://schemas.openxmlformats.org/officeDocument/2006/relationships/slideLayout" Target="../slideLayouts/slideLayout7.xml"/><Relationship Id="rId6" Type="http://schemas.openxmlformats.org/officeDocument/2006/relationships/oleObject" Target="../embeddings/oleObject18.bin"/><Relationship Id="rId5" Type="http://schemas.openxmlformats.org/officeDocument/2006/relationships/image" Target="../media/image19.emf"/><Relationship Id="rId4" Type="http://schemas.openxmlformats.org/officeDocument/2006/relationships/oleObject" Target="../embeddings/oleObject17.bin"/></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19.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20.bin"/><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image" Target="../media/image24.emf"/><Relationship Id="rId7" Type="http://schemas.openxmlformats.org/officeDocument/2006/relationships/image" Target="../media/image26.emf"/><Relationship Id="rId2" Type="http://schemas.openxmlformats.org/officeDocument/2006/relationships/oleObject" Target="../embeddings/oleObject21.bin"/><Relationship Id="rId1" Type="http://schemas.openxmlformats.org/officeDocument/2006/relationships/slideLayout" Target="../slideLayouts/slideLayout1.xml"/><Relationship Id="rId6" Type="http://schemas.openxmlformats.org/officeDocument/2006/relationships/oleObject" Target="../embeddings/oleObject23.bin"/><Relationship Id="rId5" Type="http://schemas.openxmlformats.org/officeDocument/2006/relationships/image" Target="../media/image25.emf"/><Relationship Id="rId4" Type="http://schemas.openxmlformats.org/officeDocument/2006/relationships/oleObject" Target="../embeddings/oleObject22.bin"/><Relationship Id="rId9" Type="http://schemas.openxmlformats.org/officeDocument/2006/relationships/image" Target="../media/image27.emf"/></Relationships>
</file>

<file path=ppt/slides/_rels/slide11.xml.rels><?xml version="1.0" encoding="UTF-8" standalone="yes"?>
<Relationships xmlns="http://schemas.openxmlformats.org/package/2006/relationships"><Relationship Id="rId3" Type="http://schemas.openxmlformats.org/officeDocument/2006/relationships/image" Target="../media/image28.emf"/><Relationship Id="rId7" Type="http://schemas.openxmlformats.org/officeDocument/2006/relationships/image" Target="../media/image30.emf"/><Relationship Id="rId2" Type="http://schemas.openxmlformats.org/officeDocument/2006/relationships/oleObject" Target="../embeddings/oleObject25.bin"/><Relationship Id="rId1" Type="http://schemas.openxmlformats.org/officeDocument/2006/relationships/slideLayout" Target="../slideLayouts/slideLayout7.xml"/><Relationship Id="rId6" Type="http://schemas.openxmlformats.org/officeDocument/2006/relationships/oleObject" Target="../embeddings/oleObject27.bin"/><Relationship Id="rId5" Type="http://schemas.openxmlformats.org/officeDocument/2006/relationships/image" Target="../media/image29.emf"/><Relationship Id="rId4" Type="http://schemas.openxmlformats.org/officeDocument/2006/relationships/oleObject" Target="../embeddings/oleObject2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C119DC5-B0A1-F923-D6C6-74504A19BC49}"/>
              </a:ext>
            </a:extLst>
          </p:cNvPr>
          <p:cNvSpPr txBox="1"/>
          <p:nvPr/>
        </p:nvSpPr>
        <p:spPr>
          <a:xfrm>
            <a:off x="821329" y="1131028"/>
            <a:ext cx="5138971" cy="461665"/>
          </a:xfrm>
          <a:prstGeom prst="rect">
            <a:avLst/>
          </a:prstGeom>
          <a:noFill/>
        </p:spPr>
        <p:txBody>
          <a:bodyPr wrap="none" rtlCol="0">
            <a:spAutoFit/>
          </a:bodyPr>
          <a:lstStyle/>
          <a:p>
            <a:r>
              <a:rPr lang="sv-SE" sz="2400" b="1">
                <a:latin typeface="Times New Roman" panose="02020603050405020304" pitchFamily="18" charset="0"/>
                <a:cs typeface="Times New Roman" panose="02020603050405020304" pitchFamily="18" charset="0"/>
              </a:rPr>
              <a:t>SUPPLEMENTARY MATERIALS_1</a:t>
            </a:r>
            <a:endParaRPr lang="en-US" sz="2400" b="1" dirty="0">
              <a:latin typeface="Times New Roman" panose="02020603050405020304" pitchFamily="18" charset="0"/>
              <a:cs typeface="Times New Roman" panose="02020603050405020304" pitchFamily="18" charset="0"/>
            </a:endParaRPr>
          </a:p>
        </p:txBody>
      </p:sp>
      <p:sp>
        <p:nvSpPr>
          <p:cNvPr id="3" name="textruta 2">
            <a:extLst>
              <a:ext uri="{FF2B5EF4-FFF2-40B4-BE49-F238E27FC236}">
                <a16:creationId xmlns:a16="http://schemas.microsoft.com/office/drawing/2014/main" id="{8710239E-1A36-8D9E-32E6-BD7D46B12FD2}"/>
              </a:ext>
            </a:extLst>
          </p:cNvPr>
          <p:cNvSpPr txBox="1"/>
          <p:nvPr/>
        </p:nvSpPr>
        <p:spPr>
          <a:xfrm>
            <a:off x="355002" y="1996384"/>
            <a:ext cx="6147996" cy="9157572"/>
          </a:xfrm>
          <a:prstGeom prst="rect">
            <a:avLst/>
          </a:prstGeom>
          <a:noFill/>
        </p:spPr>
        <p:txBody>
          <a:bodyPr wrap="square">
            <a:spAutoFit/>
          </a:bodyPr>
          <a:lstStyle/>
          <a:p>
            <a:pPr>
              <a:lnSpc>
                <a:spcPct val="115000"/>
              </a:lnSpc>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Contains supplementary data </a:t>
            </a:r>
            <a:r>
              <a:rPr lang="en-US" sz="1200" b="1" dirty="0">
                <a:latin typeface="Times New Roman" panose="02020603050405020304" pitchFamily="18" charset="0"/>
                <a:ea typeface="Calibri" panose="020F0502020204030204" pitchFamily="34" charset="0"/>
                <a:cs typeface="Times New Roman" panose="02020603050405020304" pitchFamily="18" charset="0"/>
              </a:rPr>
              <a:t>to the following manuscript:</a:t>
            </a:r>
            <a:endParaRPr lang="en-US" sz="1200" b="1"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200" b="1" kern="1400" spc="-50" dirty="0">
                <a:effectLst/>
                <a:latin typeface="Times New Roman" panose="02020603050405020304" pitchFamily="18" charset="0"/>
                <a:ea typeface="Times New Roman" panose="02020603050405020304" pitchFamily="18" charset="0"/>
                <a:cs typeface="Times New Roman" panose="02020603050405020304" pitchFamily="18" charset="0"/>
              </a:rPr>
              <a:t>Low CD4+ T cell count is related to specific anti-nuclear antibodies, IFNα protein positivity and disease activity in systemic lupus erythematosus pregnancy</a:t>
            </a:r>
          </a:p>
          <a:p>
            <a:endParaRPr lang="sv-SE" sz="1200" kern="1400" spc="-5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nSpc>
                <a:spcPct val="115000"/>
              </a:lnSpc>
              <a:spcAft>
                <a:spcPts val="800"/>
              </a:spcAft>
            </a:pP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Agnes Torell,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Marit Stockfelt,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3,4,5,6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Kaj Blennow,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3,4,7,8,9,10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Henrik Zetterberg,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Tansim Akhter,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Dag Leonard,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Lars Rönnblom,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13,14</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Sofia Pihl,</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Muna Saleh,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Christopher Sjöwall,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Helena Strevens,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Andreas Jönsen,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Anders A. Bengtsson,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Estelle Trysberg,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Maria Majczuk Sennström,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Agneta Zickert,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Elisabet Svenungsson,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19</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Iva Gunnarsson,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Johan Bylund,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21,22,23</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Bo Jacobsson,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Anna Rudin,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Anna-Carin Lundell</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Rheumatology and Inflammation Research, Institute of Medicine,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Academy at the University of Gothenburg, Sweden;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Rheumatology,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University Hospital, Gothenburg, Sweden;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Department of Psychiatry and Neurochemistry, Institute of Neuroscience and Physiology,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Academy at the University of Gothenburg,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Mölndal</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4</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Clinical Neurochemistry Laboratory,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University Hospital,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Mölndal</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5</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Paris Brain Institute, ICM,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Pitié-Salpêtrière</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Hospital, Sorbonne University, Paris, France;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6</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Neurodegenerative Disorder Research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Center</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Division of Life Sciences and Medicine and Department of Neurology, Institute on Aging and Brain Disorders, University of Science and Technology of China and First Affiliated Hospital of USTC, Hefei, P.R. China;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7</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Department of Neurodegenerative Disease, UCL Institute of Neurology, Queen Square, London, United Kingdom;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8</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UK Dementia Research Institute at UCL, London, United Kingdom;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9</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Hong Kong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Center</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for Neurodegenerative Diseases, Clear Water Bay, Hong Kong, China;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10</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Winsconsin Alzheimer’s Disease Research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Center</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University of Wisconsin School of Medicine and Public Health, University of Wisconsin-Madison, Madison, WI, USA;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11</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Department of Women’s and Children’s Health, Section of Obstetrics and </a:t>
            </a:r>
            <a:r>
              <a:rPr lang="en-GB"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Gynecology</a:t>
            </a:r>
            <a:r>
              <a:rPr lang="en-GB"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Uppsala University, Uppsala,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Medical Sciences, Rheumatology, Uppsala University, Uppsala,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13</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Department of Obstetrics and </a:t>
            </a:r>
            <a:r>
              <a:rPr lang="en-GB" sz="1200" dirty="0" err="1">
                <a:effectLst/>
                <a:latin typeface="Times New Roman" panose="02020603050405020304" pitchFamily="18" charset="0"/>
                <a:ea typeface="Calibri" panose="020F0502020204030204" pitchFamily="34" charset="0"/>
                <a:cs typeface="Times New Roman" panose="02020603050405020304" pitchFamily="18" charset="0"/>
              </a:rPr>
              <a:t>Gynecology</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Linköping University Hospital;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14</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Department of Biomedical and Clinical Sciences, Division of Children’s and Women’s Health, Linköping University, Linköping,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Division of Inflammation and Infection, Department of Biomedical and Clinical Sciences, Linköping University, Linköping, Sweden; </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Obstetrics and Gynecology, Institute of Clinical Sciences,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Skåne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University Hospital, Lund, Sweden;</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Clinical Sciences Lund, Rheumatology, Lund University,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Skåne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University Hospital, Lund,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Womens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Childrens Health, Division for Obstetrics and Gynecology, Karolinska University Hospital, Karolinska Institute, Stockholm, Sweden;</a:t>
            </a:r>
            <a:r>
              <a:rPr lang="en-US" sz="1200" baseline="300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19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Division of Rheumatology,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Medicine Solna, Karolinska Institute, Karolinska University Hospital, Stockholm,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Oral Microbiology and Immunology, Institute of Odontology,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Academy at the University of Gothenburg,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21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Obstetrics and Gynecology,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University Hospital, Gothenburg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22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Obstetrics and Gynecology,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Sahlgrenska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Academy at the University of Gothenburg, Gothenburg Sweden; </a:t>
            </a:r>
            <a:r>
              <a:rPr lang="en-GB" sz="1200" baseline="30000" dirty="0">
                <a:effectLst/>
                <a:latin typeface="Times New Roman" panose="02020603050405020304" pitchFamily="18" charset="0"/>
                <a:ea typeface="Calibri" panose="020F0502020204030204" pitchFamily="34" charset="0"/>
                <a:cs typeface="Times New Roman" panose="02020603050405020304" pitchFamily="18" charset="0"/>
              </a:rPr>
              <a:t>23</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Department of Genetics and Bioinformatics, Division of Health Data and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Digitalisation</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Institute of Public Health, Oslo, Norway.</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Running title: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Lymphocytes, autoantibody profiles and IFNα in SLE pregnancy</a:t>
            </a:r>
            <a:endParaRPr lang="sv-SE"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4409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A5506B0F-8466-38E7-A089-94A2BD7EC42F}"/>
              </a:ext>
            </a:extLst>
          </p:cNvPr>
          <p:cNvSpPr txBox="1"/>
          <p:nvPr/>
        </p:nvSpPr>
        <p:spPr>
          <a:xfrm>
            <a:off x="337237" y="1798678"/>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3" name="textruta 2">
            <a:extLst>
              <a:ext uri="{FF2B5EF4-FFF2-40B4-BE49-F238E27FC236}">
                <a16:creationId xmlns:a16="http://schemas.microsoft.com/office/drawing/2014/main" id="{E5DA44BB-7BA3-9884-2A5F-FA6A8348EB26}"/>
              </a:ext>
            </a:extLst>
          </p:cNvPr>
          <p:cNvSpPr txBox="1"/>
          <p:nvPr/>
        </p:nvSpPr>
        <p:spPr>
          <a:xfrm>
            <a:off x="3469047" y="1798678"/>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graphicFrame>
        <p:nvGraphicFramePr>
          <p:cNvPr id="4" name="Objekt 3">
            <a:extLst>
              <a:ext uri="{FF2B5EF4-FFF2-40B4-BE49-F238E27FC236}">
                <a16:creationId xmlns:a16="http://schemas.microsoft.com/office/drawing/2014/main" id="{3CF255FA-9A9F-A1DF-920E-57AC0EA14D20}"/>
              </a:ext>
            </a:extLst>
          </p:cNvPr>
          <p:cNvGraphicFramePr>
            <a:graphicFrameLocks noChangeAspect="1"/>
          </p:cNvGraphicFramePr>
          <p:nvPr>
            <p:extLst>
              <p:ext uri="{D42A27DB-BD31-4B8C-83A1-F6EECF244321}">
                <p14:modId xmlns:p14="http://schemas.microsoft.com/office/powerpoint/2010/main" val="2428252306"/>
              </p:ext>
            </p:extLst>
          </p:nvPr>
        </p:nvGraphicFramePr>
        <p:xfrm>
          <a:off x="252413" y="1779588"/>
          <a:ext cx="6630987" cy="2392362"/>
        </p:xfrm>
        <a:graphic>
          <a:graphicData uri="http://schemas.openxmlformats.org/presentationml/2006/ole">
            <mc:AlternateContent xmlns:mc="http://schemas.openxmlformats.org/markup-compatibility/2006">
              <mc:Choice xmlns:v="urn:schemas-microsoft-com:vml" Requires="v">
                <p:oleObj name="Prism 10" r:id="rId2" imgW="8920387" imgH="3223096" progId="Prism10.Document">
                  <p:embed/>
                </p:oleObj>
              </mc:Choice>
              <mc:Fallback>
                <p:oleObj name="Prism 10" r:id="rId2" imgW="8920387" imgH="3223096" progId="Prism10.Document">
                  <p:embed/>
                  <p:pic>
                    <p:nvPicPr>
                      <p:cNvPr id="4" name="Objekt 3">
                        <a:extLst>
                          <a:ext uri="{FF2B5EF4-FFF2-40B4-BE49-F238E27FC236}">
                            <a16:creationId xmlns:a16="http://schemas.microsoft.com/office/drawing/2014/main" id="{3CF255FA-9A9F-A1DF-920E-57AC0EA14D20}"/>
                          </a:ext>
                        </a:extLst>
                      </p:cNvPr>
                      <p:cNvPicPr/>
                      <p:nvPr/>
                    </p:nvPicPr>
                    <p:blipFill>
                      <a:blip r:embed="rId3"/>
                      <a:stretch>
                        <a:fillRect/>
                      </a:stretch>
                    </p:blipFill>
                    <p:spPr>
                      <a:xfrm>
                        <a:off x="252413" y="1779588"/>
                        <a:ext cx="6630987" cy="2392362"/>
                      </a:xfrm>
                      <a:prstGeom prst="rect">
                        <a:avLst/>
                      </a:prstGeom>
                    </p:spPr>
                  </p:pic>
                </p:oleObj>
              </mc:Fallback>
            </mc:AlternateContent>
          </a:graphicData>
        </a:graphic>
      </p:graphicFrame>
      <p:sp>
        <p:nvSpPr>
          <p:cNvPr id="5" name="textruta 4">
            <a:extLst>
              <a:ext uri="{FF2B5EF4-FFF2-40B4-BE49-F238E27FC236}">
                <a16:creationId xmlns:a16="http://schemas.microsoft.com/office/drawing/2014/main" id="{F632780E-CEF2-F212-9045-6C9A8372FA29}"/>
              </a:ext>
            </a:extLst>
          </p:cNvPr>
          <p:cNvSpPr txBox="1"/>
          <p:nvPr/>
        </p:nvSpPr>
        <p:spPr>
          <a:xfrm>
            <a:off x="213746" y="184541"/>
            <a:ext cx="2646045" cy="307777"/>
          </a:xfrm>
          <a:prstGeom prst="rect">
            <a:avLst/>
          </a:prstGeom>
          <a:noFill/>
        </p:spPr>
        <p:txBody>
          <a:bodyPr wrap="none" rtlCol="0">
            <a:spAutoFit/>
          </a:bodyPr>
          <a:lstStyle/>
          <a:p>
            <a:r>
              <a:rPr lang="sv-SE" sz="1400" b="1" dirty="0">
                <a:highlight>
                  <a:srgbClr val="FFFF00"/>
                </a:highlight>
                <a:latin typeface="Arial" panose="020B0604020202020204" pitchFamily="34" charset="0"/>
                <a:cs typeface="Arial" panose="020B0604020202020204" pitchFamily="34" charset="0"/>
              </a:rPr>
              <a:t>SUPPLEMENTARY FIGURE 1</a:t>
            </a:r>
            <a:endParaRPr lang="en-US" sz="1400" b="1" dirty="0">
              <a:highlight>
                <a:srgbClr val="FFFF00"/>
              </a:highlight>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CA0887E8-0CE3-B8C5-8429-B8621A694C40}"/>
              </a:ext>
            </a:extLst>
          </p:cNvPr>
          <p:cNvSpPr txBox="1"/>
          <p:nvPr/>
        </p:nvSpPr>
        <p:spPr>
          <a:xfrm>
            <a:off x="252413" y="5339318"/>
            <a:ext cx="6415087" cy="774699"/>
          </a:xfrm>
          <a:prstGeom prst="rect">
            <a:avLst/>
          </a:prstGeom>
          <a:noFill/>
        </p:spPr>
        <p:txBody>
          <a:bodyPr wrap="square">
            <a:spAutoFit/>
          </a:bodyPr>
          <a:lstStyle/>
          <a:p>
            <a:pPr>
              <a:lnSpc>
                <a:spcPct val="200000"/>
              </a:lnSpc>
            </a:pP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FIGURE S1.  </a:t>
            </a:r>
            <a:r>
              <a:rPr lang="en-US" sz="1200" b="1" dirty="0">
                <a:latin typeface="Times New Roman" panose="02020603050405020304" pitchFamily="18" charset="0"/>
                <a:ea typeface="Calibri" panose="020F0502020204030204" pitchFamily="34" charset="0"/>
                <a:cs typeface="Times New Roman" panose="02020603050405020304" pitchFamily="18" charset="0"/>
              </a:rPr>
              <a:t>SLEDAI-2K score during pregnancy in SLE. (A-B)</a:t>
            </a:r>
            <a:r>
              <a:rPr lang="en-US" sz="1200" dirty="0">
                <a:latin typeface="Times New Roman" panose="02020603050405020304" pitchFamily="18" charset="0"/>
                <a:ea typeface="Calibri" panose="020F0502020204030204" pitchFamily="34" charset="0"/>
                <a:cs typeface="Times New Roman" panose="02020603050405020304" pitchFamily="18" charset="0"/>
              </a:rPr>
              <a:t> SLEDAI-2K score measured in the first, second and third trimester.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2052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kt 1">
            <a:extLst>
              <a:ext uri="{FF2B5EF4-FFF2-40B4-BE49-F238E27FC236}">
                <a16:creationId xmlns:a16="http://schemas.microsoft.com/office/drawing/2014/main" id="{13F97BE4-1175-4F8C-8E08-0ECF834B1753}"/>
              </a:ext>
            </a:extLst>
          </p:cNvPr>
          <p:cNvGraphicFramePr>
            <a:graphicFrameLocks noChangeAspect="1"/>
          </p:cNvGraphicFramePr>
          <p:nvPr>
            <p:extLst>
              <p:ext uri="{D42A27DB-BD31-4B8C-83A1-F6EECF244321}">
                <p14:modId xmlns:p14="http://schemas.microsoft.com/office/powerpoint/2010/main" val="2141194360"/>
              </p:ext>
            </p:extLst>
          </p:nvPr>
        </p:nvGraphicFramePr>
        <p:xfrm>
          <a:off x="58738" y="1476375"/>
          <a:ext cx="6989762" cy="3876675"/>
        </p:xfrm>
        <a:graphic>
          <a:graphicData uri="http://schemas.openxmlformats.org/presentationml/2006/ole">
            <mc:AlternateContent xmlns:mc="http://schemas.openxmlformats.org/markup-compatibility/2006">
              <mc:Choice xmlns:v="urn:schemas-microsoft-com:vml" Requires="v">
                <p:oleObj name="Prism 9" r:id="rId2" imgW="7747960" imgH="4300960" progId="Prism9.Document">
                  <p:embed/>
                </p:oleObj>
              </mc:Choice>
              <mc:Fallback>
                <p:oleObj name="Prism 9" r:id="rId2" imgW="7747960" imgH="4300960" progId="Prism9.Document">
                  <p:embed/>
                  <p:pic>
                    <p:nvPicPr>
                      <p:cNvPr id="2" name="Objekt 1">
                        <a:extLst>
                          <a:ext uri="{FF2B5EF4-FFF2-40B4-BE49-F238E27FC236}">
                            <a16:creationId xmlns:a16="http://schemas.microsoft.com/office/drawing/2014/main" id="{13F97BE4-1175-4F8C-8E08-0ECF834B1753}"/>
                          </a:ext>
                        </a:extLst>
                      </p:cNvPr>
                      <p:cNvPicPr/>
                      <p:nvPr/>
                    </p:nvPicPr>
                    <p:blipFill>
                      <a:blip r:embed="rId3"/>
                      <a:stretch>
                        <a:fillRect/>
                      </a:stretch>
                    </p:blipFill>
                    <p:spPr>
                      <a:xfrm>
                        <a:off x="58738" y="1476375"/>
                        <a:ext cx="6989762" cy="3876675"/>
                      </a:xfrm>
                      <a:prstGeom prst="rect">
                        <a:avLst/>
                      </a:prstGeom>
                    </p:spPr>
                  </p:pic>
                </p:oleObj>
              </mc:Fallback>
            </mc:AlternateContent>
          </a:graphicData>
        </a:graphic>
      </p:graphicFrame>
      <p:sp>
        <p:nvSpPr>
          <p:cNvPr id="3" name="textruta 2">
            <a:extLst>
              <a:ext uri="{FF2B5EF4-FFF2-40B4-BE49-F238E27FC236}">
                <a16:creationId xmlns:a16="http://schemas.microsoft.com/office/drawing/2014/main" id="{4B7DECED-DC7C-47A5-B5A0-C8542B46EFAE}"/>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2</a:t>
            </a:r>
            <a:endParaRPr lang="en-US" sz="1400" b="1" dirty="0">
              <a:highlight>
                <a:srgbClr val="FFFF00"/>
              </a:highlight>
              <a:latin typeface="Arial" panose="020B0604020202020204" pitchFamily="34" charset="0"/>
              <a:cs typeface="Arial" panose="020B0604020202020204" pitchFamily="34" charset="0"/>
            </a:endParaRPr>
          </a:p>
        </p:txBody>
      </p:sp>
      <p:sp>
        <p:nvSpPr>
          <p:cNvPr id="4" name="textruta 3">
            <a:extLst>
              <a:ext uri="{FF2B5EF4-FFF2-40B4-BE49-F238E27FC236}">
                <a16:creationId xmlns:a16="http://schemas.microsoft.com/office/drawing/2014/main" id="{627F6B72-2CB3-4358-96EC-5B7F1A7EACFE}"/>
              </a:ext>
            </a:extLst>
          </p:cNvPr>
          <p:cNvSpPr txBox="1"/>
          <p:nvPr/>
        </p:nvSpPr>
        <p:spPr>
          <a:xfrm>
            <a:off x="191362" y="1550915"/>
            <a:ext cx="277640" cy="276999"/>
          </a:xfrm>
          <a:prstGeom prst="rect">
            <a:avLst/>
          </a:prstGeom>
          <a:noFill/>
        </p:spPr>
        <p:txBody>
          <a:bodyPr wrap="none" rtlCol="0">
            <a:spAutoFit/>
          </a:bodyPr>
          <a:lstStyle/>
          <a:p>
            <a:r>
              <a:rPr lang="en-GB" sz="1200" b="1" dirty="0"/>
              <a:t>A</a:t>
            </a:r>
          </a:p>
        </p:txBody>
      </p:sp>
      <p:sp>
        <p:nvSpPr>
          <p:cNvPr id="5" name="textruta 4">
            <a:extLst>
              <a:ext uri="{FF2B5EF4-FFF2-40B4-BE49-F238E27FC236}">
                <a16:creationId xmlns:a16="http://schemas.microsoft.com/office/drawing/2014/main" id="{EB53A3C6-9BEE-403F-A64B-22F52B480078}"/>
              </a:ext>
            </a:extLst>
          </p:cNvPr>
          <p:cNvSpPr txBox="1"/>
          <p:nvPr/>
        </p:nvSpPr>
        <p:spPr>
          <a:xfrm>
            <a:off x="2327891" y="1550909"/>
            <a:ext cx="271228" cy="276999"/>
          </a:xfrm>
          <a:prstGeom prst="rect">
            <a:avLst/>
          </a:prstGeom>
          <a:noFill/>
        </p:spPr>
        <p:txBody>
          <a:bodyPr wrap="none" rtlCol="0">
            <a:spAutoFit/>
          </a:bodyPr>
          <a:lstStyle/>
          <a:p>
            <a:r>
              <a:rPr lang="en-GB" sz="1200" b="1" dirty="0"/>
              <a:t>B</a:t>
            </a:r>
          </a:p>
        </p:txBody>
      </p:sp>
      <p:sp>
        <p:nvSpPr>
          <p:cNvPr id="6" name="textruta 5">
            <a:extLst>
              <a:ext uri="{FF2B5EF4-FFF2-40B4-BE49-F238E27FC236}">
                <a16:creationId xmlns:a16="http://schemas.microsoft.com/office/drawing/2014/main" id="{81B07AE8-46DF-4C2C-868F-8B78BF49E1BA}"/>
              </a:ext>
            </a:extLst>
          </p:cNvPr>
          <p:cNvSpPr txBox="1"/>
          <p:nvPr/>
        </p:nvSpPr>
        <p:spPr>
          <a:xfrm>
            <a:off x="4467362" y="1550907"/>
            <a:ext cx="266420" cy="276999"/>
          </a:xfrm>
          <a:prstGeom prst="rect">
            <a:avLst/>
          </a:prstGeom>
          <a:noFill/>
        </p:spPr>
        <p:txBody>
          <a:bodyPr wrap="none" rtlCol="0">
            <a:spAutoFit/>
          </a:bodyPr>
          <a:lstStyle/>
          <a:p>
            <a:r>
              <a:rPr lang="en-GB" sz="1200" b="1" dirty="0"/>
              <a:t>C</a:t>
            </a:r>
          </a:p>
        </p:txBody>
      </p:sp>
      <p:sp>
        <p:nvSpPr>
          <p:cNvPr id="7" name="textruta 6">
            <a:extLst>
              <a:ext uri="{FF2B5EF4-FFF2-40B4-BE49-F238E27FC236}">
                <a16:creationId xmlns:a16="http://schemas.microsoft.com/office/drawing/2014/main" id="{5A9F56CF-23AD-4BFC-BAAB-DED6FF459618}"/>
              </a:ext>
            </a:extLst>
          </p:cNvPr>
          <p:cNvSpPr txBox="1"/>
          <p:nvPr/>
        </p:nvSpPr>
        <p:spPr>
          <a:xfrm>
            <a:off x="213940" y="3358668"/>
            <a:ext cx="282450" cy="276999"/>
          </a:xfrm>
          <a:prstGeom prst="rect">
            <a:avLst/>
          </a:prstGeom>
          <a:noFill/>
        </p:spPr>
        <p:txBody>
          <a:bodyPr wrap="none" rtlCol="0">
            <a:spAutoFit/>
          </a:bodyPr>
          <a:lstStyle/>
          <a:p>
            <a:r>
              <a:rPr lang="en-GB" sz="1200" b="1" dirty="0"/>
              <a:t>D</a:t>
            </a:r>
          </a:p>
        </p:txBody>
      </p:sp>
      <p:sp>
        <p:nvSpPr>
          <p:cNvPr id="8" name="textruta 7">
            <a:extLst>
              <a:ext uri="{FF2B5EF4-FFF2-40B4-BE49-F238E27FC236}">
                <a16:creationId xmlns:a16="http://schemas.microsoft.com/office/drawing/2014/main" id="{B4F9A014-338B-4DD8-B48F-C2E36DDB1974}"/>
              </a:ext>
            </a:extLst>
          </p:cNvPr>
          <p:cNvSpPr txBox="1"/>
          <p:nvPr/>
        </p:nvSpPr>
        <p:spPr>
          <a:xfrm>
            <a:off x="2350469" y="3358662"/>
            <a:ext cx="260008" cy="276999"/>
          </a:xfrm>
          <a:prstGeom prst="rect">
            <a:avLst/>
          </a:prstGeom>
          <a:noFill/>
        </p:spPr>
        <p:txBody>
          <a:bodyPr wrap="none" rtlCol="0">
            <a:spAutoFit/>
          </a:bodyPr>
          <a:lstStyle/>
          <a:p>
            <a:r>
              <a:rPr lang="en-GB" sz="1200" b="1" dirty="0"/>
              <a:t>E</a:t>
            </a:r>
          </a:p>
        </p:txBody>
      </p:sp>
      <p:sp>
        <p:nvSpPr>
          <p:cNvPr id="9" name="textruta 8">
            <a:extLst>
              <a:ext uri="{FF2B5EF4-FFF2-40B4-BE49-F238E27FC236}">
                <a16:creationId xmlns:a16="http://schemas.microsoft.com/office/drawing/2014/main" id="{6BDD6BC1-4946-4C87-9A82-B9117BE790AE}"/>
              </a:ext>
            </a:extLst>
          </p:cNvPr>
          <p:cNvSpPr txBox="1"/>
          <p:nvPr/>
        </p:nvSpPr>
        <p:spPr>
          <a:xfrm>
            <a:off x="197414" y="6090261"/>
            <a:ext cx="6395889" cy="1513363"/>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2</a:t>
            </a:r>
            <a:r>
              <a:rPr lang="en-US" sz="1200" b="1" dirty="0">
                <a:latin typeface="Times New Roman" panose="02020603050405020304" pitchFamily="18" charset="0"/>
                <a:ea typeface="Calibri" panose="020F0502020204030204" pitchFamily="34" charset="0"/>
                <a:cs typeface="Times New Roman" panose="02020603050405020304" pitchFamily="18" charset="0"/>
              </a:rPr>
              <a:t>. Total counts of immune cells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 during pregnancy compared to late postpartum in SLE.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Comparison of total counts of lymphocytes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CD4+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CD8+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NK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 the first, second and third trimester (T1, T2 and T3) compared to after pregnancy among women with SLE from whom late postpartum samples were collected (n=19). </a:t>
            </a:r>
            <a:endParaRPr lang="en-GB"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9999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C00764D0-30D3-1B2F-8F17-523ADB61605A}"/>
              </a:ext>
            </a:extLst>
          </p:cNvPr>
          <p:cNvGraphicFramePr>
            <a:graphicFrameLocks noChangeAspect="1"/>
          </p:cNvGraphicFramePr>
          <p:nvPr/>
        </p:nvGraphicFramePr>
        <p:xfrm>
          <a:off x="217154" y="5472998"/>
          <a:ext cx="3286125" cy="1852613"/>
        </p:xfrm>
        <a:graphic>
          <a:graphicData uri="http://schemas.openxmlformats.org/presentationml/2006/ole">
            <mc:AlternateContent xmlns:mc="http://schemas.openxmlformats.org/markup-compatibility/2006">
              <mc:Choice xmlns:v="urn:schemas-microsoft-com:vml" Requires="v">
                <p:oleObj name="Prism 9" r:id="rId3" imgW="5215485" imgH="2939577" progId="Prism9.Document">
                  <p:embed/>
                </p:oleObj>
              </mc:Choice>
              <mc:Fallback>
                <p:oleObj name="Prism 9" r:id="rId3" imgW="5215485" imgH="2939577" progId="Prism9.Document">
                  <p:embed/>
                  <p:pic>
                    <p:nvPicPr>
                      <p:cNvPr id="3" name="Objekt 2">
                        <a:extLst>
                          <a:ext uri="{FF2B5EF4-FFF2-40B4-BE49-F238E27FC236}">
                            <a16:creationId xmlns:a16="http://schemas.microsoft.com/office/drawing/2014/main" id="{C00764D0-30D3-1B2F-8F17-523ADB61605A}"/>
                          </a:ext>
                        </a:extLst>
                      </p:cNvPr>
                      <p:cNvPicPr/>
                      <p:nvPr/>
                    </p:nvPicPr>
                    <p:blipFill>
                      <a:blip r:embed="rId4"/>
                      <a:stretch>
                        <a:fillRect/>
                      </a:stretch>
                    </p:blipFill>
                    <p:spPr>
                      <a:xfrm>
                        <a:off x="217154" y="5472998"/>
                        <a:ext cx="3286125" cy="1852613"/>
                      </a:xfrm>
                      <a:prstGeom prst="rect">
                        <a:avLst/>
                      </a:prstGeom>
                    </p:spPr>
                  </p:pic>
                </p:oleObj>
              </mc:Fallback>
            </mc:AlternateContent>
          </a:graphicData>
        </a:graphic>
      </p:graphicFrame>
      <p:graphicFrame>
        <p:nvGraphicFramePr>
          <p:cNvPr id="6" name="Objekt 5">
            <a:extLst>
              <a:ext uri="{FF2B5EF4-FFF2-40B4-BE49-F238E27FC236}">
                <a16:creationId xmlns:a16="http://schemas.microsoft.com/office/drawing/2014/main" id="{76D957D3-5E17-3A96-6DDF-93CBD23A11DE}"/>
              </a:ext>
            </a:extLst>
          </p:cNvPr>
          <p:cNvGraphicFramePr>
            <a:graphicFrameLocks/>
          </p:cNvGraphicFramePr>
          <p:nvPr/>
        </p:nvGraphicFramePr>
        <p:xfrm>
          <a:off x="3319713" y="5470804"/>
          <a:ext cx="3201988" cy="1866900"/>
        </p:xfrm>
        <a:graphic>
          <a:graphicData uri="http://schemas.openxmlformats.org/presentationml/2006/ole">
            <mc:AlternateContent xmlns:mc="http://schemas.openxmlformats.org/markup-compatibility/2006">
              <mc:Choice xmlns:v="urn:schemas-microsoft-com:vml" Requires="v">
                <p:oleObj name="Prism 9" r:id="rId5" imgW="5224849" imgH="2986757" progId="Prism9.Document">
                  <p:embed/>
                </p:oleObj>
              </mc:Choice>
              <mc:Fallback>
                <p:oleObj name="Prism 9" r:id="rId5" imgW="5224849" imgH="2986757" progId="Prism9.Document">
                  <p:embed/>
                  <p:pic>
                    <p:nvPicPr>
                      <p:cNvPr id="6" name="Objekt 5">
                        <a:extLst>
                          <a:ext uri="{FF2B5EF4-FFF2-40B4-BE49-F238E27FC236}">
                            <a16:creationId xmlns:a16="http://schemas.microsoft.com/office/drawing/2014/main" id="{76D957D3-5E17-3A96-6DDF-93CBD23A11DE}"/>
                          </a:ext>
                        </a:extLst>
                      </p:cNvPr>
                      <p:cNvPicPr preferRelativeResize="0"/>
                      <p:nvPr/>
                    </p:nvPicPr>
                    <p:blipFill>
                      <a:blip r:embed="rId6"/>
                      <a:stretch>
                        <a:fillRect/>
                      </a:stretch>
                    </p:blipFill>
                    <p:spPr>
                      <a:xfrm>
                        <a:off x="3319713" y="5470804"/>
                        <a:ext cx="3201988" cy="1866900"/>
                      </a:xfrm>
                      <a:prstGeom prst="rect">
                        <a:avLst/>
                      </a:prstGeom>
                    </p:spPr>
                  </p:pic>
                </p:oleObj>
              </mc:Fallback>
            </mc:AlternateContent>
          </a:graphicData>
        </a:graphic>
      </p:graphicFrame>
      <p:graphicFrame>
        <p:nvGraphicFramePr>
          <p:cNvPr id="5" name="Objekt 4">
            <a:extLst>
              <a:ext uri="{FF2B5EF4-FFF2-40B4-BE49-F238E27FC236}">
                <a16:creationId xmlns:a16="http://schemas.microsoft.com/office/drawing/2014/main" id="{B3A0B500-A8C7-27FF-5746-B64E5D39E27B}"/>
              </a:ext>
            </a:extLst>
          </p:cNvPr>
          <p:cNvGraphicFramePr>
            <a:graphicFrameLocks noChangeAspect="1"/>
          </p:cNvGraphicFramePr>
          <p:nvPr>
            <p:extLst>
              <p:ext uri="{D42A27DB-BD31-4B8C-83A1-F6EECF244321}">
                <p14:modId xmlns:p14="http://schemas.microsoft.com/office/powerpoint/2010/main" val="4110622038"/>
              </p:ext>
            </p:extLst>
          </p:nvPr>
        </p:nvGraphicFramePr>
        <p:xfrm>
          <a:off x="3431254" y="3461155"/>
          <a:ext cx="3171825" cy="1847850"/>
        </p:xfrm>
        <a:graphic>
          <a:graphicData uri="http://schemas.openxmlformats.org/presentationml/2006/ole">
            <mc:AlternateContent xmlns:mc="http://schemas.openxmlformats.org/markup-compatibility/2006">
              <mc:Choice xmlns:v="urn:schemas-microsoft-com:vml" Requires="v">
                <p:oleObj name="Prism 9" r:id="rId7" imgW="5032536" imgH="2930213" progId="Prism9.Document">
                  <p:embed/>
                </p:oleObj>
              </mc:Choice>
              <mc:Fallback>
                <p:oleObj name="Prism 9" r:id="rId7" imgW="5032536" imgH="2930213" progId="Prism9.Document">
                  <p:embed/>
                  <p:pic>
                    <p:nvPicPr>
                      <p:cNvPr id="5" name="Objekt 4">
                        <a:extLst>
                          <a:ext uri="{FF2B5EF4-FFF2-40B4-BE49-F238E27FC236}">
                            <a16:creationId xmlns:a16="http://schemas.microsoft.com/office/drawing/2014/main" id="{B3A0B500-A8C7-27FF-5746-B64E5D39E27B}"/>
                          </a:ext>
                        </a:extLst>
                      </p:cNvPr>
                      <p:cNvPicPr/>
                      <p:nvPr/>
                    </p:nvPicPr>
                    <p:blipFill>
                      <a:blip r:embed="rId8"/>
                      <a:stretch>
                        <a:fillRect/>
                      </a:stretch>
                    </p:blipFill>
                    <p:spPr>
                      <a:xfrm>
                        <a:off x="3431254" y="3461155"/>
                        <a:ext cx="3171825" cy="1847850"/>
                      </a:xfrm>
                      <a:prstGeom prst="rect">
                        <a:avLst/>
                      </a:prstGeom>
                    </p:spPr>
                  </p:pic>
                </p:oleObj>
              </mc:Fallback>
            </mc:AlternateContent>
          </a:graphicData>
        </a:graphic>
      </p:graphicFrame>
      <p:graphicFrame>
        <p:nvGraphicFramePr>
          <p:cNvPr id="2" name="Objekt 1">
            <a:extLst>
              <a:ext uri="{FF2B5EF4-FFF2-40B4-BE49-F238E27FC236}">
                <a16:creationId xmlns:a16="http://schemas.microsoft.com/office/drawing/2014/main" id="{A3B0B5FD-0079-D3AE-F03D-436F55A359F0}"/>
              </a:ext>
            </a:extLst>
          </p:cNvPr>
          <p:cNvGraphicFramePr>
            <a:graphicFrameLocks noChangeAspect="1"/>
          </p:cNvGraphicFramePr>
          <p:nvPr/>
        </p:nvGraphicFramePr>
        <p:xfrm>
          <a:off x="317163" y="1433509"/>
          <a:ext cx="3144838" cy="1973262"/>
        </p:xfrm>
        <a:graphic>
          <a:graphicData uri="http://schemas.openxmlformats.org/presentationml/2006/ole">
            <mc:AlternateContent xmlns:mc="http://schemas.openxmlformats.org/markup-compatibility/2006">
              <mc:Choice xmlns:v="urn:schemas-microsoft-com:vml" Requires="v">
                <p:oleObj name="Prism 9" r:id="rId9" imgW="5082955" imgH="3186643" progId="Prism9.Document">
                  <p:embed/>
                </p:oleObj>
              </mc:Choice>
              <mc:Fallback>
                <p:oleObj name="Prism 9" r:id="rId9" imgW="5082955" imgH="3186643" progId="Prism9.Document">
                  <p:embed/>
                  <p:pic>
                    <p:nvPicPr>
                      <p:cNvPr id="2" name="Objekt 1">
                        <a:extLst>
                          <a:ext uri="{FF2B5EF4-FFF2-40B4-BE49-F238E27FC236}">
                            <a16:creationId xmlns:a16="http://schemas.microsoft.com/office/drawing/2014/main" id="{A3B0B5FD-0079-D3AE-F03D-436F55A359F0}"/>
                          </a:ext>
                        </a:extLst>
                      </p:cNvPr>
                      <p:cNvPicPr/>
                      <p:nvPr/>
                    </p:nvPicPr>
                    <p:blipFill>
                      <a:blip r:embed="rId10"/>
                      <a:stretch>
                        <a:fillRect/>
                      </a:stretch>
                    </p:blipFill>
                    <p:spPr>
                      <a:xfrm>
                        <a:off x="317163" y="1433509"/>
                        <a:ext cx="3144838" cy="1973262"/>
                      </a:xfrm>
                      <a:prstGeom prst="rect">
                        <a:avLst/>
                      </a:prstGeom>
                    </p:spPr>
                  </p:pic>
                </p:oleObj>
              </mc:Fallback>
            </mc:AlternateContent>
          </a:graphicData>
        </a:graphic>
      </p:graphicFrame>
      <p:graphicFrame>
        <p:nvGraphicFramePr>
          <p:cNvPr id="4" name="Objekt 3">
            <a:extLst>
              <a:ext uri="{FF2B5EF4-FFF2-40B4-BE49-F238E27FC236}">
                <a16:creationId xmlns:a16="http://schemas.microsoft.com/office/drawing/2014/main" id="{C21BBAAE-EFB4-1D50-DAC8-2AAADB7BFEB4}"/>
              </a:ext>
            </a:extLst>
          </p:cNvPr>
          <p:cNvGraphicFramePr>
            <a:graphicFrameLocks noChangeAspect="1"/>
          </p:cNvGraphicFramePr>
          <p:nvPr>
            <p:extLst>
              <p:ext uri="{D42A27DB-BD31-4B8C-83A1-F6EECF244321}">
                <p14:modId xmlns:p14="http://schemas.microsoft.com/office/powerpoint/2010/main" val="3909134614"/>
              </p:ext>
            </p:extLst>
          </p:nvPr>
        </p:nvGraphicFramePr>
        <p:xfrm>
          <a:off x="294938" y="3466563"/>
          <a:ext cx="3201988" cy="1855787"/>
        </p:xfrm>
        <a:graphic>
          <a:graphicData uri="http://schemas.openxmlformats.org/presentationml/2006/ole">
            <mc:AlternateContent xmlns:mc="http://schemas.openxmlformats.org/markup-compatibility/2006">
              <mc:Choice xmlns:v="urn:schemas-microsoft-com:vml" Requires="v">
                <p:oleObj name="Prism 9" r:id="rId11" imgW="5078274" imgH="2939577" progId="Prism9.Document">
                  <p:embed/>
                </p:oleObj>
              </mc:Choice>
              <mc:Fallback>
                <p:oleObj name="Prism 9" r:id="rId11" imgW="5078274" imgH="2939577" progId="Prism9.Document">
                  <p:embed/>
                  <p:pic>
                    <p:nvPicPr>
                      <p:cNvPr id="4" name="Objekt 3">
                        <a:extLst>
                          <a:ext uri="{FF2B5EF4-FFF2-40B4-BE49-F238E27FC236}">
                            <a16:creationId xmlns:a16="http://schemas.microsoft.com/office/drawing/2014/main" id="{C21BBAAE-EFB4-1D50-DAC8-2AAADB7BFEB4}"/>
                          </a:ext>
                        </a:extLst>
                      </p:cNvPr>
                      <p:cNvPicPr/>
                      <p:nvPr/>
                    </p:nvPicPr>
                    <p:blipFill>
                      <a:blip r:embed="rId12"/>
                      <a:stretch>
                        <a:fillRect/>
                      </a:stretch>
                    </p:blipFill>
                    <p:spPr>
                      <a:xfrm>
                        <a:off x="294938" y="3466563"/>
                        <a:ext cx="3201988" cy="1855787"/>
                      </a:xfrm>
                      <a:prstGeom prst="rect">
                        <a:avLst/>
                      </a:prstGeom>
                    </p:spPr>
                  </p:pic>
                </p:oleObj>
              </mc:Fallback>
            </mc:AlternateContent>
          </a:graphicData>
        </a:graphic>
      </p:graphicFrame>
      <p:sp>
        <p:nvSpPr>
          <p:cNvPr id="7" name="textruta 6">
            <a:extLst>
              <a:ext uri="{FF2B5EF4-FFF2-40B4-BE49-F238E27FC236}">
                <a16:creationId xmlns:a16="http://schemas.microsoft.com/office/drawing/2014/main" id="{AAB5D743-DB16-DE57-2957-BD4AF72387D3}"/>
              </a:ext>
            </a:extLst>
          </p:cNvPr>
          <p:cNvSpPr txBox="1"/>
          <p:nvPr/>
        </p:nvSpPr>
        <p:spPr>
          <a:xfrm>
            <a:off x="3350146" y="5374295"/>
            <a:ext cx="382607"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E</a:t>
            </a:r>
            <a:endParaRPr lang="en-US" sz="1200" b="1"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CF54A281-E525-C242-B9B5-553DDF639B92}"/>
              </a:ext>
            </a:extLst>
          </p:cNvPr>
          <p:cNvSpPr txBox="1"/>
          <p:nvPr/>
        </p:nvSpPr>
        <p:spPr>
          <a:xfrm>
            <a:off x="282095" y="5402561"/>
            <a:ext cx="328005"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D</a:t>
            </a:r>
            <a:endParaRPr lang="en-US" sz="1200" b="1" dirty="0">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62E11AC6-ED41-CE24-BBFB-4F9CFC77DC0F}"/>
              </a:ext>
            </a:extLst>
          </p:cNvPr>
          <p:cNvSpPr txBox="1"/>
          <p:nvPr/>
        </p:nvSpPr>
        <p:spPr>
          <a:xfrm>
            <a:off x="3350146" y="3406825"/>
            <a:ext cx="277303"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10" name="textruta 9">
            <a:extLst>
              <a:ext uri="{FF2B5EF4-FFF2-40B4-BE49-F238E27FC236}">
                <a16:creationId xmlns:a16="http://schemas.microsoft.com/office/drawing/2014/main" id="{FC379C8D-5374-53A0-6AD7-57046AA773A9}"/>
              </a:ext>
            </a:extLst>
          </p:cNvPr>
          <p:cNvSpPr txBox="1"/>
          <p:nvPr/>
        </p:nvSpPr>
        <p:spPr>
          <a:xfrm>
            <a:off x="282092" y="3378243"/>
            <a:ext cx="35920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11" name="textruta 10">
            <a:extLst>
              <a:ext uri="{FF2B5EF4-FFF2-40B4-BE49-F238E27FC236}">
                <a16:creationId xmlns:a16="http://schemas.microsoft.com/office/drawing/2014/main" id="{3B1D0A4F-6D39-99FE-4256-644AB2DB41B7}"/>
              </a:ext>
            </a:extLst>
          </p:cNvPr>
          <p:cNvSpPr txBox="1"/>
          <p:nvPr/>
        </p:nvSpPr>
        <p:spPr>
          <a:xfrm>
            <a:off x="282092" y="1389101"/>
            <a:ext cx="370907"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12" name="textruta 11">
            <a:extLst>
              <a:ext uri="{FF2B5EF4-FFF2-40B4-BE49-F238E27FC236}">
                <a16:creationId xmlns:a16="http://schemas.microsoft.com/office/drawing/2014/main" id="{BD6A3BB1-1B50-5646-42A0-C0FE3AAC11DD}"/>
              </a:ext>
            </a:extLst>
          </p:cNvPr>
          <p:cNvSpPr txBox="1"/>
          <p:nvPr/>
        </p:nvSpPr>
        <p:spPr>
          <a:xfrm>
            <a:off x="524108" y="1259212"/>
            <a:ext cx="2578762"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SLE vs. healthy pregnancy</a:t>
            </a:r>
          </a:p>
        </p:txBody>
      </p:sp>
      <p:sp>
        <p:nvSpPr>
          <p:cNvPr id="13" name="textruta 12">
            <a:extLst>
              <a:ext uri="{FF2B5EF4-FFF2-40B4-BE49-F238E27FC236}">
                <a16:creationId xmlns:a16="http://schemas.microsoft.com/office/drawing/2014/main" id="{DA99BC00-EE42-EB83-88CA-6EEB7AA2B41D}"/>
              </a:ext>
            </a:extLst>
          </p:cNvPr>
          <p:cNvSpPr txBox="1"/>
          <p:nvPr/>
        </p:nvSpPr>
        <p:spPr>
          <a:xfrm>
            <a:off x="128021" y="12739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3</a:t>
            </a:r>
            <a:endParaRPr lang="en-US" sz="1400" b="1" dirty="0">
              <a:highlight>
                <a:srgbClr val="FFFF00"/>
              </a:highlight>
              <a:latin typeface="Arial" panose="020B0604020202020204" pitchFamily="34" charset="0"/>
              <a:cs typeface="Arial" panose="020B0604020202020204" pitchFamily="34" charset="0"/>
            </a:endParaRPr>
          </a:p>
        </p:txBody>
      </p:sp>
      <p:sp>
        <p:nvSpPr>
          <p:cNvPr id="16" name="textruta 15">
            <a:extLst>
              <a:ext uri="{FF2B5EF4-FFF2-40B4-BE49-F238E27FC236}">
                <a16:creationId xmlns:a16="http://schemas.microsoft.com/office/drawing/2014/main" id="{3307BA00-A0D0-9C0B-70CD-5EA6316F16C8}"/>
              </a:ext>
            </a:extLst>
          </p:cNvPr>
          <p:cNvSpPr txBox="1"/>
          <p:nvPr/>
        </p:nvSpPr>
        <p:spPr>
          <a:xfrm>
            <a:off x="201714" y="7882200"/>
            <a:ext cx="6401365" cy="2252027"/>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3</a:t>
            </a:r>
            <a:r>
              <a:rPr lang="en-US" sz="1200" b="1" dirty="0">
                <a:latin typeface="Times New Roman" panose="02020603050405020304" pitchFamily="18" charset="0"/>
                <a:ea typeface="Calibri" panose="020F0502020204030204" pitchFamily="34" charset="0"/>
                <a:cs typeface="Times New Roman" panose="02020603050405020304" pitchFamily="18" charset="0"/>
              </a:rPr>
              <a:t>. Lower numbers of CD4+ T cells, CD8+ T cells, B cells and NK cells in SLE compared to HC pregnancy in all trimesters</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Comparison of total lymphocyte numbers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CD4+ T cell numbers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CD8+ T cell numbers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 cell numbers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NK cell numbers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 the first, second and third trimester (T1, T2 and T3) in </a:t>
            </a:r>
            <a:r>
              <a:rPr lang="en-US" sz="1200" dirty="0">
                <a:latin typeface="Times New Roman" panose="02020603050405020304" pitchFamily="18" charset="0"/>
                <a:ea typeface="Calibri" panose="020F0502020204030204" pitchFamily="34" charset="0"/>
                <a:cs typeface="Times New Roman" panose="02020603050405020304" pitchFamily="18" charset="0"/>
              </a:rPr>
              <a:t>SLE compared to HC </a:t>
            </a:r>
            <a:r>
              <a:rPr lang="en-US" sz="1200" dirty="0">
                <a:latin typeface="Times New Roman" panose="02020603050405020304" pitchFamily="18" charset="0"/>
                <a:cs typeface="Times New Roman" panose="02020603050405020304" pitchFamily="18" charset="0"/>
              </a:rPr>
              <a:t>pregnancy. *p</a:t>
            </a:r>
            <a:r>
              <a:rPr lang="en-GB"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0.05</a:t>
            </a:r>
            <a:r>
              <a:rPr lang="en-US" sz="1200" dirty="0">
                <a:latin typeface="Times New Roman" panose="02020603050405020304" pitchFamily="18" charset="0"/>
                <a:ea typeface="Calibri" panose="020F0502020204030204" pitchFamily="34" charset="0"/>
                <a:cs typeface="Times New Roman" panose="02020603050405020304" pitchFamily="18" charset="0"/>
              </a:rPr>
              <a:t>, **p</a:t>
            </a:r>
            <a:r>
              <a:rPr lang="en-GB"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ea typeface="Calibri" panose="020F0502020204030204" pitchFamily="34" charset="0"/>
                <a:cs typeface="Times New Roman" panose="02020603050405020304" pitchFamily="18" charset="0"/>
              </a:rPr>
              <a:t>0.01, ***p</a:t>
            </a:r>
            <a:r>
              <a:rPr lang="en-GB"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ea typeface="Calibri" panose="020F0502020204030204" pitchFamily="34" charset="0"/>
                <a:cs typeface="Times New Roman" panose="02020603050405020304" pitchFamily="18" charset="0"/>
              </a:rPr>
              <a:t>0.001, ****p</a:t>
            </a:r>
            <a:r>
              <a:rPr lang="en-GB"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ea typeface="Calibri" panose="020F0502020204030204" pitchFamily="34" charset="0"/>
                <a:cs typeface="Times New Roman" panose="02020603050405020304" pitchFamily="18" charset="0"/>
              </a:rPr>
              <a:t>0.0001, Mann-Whitney U test and Kruskal-Wallis followed by Dunn’s multiple comparison test.</a:t>
            </a:r>
            <a:endParaRPr lang="en-GB"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458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En bild som visar text, diagram, Parallell, Teckensnitt&#10;&#10;Automatiskt genererad beskrivning">
            <a:extLst>
              <a:ext uri="{FF2B5EF4-FFF2-40B4-BE49-F238E27FC236}">
                <a16:creationId xmlns:a16="http://schemas.microsoft.com/office/drawing/2014/main" id="{70D9236A-46EE-0E50-ACC7-840DF6C38D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421028" y="2117723"/>
            <a:ext cx="4844160" cy="2862457"/>
          </a:xfrm>
          <a:prstGeom prst="rect">
            <a:avLst/>
          </a:prstGeom>
        </p:spPr>
      </p:pic>
      <p:pic>
        <p:nvPicPr>
          <p:cNvPr id="10" name="Bildobjekt 9" descr="En bild som visar diagram, text, Teknisk ritning, Plan&#10;&#10;Automatiskt genererad beskrivning">
            <a:extLst>
              <a:ext uri="{FF2B5EF4-FFF2-40B4-BE49-F238E27FC236}">
                <a16:creationId xmlns:a16="http://schemas.microsoft.com/office/drawing/2014/main" id="{92F0383C-AE65-908B-C3F2-B6C42A44E3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09959" y="2166172"/>
            <a:ext cx="4844162" cy="2862459"/>
          </a:xfrm>
          <a:prstGeom prst="rect">
            <a:avLst/>
          </a:prstGeom>
        </p:spPr>
      </p:pic>
      <p:sp>
        <p:nvSpPr>
          <p:cNvPr id="3" name="textruta 2">
            <a:extLst>
              <a:ext uri="{FF2B5EF4-FFF2-40B4-BE49-F238E27FC236}">
                <a16:creationId xmlns:a16="http://schemas.microsoft.com/office/drawing/2014/main" id="{5938EE22-EDD2-D6CA-4476-40CE51054797}"/>
              </a:ext>
            </a:extLst>
          </p:cNvPr>
          <p:cNvSpPr txBox="1"/>
          <p:nvPr/>
        </p:nvSpPr>
        <p:spPr>
          <a:xfrm>
            <a:off x="663806" y="6019484"/>
            <a:ext cx="2383352"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R2X=0.20 and Q2= -0.02</a:t>
            </a:r>
          </a:p>
        </p:txBody>
      </p:sp>
      <p:sp>
        <p:nvSpPr>
          <p:cNvPr id="4" name="textruta 3">
            <a:extLst>
              <a:ext uri="{FF2B5EF4-FFF2-40B4-BE49-F238E27FC236}">
                <a16:creationId xmlns:a16="http://schemas.microsoft.com/office/drawing/2014/main" id="{AB8E7BE9-C9FC-CE50-4621-426A157C6C86}"/>
              </a:ext>
            </a:extLst>
          </p:cNvPr>
          <p:cNvSpPr txBox="1"/>
          <p:nvPr/>
        </p:nvSpPr>
        <p:spPr>
          <a:xfrm>
            <a:off x="4058712" y="6019484"/>
            <a:ext cx="2170338"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R2X=0.16 and Q2= -0.19</a:t>
            </a:r>
          </a:p>
        </p:txBody>
      </p:sp>
      <p:sp>
        <p:nvSpPr>
          <p:cNvPr id="6" name="textruta 5">
            <a:extLst>
              <a:ext uri="{FF2B5EF4-FFF2-40B4-BE49-F238E27FC236}">
                <a16:creationId xmlns:a16="http://schemas.microsoft.com/office/drawing/2014/main" id="{962B247C-A086-9527-A79C-B82A74D5F08B}"/>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4</a:t>
            </a:r>
            <a:endParaRPr lang="en-US" sz="1400" b="1" dirty="0">
              <a:highlight>
                <a:srgbClr val="FFFF00"/>
              </a:highlight>
              <a:latin typeface="Arial" panose="020B0604020202020204" pitchFamily="34" charset="0"/>
              <a:cs typeface="Arial" panose="020B0604020202020204" pitchFamily="34" charset="0"/>
            </a:endParaRPr>
          </a:p>
        </p:txBody>
      </p:sp>
      <p:sp>
        <p:nvSpPr>
          <p:cNvPr id="7" name="textruta 6">
            <a:extLst>
              <a:ext uri="{FF2B5EF4-FFF2-40B4-BE49-F238E27FC236}">
                <a16:creationId xmlns:a16="http://schemas.microsoft.com/office/drawing/2014/main" id="{1B4D50BF-400A-86BA-301B-60F41145F695}"/>
              </a:ext>
            </a:extLst>
          </p:cNvPr>
          <p:cNvSpPr txBox="1"/>
          <p:nvPr/>
        </p:nvSpPr>
        <p:spPr>
          <a:xfrm>
            <a:off x="516154" y="1126871"/>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876F5E1D-8FDE-A103-60E8-7AB1CCEA1B68}"/>
              </a:ext>
            </a:extLst>
          </p:cNvPr>
          <p:cNvSpPr txBox="1"/>
          <p:nvPr/>
        </p:nvSpPr>
        <p:spPr>
          <a:xfrm>
            <a:off x="3448398" y="1126871"/>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F7D924D2-AE97-9241-9B27-5C6222627331}"/>
              </a:ext>
            </a:extLst>
          </p:cNvPr>
          <p:cNvSpPr txBox="1"/>
          <p:nvPr/>
        </p:nvSpPr>
        <p:spPr>
          <a:xfrm>
            <a:off x="213747" y="7078776"/>
            <a:ext cx="6499874" cy="1144031"/>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4</a:t>
            </a:r>
            <a:r>
              <a:rPr lang="en-US" sz="1200" b="1" dirty="0">
                <a:latin typeface="Times New Roman" panose="02020603050405020304" pitchFamily="18" charset="0"/>
                <a:ea typeface="Calibri" panose="020F0502020204030204" pitchFamily="34" charset="0"/>
                <a:cs typeface="Times New Roman" panose="02020603050405020304" pitchFamily="18" charset="0"/>
              </a:rPr>
              <a:t>. Treatment with hydroxychloroquine and acetylsalicylic acid is unrelated to lymphocyte subset counts. </a:t>
            </a:r>
            <a:r>
              <a:rPr lang="en-US" sz="1200" dirty="0">
                <a:latin typeface="Times New Roman" panose="02020603050405020304" pitchFamily="18" charset="0"/>
                <a:ea typeface="Calibri" panose="020F0502020204030204" pitchFamily="34" charset="0"/>
                <a:cs typeface="Times New Roman" panose="02020603050405020304" pitchFamily="18" charset="0"/>
              </a:rPr>
              <a:t>OPLS analysis of lymphocyte subset counts in trimester one to three in relation to </a:t>
            </a:r>
            <a:r>
              <a:rPr lang="en-US" sz="1200" b="1" dirty="0">
                <a:latin typeface="Times New Roman" panose="02020603050405020304" pitchFamily="18" charset="0"/>
                <a:ea typeface="Calibri" panose="020F0502020204030204" pitchFamily="34" charset="0"/>
                <a:cs typeface="Times New Roman" panose="02020603050405020304" pitchFamily="18" charset="0"/>
              </a:rPr>
              <a:t>(A)</a:t>
            </a:r>
            <a:r>
              <a:rPr lang="en-US" sz="1200" dirty="0">
                <a:latin typeface="Times New Roman" panose="02020603050405020304" pitchFamily="18" charset="0"/>
                <a:ea typeface="Calibri" panose="020F0502020204030204" pitchFamily="34" charset="0"/>
                <a:cs typeface="Times New Roman" panose="02020603050405020304" pitchFamily="18" charset="0"/>
              </a:rPr>
              <a:t> hydroxychloroquine (HCQ) or </a:t>
            </a:r>
            <a:r>
              <a:rPr lang="en-US" sz="1200" b="1" dirty="0">
                <a:latin typeface="Times New Roman" panose="02020603050405020304" pitchFamily="18" charset="0"/>
                <a:ea typeface="Calibri" panose="020F0502020204030204" pitchFamily="34" charset="0"/>
                <a:cs typeface="Times New Roman" panose="02020603050405020304" pitchFamily="18" charset="0"/>
              </a:rPr>
              <a:t>(B)</a:t>
            </a:r>
            <a:r>
              <a:rPr lang="en-US" sz="1200" dirty="0">
                <a:latin typeface="Times New Roman" panose="02020603050405020304" pitchFamily="18" charset="0"/>
                <a:ea typeface="Calibri" panose="020F0502020204030204" pitchFamily="34" charset="0"/>
                <a:cs typeface="Times New Roman" panose="02020603050405020304" pitchFamily="18" charset="0"/>
              </a:rPr>
              <a:t> acetylsalicylic acid.</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862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a:extLst>
              <a:ext uri="{FF2B5EF4-FFF2-40B4-BE49-F238E27FC236}">
                <a16:creationId xmlns:a16="http://schemas.microsoft.com/office/drawing/2014/main" id="{86FE29E3-36A5-3258-5207-BAF549E9C8E8}"/>
              </a:ext>
            </a:extLst>
          </p:cNvPr>
          <p:cNvGraphicFramePr>
            <a:graphicFrameLocks noChangeAspect="1"/>
          </p:cNvGraphicFramePr>
          <p:nvPr/>
        </p:nvGraphicFramePr>
        <p:xfrm>
          <a:off x="1017137" y="1174750"/>
          <a:ext cx="2317750" cy="1606550"/>
        </p:xfrm>
        <a:graphic>
          <a:graphicData uri="http://schemas.openxmlformats.org/presentationml/2006/ole">
            <mc:AlternateContent xmlns:mc="http://schemas.openxmlformats.org/markup-compatibility/2006">
              <mc:Choice xmlns:v="urn:schemas-microsoft-com:vml" Requires="v">
                <p:oleObj name="Prism 9" r:id="rId2" imgW="3742445" imgH="2596763" progId="Prism9.Document">
                  <p:embed/>
                </p:oleObj>
              </mc:Choice>
              <mc:Fallback>
                <p:oleObj name="Prism 9" r:id="rId2" imgW="3742445" imgH="2596763" progId="Prism9.Document">
                  <p:embed/>
                  <p:pic>
                    <p:nvPicPr>
                      <p:cNvPr id="7" name="Objekt 6">
                        <a:extLst>
                          <a:ext uri="{FF2B5EF4-FFF2-40B4-BE49-F238E27FC236}">
                            <a16:creationId xmlns:a16="http://schemas.microsoft.com/office/drawing/2014/main" id="{86FE29E3-36A5-3258-5207-BAF549E9C8E8}"/>
                          </a:ext>
                        </a:extLst>
                      </p:cNvPr>
                      <p:cNvPicPr/>
                      <p:nvPr/>
                    </p:nvPicPr>
                    <p:blipFill>
                      <a:blip r:embed="rId3"/>
                      <a:stretch>
                        <a:fillRect/>
                      </a:stretch>
                    </p:blipFill>
                    <p:spPr>
                      <a:xfrm>
                        <a:off x="1017137" y="1174750"/>
                        <a:ext cx="2317750" cy="1606550"/>
                      </a:xfrm>
                      <a:prstGeom prst="rect">
                        <a:avLst/>
                      </a:prstGeom>
                    </p:spPr>
                  </p:pic>
                </p:oleObj>
              </mc:Fallback>
            </mc:AlternateContent>
          </a:graphicData>
        </a:graphic>
      </p:graphicFrame>
      <p:graphicFrame>
        <p:nvGraphicFramePr>
          <p:cNvPr id="6" name="Objekt 5">
            <a:extLst>
              <a:ext uri="{FF2B5EF4-FFF2-40B4-BE49-F238E27FC236}">
                <a16:creationId xmlns:a16="http://schemas.microsoft.com/office/drawing/2014/main" id="{1C6CF69B-626B-EA4F-1E44-0BA260D459AC}"/>
              </a:ext>
            </a:extLst>
          </p:cNvPr>
          <p:cNvGraphicFramePr>
            <a:graphicFrameLocks noChangeAspect="1"/>
          </p:cNvGraphicFramePr>
          <p:nvPr/>
        </p:nvGraphicFramePr>
        <p:xfrm>
          <a:off x="3795713" y="1177925"/>
          <a:ext cx="2317750" cy="1608138"/>
        </p:xfrm>
        <a:graphic>
          <a:graphicData uri="http://schemas.openxmlformats.org/presentationml/2006/ole">
            <mc:AlternateContent xmlns:mc="http://schemas.openxmlformats.org/markup-compatibility/2006">
              <mc:Choice xmlns:v="urn:schemas-microsoft-com:vml" Requires="v">
                <p:oleObj name="Prism 9" r:id="rId4" imgW="3742445" imgH="2596763" progId="Prism9.Document">
                  <p:embed/>
                </p:oleObj>
              </mc:Choice>
              <mc:Fallback>
                <p:oleObj name="Prism 9" r:id="rId4" imgW="3742445" imgH="2596763" progId="Prism9.Document">
                  <p:embed/>
                  <p:pic>
                    <p:nvPicPr>
                      <p:cNvPr id="6" name="Objekt 5">
                        <a:extLst>
                          <a:ext uri="{FF2B5EF4-FFF2-40B4-BE49-F238E27FC236}">
                            <a16:creationId xmlns:a16="http://schemas.microsoft.com/office/drawing/2014/main" id="{1C6CF69B-626B-EA4F-1E44-0BA260D459AC}"/>
                          </a:ext>
                        </a:extLst>
                      </p:cNvPr>
                      <p:cNvPicPr/>
                      <p:nvPr/>
                    </p:nvPicPr>
                    <p:blipFill>
                      <a:blip r:embed="rId5"/>
                      <a:stretch>
                        <a:fillRect/>
                      </a:stretch>
                    </p:blipFill>
                    <p:spPr>
                      <a:xfrm>
                        <a:off x="3795713" y="1177925"/>
                        <a:ext cx="2317750" cy="1608138"/>
                      </a:xfrm>
                      <a:prstGeom prst="rect">
                        <a:avLst/>
                      </a:prstGeom>
                    </p:spPr>
                  </p:pic>
                </p:oleObj>
              </mc:Fallback>
            </mc:AlternateContent>
          </a:graphicData>
        </a:graphic>
      </p:graphicFrame>
      <p:graphicFrame>
        <p:nvGraphicFramePr>
          <p:cNvPr id="9" name="Objekt 8">
            <a:extLst>
              <a:ext uri="{FF2B5EF4-FFF2-40B4-BE49-F238E27FC236}">
                <a16:creationId xmlns:a16="http://schemas.microsoft.com/office/drawing/2014/main" id="{7756DC5F-0C07-0C1D-5926-186A739A5C5A}"/>
              </a:ext>
            </a:extLst>
          </p:cNvPr>
          <p:cNvGraphicFramePr>
            <a:graphicFrameLocks noChangeAspect="1"/>
          </p:cNvGraphicFramePr>
          <p:nvPr/>
        </p:nvGraphicFramePr>
        <p:xfrm>
          <a:off x="3816362" y="2871252"/>
          <a:ext cx="2306638" cy="1606550"/>
        </p:xfrm>
        <a:graphic>
          <a:graphicData uri="http://schemas.openxmlformats.org/presentationml/2006/ole">
            <mc:AlternateContent xmlns:mc="http://schemas.openxmlformats.org/markup-compatibility/2006">
              <mc:Choice xmlns:v="urn:schemas-microsoft-com:vml" Requires="v">
                <p:oleObj name="Prism 9" r:id="rId6" imgW="3727327" imgH="2596763" progId="Prism9.Document">
                  <p:embed/>
                </p:oleObj>
              </mc:Choice>
              <mc:Fallback>
                <p:oleObj name="Prism 9" r:id="rId6" imgW="3727327" imgH="2596763" progId="Prism9.Document">
                  <p:embed/>
                  <p:pic>
                    <p:nvPicPr>
                      <p:cNvPr id="9" name="Objekt 8">
                        <a:extLst>
                          <a:ext uri="{FF2B5EF4-FFF2-40B4-BE49-F238E27FC236}">
                            <a16:creationId xmlns:a16="http://schemas.microsoft.com/office/drawing/2014/main" id="{7756DC5F-0C07-0C1D-5926-186A739A5C5A}"/>
                          </a:ext>
                        </a:extLst>
                      </p:cNvPr>
                      <p:cNvPicPr/>
                      <p:nvPr/>
                    </p:nvPicPr>
                    <p:blipFill>
                      <a:blip r:embed="rId7"/>
                      <a:stretch>
                        <a:fillRect/>
                      </a:stretch>
                    </p:blipFill>
                    <p:spPr>
                      <a:xfrm>
                        <a:off x="3816362" y="2871252"/>
                        <a:ext cx="2306638" cy="1606550"/>
                      </a:xfrm>
                      <a:prstGeom prst="rect">
                        <a:avLst/>
                      </a:prstGeom>
                    </p:spPr>
                  </p:pic>
                </p:oleObj>
              </mc:Fallback>
            </mc:AlternateContent>
          </a:graphicData>
        </a:graphic>
      </p:graphicFrame>
      <p:graphicFrame>
        <p:nvGraphicFramePr>
          <p:cNvPr id="4" name="Objekt 3">
            <a:extLst>
              <a:ext uri="{FF2B5EF4-FFF2-40B4-BE49-F238E27FC236}">
                <a16:creationId xmlns:a16="http://schemas.microsoft.com/office/drawing/2014/main" id="{1613808C-E73E-B53B-CE8A-2E93491E2287}"/>
              </a:ext>
            </a:extLst>
          </p:cNvPr>
          <p:cNvGraphicFramePr>
            <a:graphicFrameLocks noChangeAspect="1"/>
          </p:cNvGraphicFramePr>
          <p:nvPr/>
        </p:nvGraphicFramePr>
        <p:xfrm>
          <a:off x="1025066" y="2872840"/>
          <a:ext cx="2306638" cy="1604962"/>
        </p:xfrm>
        <a:graphic>
          <a:graphicData uri="http://schemas.openxmlformats.org/presentationml/2006/ole">
            <mc:AlternateContent xmlns:mc="http://schemas.openxmlformats.org/markup-compatibility/2006">
              <mc:Choice xmlns:v="urn:schemas-microsoft-com:vml" Requires="v">
                <p:oleObj name="Prism 9" r:id="rId8" imgW="3727327" imgH="2596763" progId="Prism9.Document">
                  <p:embed/>
                </p:oleObj>
              </mc:Choice>
              <mc:Fallback>
                <p:oleObj name="Prism 9" r:id="rId8" imgW="3727327" imgH="2596763" progId="Prism9.Document">
                  <p:embed/>
                  <p:pic>
                    <p:nvPicPr>
                      <p:cNvPr id="4" name="Objekt 3">
                        <a:extLst>
                          <a:ext uri="{FF2B5EF4-FFF2-40B4-BE49-F238E27FC236}">
                            <a16:creationId xmlns:a16="http://schemas.microsoft.com/office/drawing/2014/main" id="{1613808C-E73E-B53B-CE8A-2E93491E2287}"/>
                          </a:ext>
                        </a:extLst>
                      </p:cNvPr>
                      <p:cNvPicPr/>
                      <p:nvPr/>
                    </p:nvPicPr>
                    <p:blipFill>
                      <a:blip r:embed="rId9"/>
                      <a:stretch>
                        <a:fillRect/>
                      </a:stretch>
                    </p:blipFill>
                    <p:spPr>
                      <a:xfrm>
                        <a:off x="1025066" y="2872840"/>
                        <a:ext cx="2306638" cy="1604962"/>
                      </a:xfrm>
                      <a:prstGeom prst="rect">
                        <a:avLst/>
                      </a:prstGeom>
                    </p:spPr>
                  </p:pic>
                </p:oleObj>
              </mc:Fallback>
            </mc:AlternateContent>
          </a:graphicData>
        </a:graphic>
      </p:graphicFrame>
      <p:sp>
        <p:nvSpPr>
          <p:cNvPr id="10" name="textruta 9">
            <a:extLst>
              <a:ext uri="{FF2B5EF4-FFF2-40B4-BE49-F238E27FC236}">
                <a16:creationId xmlns:a16="http://schemas.microsoft.com/office/drawing/2014/main" id="{2943CB0F-9665-085E-A7C0-ED54AC1A9EC3}"/>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5</a:t>
            </a:r>
            <a:endParaRPr lang="en-US" sz="1400" b="1" dirty="0">
              <a:highlight>
                <a:srgbClr val="FFFF00"/>
              </a:highlight>
              <a:latin typeface="Arial" panose="020B0604020202020204" pitchFamily="34" charset="0"/>
              <a:cs typeface="Arial" panose="020B0604020202020204" pitchFamily="34" charset="0"/>
            </a:endParaRPr>
          </a:p>
        </p:txBody>
      </p:sp>
      <p:sp>
        <p:nvSpPr>
          <p:cNvPr id="11" name="textruta 10">
            <a:extLst>
              <a:ext uri="{FF2B5EF4-FFF2-40B4-BE49-F238E27FC236}">
                <a16:creationId xmlns:a16="http://schemas.microsoft.com/office/drawing/2014/main" id="{4B9FAE10-724D-F3EE-6386-53B8558EDF1E}"/>
              </a:ext>
            </a:extLst>
          </p:cNvPr>
          <p:cNvSpPr txBox="1"/>
          <p:nvPr/>
        </p:nvSpPr>
        <p:spPr>
          <a:xfrm>
            <a:off x="822280" y="2743601"/>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12" name="textruta 11">
            <a:extLst>
              <a:ext uri="{FF2B5EF4-FFF2-40B4-BE49-F238E27FC236}">
                <a16:creationId xmlns:a16="http://schemas.microsoft.com/office/drawing/2014/main" id="{5A5A0E66-E763-FBF1-8F68-50AF6F62BA4D}"/>
              </a:ext>
            </a:extLst>
          </p:cNvPr>
          <p:cNvSpPr txBox="1"/>
          <p:nvPr/>
        </p:nvSpPr>
        <p:spPr>
          <a:xfrm>
            <a:off x="3624623" y="2743601"/>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D</a:t>
            </a:r>
            <a:endParaRPr lang="en-US" sz="1200" b="1" dirty="0">
              <a:latin typeface="Arial" panose="020B0604020202020204" pitchFamily="34" charset="0"/>
              <a:cs typeface="Arial" panose="020B0604020202020204" pitchFamily="34" charset="0"/>
            </a:endParaRPr>
          </a:p>
        </p:txBody>
      </p:sp>
      <p:sp>
        <p:nvSpPr>
          <p:cNvPr id="14" name="textruta 13">
            <a:extLst>
              <a:ext uri="{FF2B5EF4-FFF2-40B4-BE49-F238E27FC236}">
                <a16:creationId xmlns:a16="http://schemas.microsoft.com/office/drawing/2014/main" id="{90B969C4-5358-7288-1A86-7F9990E19654}"/>
              </a:ext>
            </a:extLst>
          </p:cNvPr>
          <p:cNvSpPr txBox="1"/>
          <p:nvPr/>
        </p:nvSpPr>
        <p:spPr>
          <a:xfrm>
            <a:off x="822280" y="1048351"/>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16" name="textruta 15">
            <a:extLst>
              <a:ext uri="{FF2B5EF4-FFF2-40B4-BE49-F238E27FC236}">
                <a16:creationId xmlns:a16="http://schemas.microsoft.com/office/drawing/2014/main" id="{17D51FFD-CC03-15FE-5B11-836D846EA517}"/>
              </a:ext>
            </a:extLst>
          </p:cNvPr>
          <p:cNvSpPr txBox="1"/>
          <p:nvPr/>
        </p:nvSpPr>
        <p:spPr>
          <a:xfrm>
            <a:off x="3624623" y="1048351"/>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graphicFrame>
        <p:nvGraphicFramePr>
          <p:cNvPr id="2" name="Objekt 1">
            <a:extLst>
              <a:ext uri="{FF2B5EF4-FFF2-40B4-BE49-F238E27FC236}">
                <a16:creationId xmlns:a16="http://schemas.microsoft.com/office/drawing/2014/main" id="{468F6BA7-FA96-B52E-DFC2-62091A789B66}"/>
              </a:ext>
            </a:extLst>
          </p:cNvPr>
          <p:cNvGraphicFramePr>
            <a:graphicFrameLocks noChangeAspect="1"/>
          </p:cNvGraphicFramePr>
          <p:nvPr/>
        </p:nvGraphicFramePr>
        <p:xfrm>
          <a:off x="958399" y="5024438"/>
          <a:ext cx="2347913" cy="1893887"/>
        </p:xfrm>
        <a:graphic>
          <a:graphicData uri="http://schemas.openxmlformats.org/presentationml/2006/ole">
            <mc:AlternateContent xmlns:mc="http://schemas.openxmlformats.org/markup-compatibility/2006">
              <mc:Choice xmlns:v="urn:schemas-microsoft-com:vml" Requires="v">
                <p:oleObj name="Prism 9" r:id="rId10" imgW="3890386" imgH="3064353" progId="Prism9.Document">
                  <p:embed/>
                </p:oleObj>
              </mc:Choice>
              <mc:Fallback>
                <p:oleObj name="Prism 9" r:id="rId10" imgW="3890386" imgH="3064353" progId="Prism9.Document">
                  <p:embed/>
                  <p:pic>
                    <p:nvPicPr>
                      <p:cNvPr id="2" name="Objekt 1">
                        <a:extLst>
                          <a:ext uri="{FF2B5EF4-FFF2-40B4-BE49-F238E27FC236}">
                            <a16:creationId xmlns:a16="http://schemas.microsoft.com/office/drawing/2014/main" id="{468F6BA7-FA96-B52E-DFC2-62091A789B66}"/>
                          </a:ext>
                        </a:extLst>
                      </p:cNvPr>
                      <p:cNvPicPr preferRelativeResize="0"/>
                      <p:nvPr/>
                    </p:nvPicPr>
                    <p:blipFill>
                      <a:blip r:embed="rId11"/>
                      <a:stretch>
                        <a:fillRect/>
                      </a:stretch>
                    </p:blipFill>
                    <p:spPr>
                      <a:xfrm>
                        <a:off x="958399" y="5024438"/>
                        <a:ext cx="2347913" cy="1893887"/>
                      </a:xfrm>
                      <a:prstGeom prst="rect">
                        <a:avLst/>
                      </a:prstGeom>
                    </p:spPr>
                  </p:pic>
                </p:oleObj>
              </mc:Fallback>
            </mc:AlternateContent>
          </a:graphicData>
        </a:graphic>
      </p:graphicFrame>
      <p:graphicFrame>
        <p:nvGraphicFramePr>
          <p:cNvPr id="3" name="Objekt 2">
            <a:extLst>
              <a:ext uri="{FF2B5EF4-FFF2-40B4-BE49-F238E27FC236}">
                <a16:creationId xmlns:a16="http://schemas.microsoft.com/office/drawing/2014/main" id="{B933D87C-6E47-82FA-2211-35E59776DB80}"/>
              </a:ext>
            </a:extLst>
          </p:cNvPr>
          <p:cNvGraphicFramePr>
            <a:graphicFrameLocks noChangeAspect="1"/>
          </p:cNvGraphicFramePr>
          <p:nvPr/>
        </p:nvGraphicFramePr>
        <p:xfrm>
          <a:off x="3741738" y="5033963"/>
          <a:ext cx="2347912" cy="1898650"/>
        </p:xfrm>
        <a:graphic>
          <a:graphicData uri="http://schemas.openxmlformats.org/presentationml/2006/ole">
            <mc:AlternateContent xmlns:mc="http://schemas.openxmlformats.org/markup-compatibility/2006">
              <mc:Choice xmlns:v="urn:schemas-microsoft-com:vml" Requires="v">
                <p:oleObj name="Prism 9" r:id="rId12" imgW="3890386" imgH="3073712" progId="Prism9.Document">
                  <p:embed/>
                </p:oleObj>
              </mc:Choice>
              <mc:Fallback>
                <p:oleObj name="Prism 9" r:id="rId12" imgW="3890386" imgH="3073712" progId="Prism9.Document">
                  <p:embed/>
                  <p:pic>
                    <p:nvPicPr>
                      <p:cNvPr id="3" name="Objekt 2">
                        <a:extLst>
                          <a:ext uri="{FF2B5EF4-FFF2-40B4-BE49-F238E27FC236}">
                            <a16:creationId xmlns:a16="http://schemas.microsoft.com/office/drawing/2014/main" id="{B933D87C-6E47-82FA-2211-35E59776DB80}"/>
                          </a:ext>
                        </a:extLst>
                      </p:cNvPr>
                      <p:cNvPicPr preferRelativeResize="0"/>
                      <p:nvPr/>
                    </p:nvPicPr>
                    <p:blipFill>
                      <a:blip r:embed="rId13"/>
                      <a:stretch>
                        <a:fillRect/>
                      </a:stretch>
                    </p:blipFill>
                    <p:spPr>
                      <a:xfrm>
                        <a:off x="3741738" y="5033963"/>
                        <a:ext cx="2347912" cy="1898650"/>
                      </a:xfrm>
                      <a:prstGeom prst="rect">
                        <a:avLst/>
                      </a:prstGeom>
                    </p:spPr>
                  </p:pic>
                </p:oleObj>
              </mc:Fallback>
            </mc:AlternateContent>
          </a:graphicData>
        </a:graphic>
      </p:graphicFrame>
      <p:graphicFrame>
        <p:nvGraphicFramePr>
          <p:cNvPr id="18" name="Objekt 17">
            <a:extLst>
              <a:ext uri="{FF2B5EF4-FFF2-40B4-BE49-F238E27FC236}">
                <a16:creationId xmlns:a16="http://schemas.microsoft.com/office/drawing/2014/main" id="{28B20518-38F8-4D03-771E-7CD640D94580}"/>
              </a:ext>
            </a:extLst>
          </p:cNvPr>
          <p:cNvGraphicFramePr>
            <a:graphicFrameLocks noChangeAspect="1"/>
          </p:cNvGraphicFramePr>
          <p:nvPr/>
        </p:nvGraphicFramePr>
        <p:xfrm>
          <a:off x="958399" y="6921501"/>
          <a:ext cx="2344738" cy="1893888"/>
        </p:xfrm>
        <a:graphic>
          <a:graphicData uri="http://schemas.openxmlformats.org/presentationml/2006/ole">
            <mc:AlternateContent xmlns:mc="http://schemas.openxmlformats.org/markup-compatibility/2006">
              <mc:Choice xmlns:v="urn:schemas-microsoft-com:vml" Requires="v">
                <p:oleObj name="Prism 9" r:id="rId14" imgW="3885707" imgH="3064353" progId="Prism9.Document">
                  <p:embed/>
                </p:oleObj>
              </mc:Choice>
              <mc:Fallback>
                <p:oleObj name="Prism 9" r:id="rId14" imgW="3885707" imgH="3064353" progId="Prism9.Document">
                  <p:embed/>
                  <p:pic>
                    <p:nvPicPr>
                      <p:cNvPr id="18" name="Objekt 17">
                        <a:extLst>
                          <a:ext uri="{FF2B5EF4-FFF2-40B4-BE49-F238E27FC236}">
                            <a16:creationId xmlns:a16="http://schemas.microsoft.com/office/drawing/2014/main" id="{28B20518-38F8-4D03-771E-7CD640D94580}"/>
                          </a:ext>
                        </a:extLst>
                      </p:cNvPr>
                      <p:cNvPicPr preferRelativeResize="0"/>
                      <p:nvPr/>
                    </p:nvPicPr>
                    <p:blipFill>
                      <a:blip r:embed="rId15"/>
                      <a:stretch>
                        <a:fillRect/>
                      </a:stretch>
                    </p:blipFill>
                    <p:spPr>
                      <a:xfrm>
                        <a:off x="958399" y="6921501"/>
                        <a:ext cx="2344738" cy="1893888"/>
                      </a:xfrm>
                      <a:prstGeom prst="rect">
                        <a:avLst/>
                      </a:prstGeom>
                    </p:spPr>
                  </p:pic>
                </p:oleObj>
              </mc:Fallback>
            </mc:AlternateContent>
          </a:graphicData>
        </a:graphic>
      </p:graphicFrame>
      <p:graphicFrame>
        <p:nvGraphicFramePr>
          <p:cNvPr id="19" name="Objekt 18">
            <a:extLst>
              <a:ext uri="{FF2B5EF4-FFF2-40B4-BE49-F238E27FC236}">
                <a16:creationId xmlns:a16="http://schemas.microsoft.com/office/drawing/2014/main" id="{848BA802-C0AD-7527-1A3F-36C910031148}"/>
              </a:ext>
            </a:extLst>
          </p:cNvPr>
          <p:cNvGraphicFramePr>
            <a:graphicFrameLocks noChangeAspect="1"/>
          </p:cNvGraphicFramePr>
          <p:nvPr/>
        </p:nvGraphicFramePr>
        <p:xfrm>
          <a:off x="3741738" y="6921501"/>
          <a:ext cx="2347912" cy="1893888"/>
        </p:xfrm>
        <a:graphic>
          <a:graphicData uri="http://schemas.openxmlformats.org/presentationml/2006/ole">
            <mc:AlternateContent xmlns:mc="http://schemas.openxmlformats.org/markup-compatibility/2006">
              <mc:Choice xmlns:v="urn:schemas-microsoft-com:vml" Requires="v">
                <p:oleObj name="Prism 9" r:id="rId16" imgW="3890386" imgH="3064353" progId="Prism9.Document">
                  <p:embed/>
                </p:oleObj>
              </mc:Choice>
              <mc:Fallback>
                <p:oleObj name="Prism 9" r:id="rId16" imgW="3890386" imgH="3064353" progId="Prism9.Document">
                  <p:embed/>
                  <p:pic>
                    <p:nvPicPr>
                      <p:cNvPr id="19" name="Objekt 18">
                        <a:extLst>
                          <a:ext uri="{FF2B5EF4-FFF2-40B4-BE49-F238E27FC236}">
                            <a16:creationId xmlns:a16="http://schemas.microsoft.com/office/drawing/2014/main" id="{848BA802-C0AD-7527-1A3F-36C910031148}"/>
                          </a:ext>
                        </a:extLst>
                      </p:cNvPr>
                      <p:cNvPicPr preferRelativeResize="0"/>
                      <p:nvPr/>
                    </p:nvPicPr>
                    <p:blipFill>
                      <a:blip r:embed="rId17"/>
                      <a:stretch>
                        <a:fillRect/>
                      </a:stretch>
                    </p:blipFill>
                    <p:spPr>
                      <a:xfrm>
                        <a:off x="3741738" y="6921501"/>
                        <a:ext cx="2347912" cy="1893888"/>
                      </a:xfrm>
                      <a:prstGeom prst="rect">
                        <a:avLst/>
                      </a:prstGeom>
                    </p:spPr>
                  </p:pic>
                </p:oleObj>
              </mc:Fallback>
            </mc:AlternateContent>
          </a:graphicData>
        </a:graphic>
      </p:graphicFrame>
      <p:sp>
        <p:nvSpPr>
          <p:cNvPr id="20" name="textruta 19">
            <a:extLst>
              <a:ext uri="{FF2B5EF4-FFF2-40B4-BE49-F238E27FC236}">
                <a16:creationId xmlns:a16="http://schemas.microsoft.com/office/drawing/2014/main" id="{7B1A8F3B-13E5-DEF8-F83A-E95B12B04E0A}"/>
              </a:ext>
            </a:extLst>
          </p:cNvPr>
          <p:cNvSpPr txBox="1"/>
          <p:nvPr/>
        </p:nvSpPr>
        <p:spPr>
          <a:xfrm>
            <a:off x="822280" y="6806515"/>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G</a:t>
            </a:r>
            <a:endParaRPr lang="en-US" sz="1200" b="1" dirty="0">
              <a:latin typeface="Arial" panose="020B0604020202020204" pitchFamily="34" charset="0"/>
              <a:cs typeface="Arial" panose="020B0604020202020204" pitchFamily="34" charset="0"/>
            </a:endParaRPr>
          </a:p>
        </p:txBody>
      </p:sp>
      <p:sp>
        <p:nvSpPr>
          <p:cNvPr id="21" name="textruta 20">
            <a:extLst>
              <a:ext uri="{FF2B5EF4-FFF2-40B4-BE49-F238E27FC236}">
                <a16:creationId xmlns:a16="http://schemas.microsoft.com/office/drawing/2014/main" id="{CE7E80FD-7703-C539-EF78-A247E7939CEF}"/>
              </a:ext>
            </a:extLst>
          </p:cNvPr>
          <p:cNvSpPr txBox="1"/>
          <p:nvPr/>
        </p:nvSpPr>
        <p:spPr>
          <a:xfrm>
            <a:off x="3624623" y="6806515"/>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H</a:t>
            </a:r>
            <a:endParaRPr lang="en-US" sz="1200" b="1" dirty="0">
              <a:latin typeface="Arial" panose="020B0604020202020204" pitchFamily="34" charset="0"/>
              <a:cs typeface="Arial" panose="020B0604020202020204" pitchFamily="34" charset="0"/>
            </a:endParaRPr>
          </a:p>
        </p:txBody>
      </p:sp>
      <p:sp>
        <p:nvSpPr>
          <p:cNvPr id="22" name="textruta 21">
            <a:extLst>
              <a:ext uri="{FF2B5EF4-FFF2-40B4-BE49-F238E27FC236}">
                <a16:creationId xmlns:a16="http://schemas.microsoft.com/office/drawing/2014/main" id="{C96E9CFD-2340-387E-0B61-5AD5CF2CE6FE}"/>
              </a:ext>
            </a:extLst>
          </p:cNvPr>
          <p:cNvSpPr txBox="1"/>
          <p:nvPr/>
        </p:nvSpPr>
        <p:spPr>
          <a:xfrm>
            <a:off x="822280" y="4838793"/>
            <a:ext cx="287258"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E</a:t>
            </a:r>
            <a:endParaRPr lang="en-US" sz="1200" b="1" dirty="0">
              <a:latin typeface="Arial" panose="020B0604020202020204" pitchFamily="34" charset="0"/>
              <a:cs typeface="Arial" panose="020B0604020202020204" pitchFamily="34" charset="0"/>
            </a:endParaRPr>
          </a:p>
        </p:txBody>
      </p:sp>
      <p:sp>
        <p:nvSpPr>
          <p:cNvPr id="23" name="textruta 22">
            <a:extLst>
              <a:ext uri="{FF2B5EF4-FFF2-40B4-BE49-F238E27FC236}">
                <a16:creationId xmlns:a16="http://schemas.microsoft.com/office/drawing/2014/main" id="{175D9FE5-B1E6-DE93-D04B-3CD34AB97D4C}"/>
              </a:ext>
            </a:extLst>
          </p:cNvPr>
          <p:cNvSpPr txBox="1"/>
          <p:nvPr/>
        </p:nvSpPr>
        <p:spPr>
          <a:xfrm>
            <a:off x="3624623" y="4838793"/>
            <a:ext cx="27924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F</a:t>
            </a:r>
            <a:endParaRPr lang="en-US" sz="1200" b="1" dirty="0">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D980EB93-EDC7-42E4-6852-0B9A88AE214B}"/>
              </a:ext>
            </a:extLst>
          </p:cNvPr>
          <p:cNvSpPr txBox="1"/>
          <p:nvPr/>
        </p:nvSpPr>
        <p:spPr>
          <a:xfrm>
            <a:off x="247546" y="9087134"/>
            <a:ext cx="6369822" cy="2621359"/>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5</a:t>
            </a:r>
            <a:r>
              <a:rPr lang="en-US" sz="1200" b="1" dirty="0">
                <a:latin typeface="Times New Roman" panose="02020603050405020304" pitchFamily="18" charset="0"/>
                <a:ea typeface="Calibri" panose="020F0502020204030204" pitchFamily="34" charset="0"/>
                <a:cs typeface="Times New Roman" panose="02020603050405020304" pitchFamily="18" charset="0"/>
              </a:rPr>
              <a:t>. Lymphocyte subset numbers in relation to anti-SSA/SSB or </a:t>
            </a:r>
            <a:r>
              <a:rPr lang="en-US" sz="1200" b="1" dirty="0" err="1">
                <a:latin typeface="Times New Roman" panose="02020603050405020304" pitchFamily="18" charset="0"/>
                <a:ea typeface="Calibri" panose="020F0502020204030204" pitchFamily="34" charset="0"/>
                <a:cs typeface="Times New Roman" panose="02020603050405020304" pitchFamily="18" charset="0"/>
              </a:rPr>
              <a:t>aPL</a:t>
            </a:r>
            <a:r>
              <a:rPr lang="en-US" sz="1200" b="1" dirty="0">
                <a:latin typeface="Times New Roman" panose="02020603050405020304" pitchFamily="18" charset="0"/>
                <a:ea typeface="Calibri" panose="020F0502020204030204" pitchFamily="34" charset="0"/>
                <a:cs typeface="Times New Roman" panose="02020603050405020304" pitchFamily="18" charset="0"/>
              </a:rPr>
              <a:t> positivity in pregnant women with</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highlight>
                  <a:srgbClr val="FFFF00"/>
                </a:highlight>
                <a:latin typeface="Times New Roman" panose="02020603050405020304" pitchFamily="18" charset="0"/>
                <a:cs typeface="Times New Roman" panose="02020603050405020304" pitchFamily="18" charset="0"/>
              </a:rPr>
              <a:t>Combined data from trimester one, two and three comparing numbers of </a:t>
            </a:r>
            <a:r>
              <a:rPr lang="en-US" sz="1200" dirty="0">
                <a:highlight>
                  <a:srgbClr val="FFFF00"/>
                </a:highlight>
                <a:latin typeface="Times New Roman" panose="02020603050405020304" pitchFamily="18" charset="0"/>
                <a:cs typeface="Times New Roman" panose="02020603050405020304" pitchFamily="18" charset="0"/>
              </a:rPr>
              <a:t>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CD4+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CD8+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 cells and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NK cells in women with SLE positive to anti-SSA, anti-SSA </a:t>
            </a:r>
            <a:r>
              <a:rPr lang="en-US" sz="1200" dirty="0">
                <a:latin typeface="Times New Roman" panose="02020603050405020304" pitchFamily="18" charset="0"/>
                <a:ea typeface="Calibri" panose="020F0502020204030204" pitchFamily="34" charset="0"/>
                <a:cs typeface="Times New Roman" panose="02020603050405020304" pitchFamily="18" charset="0"/>
              </a:rPr>
              <a:t>and anti-</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SSB or negative to both. </a:t>
            </a:r>
            <a:r>
              <a:rPr lang="en-GB" sz="1200" dirty="0">
                <a:highlight>
                  <a:srgbClr val="FFFF00"/>
                </a:highlight>
                <a:latin typeface="Times New Roman" panose="02020603050405020304" pitchFamily="18" charset="0"/>
                <a:cs typeface="Times New Roman" panose="02020603050405020304" pitchFamily="18" charset="0"/>
              </a:rPr>
              <a:t>Combined data from trimester one, two and three comparing numbers of</a:t>
            </a:r>
            <a:r>
              <a:rPr lang="en-US" sz="12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CD4+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CD8+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(G)</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 cells and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NK cells in women with SLE positive compared to negative for anti-CL and anti-β2GPI respectively. **p&lt;0.01, Mann-Whitney U test.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541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a:extLst>
              <a:ext uri="{FF2B5EF4-FFF2-40B4-BE49-F238E27FC236}">
                <a16:creationId xmlns:a16="http://schemas.microsoft.com/office/drawing/2014/main" id="{843D865B-E4DA-F1ED-63DB-4FF35857E58A}"/>
              </a:ext>
            </a:extLst>
          </p:cNvPr>
          <p:cNvSpPr txBox="1"/>
          <p:nvPr/>
        </p:nvSpPr>
        <p:spPr>
          <a:xfrm>
            <a:off x="1276971" y="1360427"/>
            <a:ext cx="942886" cy="261610"/>
          </a:xfrm>
          <a:prstGeom prst="rect">
            <a:avLst/>
          </a:prstGeom>
          <a:noFill/>
        </p:spPr>
        <p:txBody>
          <a:bodyPr wrap="none" rtlCol="0">
            <a:spAutoFit/>
          </a:bodyPr>
          <a:lstStyle/>
          <a:p>
            <a:pPr algn="ctr"/>
            <a:r>
              <a:rPr lang="en-GB" sz="1100" b="1" dirty="0">
                <a:latin typeface="Arial" panose="020B0604020202020204" pitchFamily="34" charset="0"/>
                <a:cs typeface="Arial" panose="020B0604020202020204" pitchFamily="34" charset="0"/>
              </a:rPr>
              <a:t>Trimester</a:t>
            </a:r>
            <a:r>
              <a:rPr lang="sv-SE" sz="1100" b="1" dirty="0">
                <a:latin typeface="Arial" panose="020B0604020202020204" pitchFamily="34" charset="0"/>
                <a:cs typeface="Arial" panose="020B0604020202020204" pitchFamily="34" charset="0"/>
              </a:rPr>
              <a:t> 1</a:t>
            </a:r>
          </a:p>
        </p:txBody>
      </p:sp>
      <p:sp>
        <p:nvSpPr>
          <p:cNvPr id="11" name="textruta 10">
            <a:extLst>
              <a:ext uri="{FF2B5EF4-FFF2-40B4-BE49-F238E27FC236}">
                <a16:creationId xmlns:a16="http://schemas.microsoft.com/office/drawing/2014/main" id="{775DDDFF-8089-97A2-EC93-1879A6617487}"/>
              </a:ext>
            </a:extLst>
          </p:cNvPr>
          <p:cNvSpPr txBox="1"/>
          <p:nvPr/>
        </p:nvSpPr>
        <p:spPr>
          <a:xfrm>
            <a:off x="241935" y="1360427"/>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graphicFrame>
        <p:nvGraphicFramePr>
          <p:cNvPr id="19" name="Objekt 18">
            <a:extLst>
              <a:ext uri="{FF2B5EF4-FFF2-40B4-BE49-F238E27FC236}">
                <a16:creationId xmlns:a16="http://schemas.microsoft.com/office/drawing/2014/main" id="{404E21C1-2034-83A9-8F1C-A1CF517C431A}"/>
              </a:ext>
            </a:extLst>
          </p:cNvPr>
          <p:cNvGraphicFramePr>
            <a:graphicFrameLocks noChangeAspect="1"/>
          </p:cNvGraphicFramePr>
          <p:nvPr/>
        </p:nvGraphicFramePr>
        <p:xfrm>
          <a:off x="185420" y="1536065"/>
          <a:ext cx="3359150" cy="3506788"/>
        </p:xfrm>
        <a:graphic>
          <a:graphicData uri="http://schemas.openxmlformats.org/presentationml/2006/ole">
            <mc:AlternateContent xmlns:mc="http://schemas.openxmlformats.org/markup-compatibility/2006">
              <mc:Choice xmlns:v="urn:schemas-microsoft-com:vml" Requires="v">
                <p:oleObj name="Prism 10" r:id="rId2" imgW="4336729" imgH="4530477" progId="Prism10.Document">
                  <p:embed/>
                </p:oleObj>
              </mc:Choice>
              <mc:Fallback>
                <p:oleObj name="Prism 10" r:id="rId2" imgW="4336729" imgH="4530477" progId="Prism10.Document">
                  <p:embed/>
                  <p:pic>
                    <p:nvPicPr>
                      <p:cNvPr id="19" name="Objekt 18">
                        <a:extLst>
                          <a:ext uri="{FF2B5EF4-FFF2-40B4-BE49-F238E27FC236}">
                            <a16:creationId xmlns:a16="http://schemas.microsoft.com/office/drawing/2014/main" id="{404E21C1-2034-83A9-8F1C-A1CF517C431A}"/>
                          </a:ext>
                        </a:extLst>
                      </p:cNvPr>
                      <p:cNvPicPr/>
                      <p:nvPr/>
                    </p:nvPicPr>
                    <p:blipFill>
                      <a:blip r:embed="rId3"/>
                      <a:stretch>
                        <a:fillRect/>
                      </a:stretch>
                    </p:blipFill>
                    <p:spPr>
                      <a:xfrm>
                        <a:off x="185420" y="1536065"/>
                        <a:ext cx="3359150" cy="3506788"/>
                      </a:xfrm>
                      <a:prstGeom prst="rect">
                        <a:avLst/>
                      </a:prstGeom>
                    </p:spPr>
                  </p:pic>
                </p:oleObj>
              </mc:Fallback>
            </mc:AlternateContent>
          </a:graphicData>
        </a:graphic>
      </p:graphicFrame>
      <p:sp>
        <p:nvSpPr>
          <p:cNvPr id="20" name="textruta 19">
            <a:extLst>
              <a:ext uri="{FF2B5EF4-FFF2-40B4-BE49-F238E27FC236}">
                <a16:creationId xmlns:a16="http://schemas.microsoft.com/office/drawing/2014/main" id="{CAB2C6CF-380B-DF93-6D55-950C414462CB}"/>
              </a:ext>
            </a:extLst>
          </p:cNvPr>
          <p:cNvSpPr txBox="1"/>
          <p:nvPr/>
        </p:nvSpPr>
        <p:spPr>
          <a:xfrm>
            <a:off x="4631675" y="1360427"/>
            <a:ext cx="942887" cy="261610"/>
          </a:xfrm>
          <a:prstGeom prst="rect">
            <a:avLst/>
          </a:prstGeom>
          <a:noFill/>
        </p:spPr>
        <p:txBody>
          <a:bodyPr wrap="none" rtlCol="0">
            <a:spAutoFit/>
          </a:bodyPr>
          <a:lstStyle/>
          <a:p>
            <a:pPr algn="ctr"/>
            <a:r>
              <a:rPr lang="en-GB" sz="1100" b="1" dirty="0">
                <a:latin typeface="Arial" panose="020B0604020202020204" pitchFamily="34" charset="0"/>
                <a:cs typeface="Arial" panose="020B0604020202020204" pitchFamily="34" charset="0"/>
              </a:rPr>
              <a:t>Trimester</a:t>
            </a:r>
            <a:r>
              <a:rPr lang="sv-SE" sz="1100" b="1" dirty="0">
                <a:latin typeface="Arial" panose="020B0604020202020204" pitchFamily="34" charset="0"/>
                <a:cs typeface="Arial" panose="020B0604020202020204" pitchFamily="34" charset="0"/>
              </a:rPr>
              <a:t> 2</a:t>
            </a:r>
          </a:p>
        </p:txBody>
      </p:sp>
      <p:sp>
        <p:nvSpPr>
          <p:cNvPr id="21" name="textruta 20">
            <a:extLst>
              <a:ext uri="{FF2B5EF4-FFF2-40B4-BE49-F238E27FC236}">
                <a16:creationId xmlns:a16="http://schemas.microsoft.com/office/drawing/2014/main" id="{AC6C9561-9B03-258E-6992-EB1B4A52360A}"/>
              </a:ext>
            </a:extLst>
          </p:cNvPr>
          <p:cNvSpPr txBox="1"/>
          <p:nvPr/>
        </p:nvSpPr>
        <p:spPr>
          <a:xfrm>
            <a:off x="3625215" y="1360427"/>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graphicFrame>
        <p:nvGraphicFramePr>
          <p:cNvPr id="22" name="Objekt 21">
            <a:extLst>
              <a:ext uri="{FF2B5EF4-FFF2-40B4-BE49-F238E27FC236}">
                <a16:creationId xmlns:a16="http://schemas.microsoft.com/office/drawing/2014/main" id="{BCC72A14-D80C-3822-487A-B9D259A34D38}"/>
              </a:ext>
            </a:extLst>
          </p:cNvPr>
          <p:cNvGraphicFramePr>
            <a:graphicFrameLocks noChangeAspect="1"/>
          </p:cNvGraphicFramePr>
          <p:nvPr/>
        </p:nvGraphicFramePr>
        <p:xfrm>
          <a:off x="3501114" y="1500116"/>
          <a:ext cx="3485199" cy="3519877"/>
        </p:xfrm>
        <a:graphic>
          <a:graphicData uri="http://schemas.openxmlformats.org/presentationml/2006/ole">
            <mc:AlternateContent xmlns:mc="http://schemas.openxmlformats.org/markup-compatibility/2006">
              <mc:Choice xmlns:v="urn:schemas-microsoft-com:vml" Requires="v">
                <p:oleObj name="Prism 10" r:id="rId4" imgW="4467753" imgH="4512119" progId="Prism10.Document">
                  <p:embed/>
                </p:oleObj>
              </mc:Choice>
              <mc:Fallback>
                <p:oleObj name="Prism 10" r:id="rId4" imgW="4467753" imgH="4512119" progId="Prism10.Document">
                  <p:embed/>
                  <p:pic>
                    <p:nvPicPr>
                      <p:cNvPr id="22" name="Objekt 21">
                        <a:extLst>
                          <a:ext uri="{FF2B5EF4-FFF2-40B4-BE49-F238E27FC236}">
                            <a16:creationId xmlns:a16="http://schemas.microsoft.com/office/drawing/2014/main" id="{BCC72A14-D80C-3822-487A-B9D259A34D38}"/>
                          </a:ext>
                        </a:extLst>
                      </p:cNvPr>
                      <p:cNvPicPr/>
                      <p:nvPr/>
                    </p:nvPicPr>
                    <p:blipFill>
                      <a:blip r:embed="rId5"/>
                      <a:stretch>
                        <a:fillRect/>
                      </a:stretch>
                    </p:blipFill>
                    <p:spPr>
                      <a:xfrm>
                        <a:off x="3501114" y="1500116"/>
                        <a:ext cx="3485199" cy="3519877"/>
                      </a:xfrm>
                      <a:prstGeom prst="rect">
                        <a:avLst/>
                      </a:prstGeom>
                    </p:spPr>
                  </p:pic>
                </p:oleObj>
              </mc:Fallback>
            </mc:AlternateContent>
          </a:graphicData>
        </a:graphic>
      </p:graphicFrame>
      <p:graphicFrame>
        <p:nvGraphicFramePr>
          <p:cNvPr id="23" name="Objekt 22">
            <a:extLst>
              <a:ext uri="{FF2B5EF4-FFF2-40B4-BE49-F238E27FC236}">
                <a16:creationId xmlns:a16="http://schemas.microsoft.com/office/drawing/2014/main" id="{61E913AC-49FB-DBED-441E-8E9A5F3944BF}"/>
              </a:ext>
            </a:extLst>
          </p:cNvPr>
          <p:cNvGraphicFramePr>
            <a:graphicFrameLocks noChangeAspect="1"/>
          </p:cNvGraphicFramePr>
          <p:nvPr>
            <p:extLst>
              <p:ext uri="{D42A27DB-BD31-4B8C-83A1-F6EECF244321}">
                <p14:modId xmlns:p14="http://schemas.microsoft.com/office/powerpoint/2010/main" val="1201104517"/>
              </p:ext>
            </p:extLst>
          </p:nvPr>
        </p:nvGraphicFramePr>
        <p:xfrm>
          <a:off x="179388" y="5362575"/>
          <a:ext cx="3363912" cy="3471863"/>
        </p:xfrm>
        <a:graphic>
          <a:graphicData uri="http://schemas.openxmlformats.org/presentationml/2006/ole">
            <mc:AlternateContent xmlns:mc="http://schemas.openxmlformats.org/markup-compatibility/2006">
              <mc:Choice xmlns:v="urn:schemas-microsoft-com:vml" Requires="v">
                <p:oleObj name="Prism 10" r:id="rId6" imgW="4355087" imgH="4495201" progId="Prism10.Document">
                  <p:embed/>
                </p:oleObj>
              </mc:Choice>
              <mc:Fallback>
                <p:oleObj name="Prism 10" r:id="rId6" imgW="4355087" imgH="4495201" progId="Prism10.Document">
                  <p:embed/>
                  <p:pic>
                    <p:nvPicPr>
                      <p:cNvPr id="23" name="Objekt 22">
                        <a:extLst>
                          <a:ext uri="{FF2B5EF4-FFF2-40B4-BE49-F238E27FC236}">
                            <a16:creationId xmlns:a16="http://schemas.microsoft.com/office/drawing/2014/main" id="{61E913AC-49FB-DBED-441E-8E9A5F3944BF}"/>
                          </a:ext>
                        </a:extLst>
                      </p:cNvPr>
                      <p:cNvPicPr/>
                      <p:nvPr/>
                    </p:nvPicPr>
                    <p:blipFill>
                      <a:blip r:embed="rId7"/>
                      <a:stretch>
                        <a:fillRect/>
                      </a:stretch>
                    </p:blipFill>
                    <p:spPr>
                      <a:xfrm>
                        <a:off x="179388" y="5362575"/>
                        <a:ext cx="3363912" cy="3471863"/>
                      </a:xfrm>
                      <a:prstGeom prst="rect">
                        <a:avLst/>
                      </a:prstGeom>
                    </p:spPr>
                  </p:pic>
                </p:oleObj>
              </mc:Fallback>
            </mc:AlternateContent>
          </a:graphicData>
        </a:graphic>
      </p:graphicFrame>
      <p:sp>
        <p:nvSpPr>
          <p:cNvPr id="24" name="textruta 23">
            <a:extLst>
              <a:ext uri="{FF2B5EF4-FFF2-40B4-BE49-F238E27FC236}">
                <a16:creationId xmlns:a16="http://schemas.microsoft.com/office/drawing/2014/main" id="{CD8C22BA-92BD-DB3E-0264-1CF31317CFB5}"/>
              </a:ext>
            </a:extLst>
          </p:cNvPr>
          <p:cNvSpPr txBox="1"/>
          <p:nvPr/>
        </p:nvSpPr>
        <p:spPr>
          <a:xfrm>
            <a:off x="1284590" y="5193287"/>
            <a:ext cx="942887" cy="261610"/>
          </a:xfrm>
          <a:prstGeom prst="rect">
            <a:avLst/>
          </a:prstGeom>
          <a:noFill/>
        </p:spPr>
        <p:txBody>
          <a:bodyPr wrap="none" rtlCol="0">
            <a:spAutoFit/>
          </a:bodyPr>
          <a:lstStyle/>
          <a:p>
            <a:pPr algn="ctr"/>
            <a:r>
              <a:rPr lang="en-GB" sz="1100" b="1" dirty="0">
                <a:latin typeface="Arial" panose="020B0604020202020204" pitchFamily="34" charset="0"/>
                <a:cs typeface="Arial" panose="020B0604020202020204" pitchFamily="34" charset="0"/>
              </a:rPr>
              <a:t>Trimester</a:t>
            </a:r>
            <a:r>
              <a:rPr lang="sv-SE" sz="1100" b="1" dirty="0">
                <a:latin typeface="Arial" panose="020B0604020202020204" pitchFamily="34" charset="0"/>
                <a:cs typeface="Arial" panose="020B0604020202020204" pitchFamily="34" charset="0"/>
              </a:rPr>
              <a:t> 3</a:t>
            </a:r>
          </a:p>
        </p:txBody>
      </p:sp>
      <p:sp>
        <p:nvSpPr>
          <p:cNvPr id="25" name="textruta 24">
            <a:extLst>
              <a:ext uri="{FF2B5EF4-FFF2-40B4-BE49-F238E27FC236}">
                <a16:creationId xmlns:a16="http://schemas.microsoft.com/office/drawing/2014/main" id="{8FAE4FBF-0C4F-817F-50D6-9F31C14ADA69}"/>
              </a:ext>
            </a:extLst>
          </p:cNvPr>
          <p:cNvSpPr txBox="1"/>
          <p:nvPr/>
        </p:nvSpPr>
        <p:spPr>
          <a:xfrm>
            <a:off x="249555" y="5193287"/>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26" name="textruta 25">
            <a:extLst>
              <a:ext uri="{FF2B5EF4-FFF2-40B4-BE49-F238E27FC236}">
                <a16:creationId xmlns:a16="http://schemas.microsoft.com/office/drawing/2014/main" id="{45BFB0FD-34B8-5F35-8060-BF4ECC3649BF}"/>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6</a:t>
            </a:r>
            <a:endParaRPr lang="en-US" sz="1400" b="1" dirty="0">
              <a:highlight>
                <a:srgbClr val="FFFF00"/>
              </a:highlight>
              <a:latin typeface="Arial" panose="020B0604020202020204" pitchFamily="34" charset="0"/>
              <a:cs typeface="Arial" panose="020B0604020202020204" pitchFamily="34" charset="0"/>
            </a:endParaRPr>
          </a:p>
        </p:txBody>
      </p:sp>
      <p:sp>
        <p:nvSpPr>
          <p:cNvPr id="27" name="textruta 26">
            <a:extLst>
              <a:ext uri="{FF2B5EF4-FFF2-40B4-BE49-F238E27FC236}">
                <a16:creationId xmlns:a16="http://schemas.microsoft.com/office/drawing/2014/main" id="{719353A6-9CFB-09FD-17C0-B04853EA66D6}"/>
              </a:ext>
            </a:extLst>
          </p:cNvPr>
          <p:cNvSpPr txBox="1"/>
          <p:nvPr/>
        </p:nvSpPr>
        <p:spPr>
          <a:xfrm>
            <a:off x="249555" y="9006230"/>
            <a:ext cx="6452033" cy="1882695"/>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6</a:t>
            </a:r>
            <a:r>
              <a:rPr lang="en-US" sz="1200" b="1" dirty="0">
                <a:latin typeface="Times New Roman" panose="02020603050405020304" pitchFamily="18" charset="0"/>
                <a:ea typeface="Calibri" panose="020F0502020204030204" pitchFamily="34" charset="0"/>
                <a:cs typeface="Times New Roman" panose="02020603050405020304" pitchFamily="18" charset="0"/>
              </a:rPr>
              <a:t>. Lymphocyte subset counts in relation to SLEDAI-2K for each trimester</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Counts of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CD4+ T cells, CD8+ T cells, B cells and NK cells in women with moderate/high disease activity (SLEDAI-2K ≥ 4) compared to women with no/low disease activity in trimester 1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trimester 2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and trimester 3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200" dirty="0">
                <a:effectLst/>
                <a:latin typeface="Times New Roman" panose="02020603050405020304" pitchFamily="18" charset="0"/>
                <a:ea typeface="Calibri" panose="020F0502020204030204" pitchFamily="34" charset="0"/>
              </a:rPr>
              <a:t>*p&lt;0.05 and </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**p&lt;0.01, Mann-Whitney U test.</a:t>
            </a:r>
            <a:endParaRPr lang="sv-SE"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42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9D3D6F8B-0A1E-0701-90CD-DE81119EDC9C}"/>
              </a:ext>
            </a:extLst>
          </p:cNvPr>
          <p:cNvGraphicFramePr>
            <a:graphicFrameLocks noChangeAspect="1"/>
          </p:cNvGraphicFramePr>
          <p:nvPr>
            <p:extLst>
              <p:ext uri="{D42A27DB-BD31-4B8C-83A1-F6EECF244321}">
                <p14:modId xmlns:p14="http://schemas.microsoft.com/office/powerpoint/2010/main" val="2910457869"/>
              </p:ext>
            </p:extLst>
          </p:nvPr>
        </p:nvGraphicFramePr>
        <p:xfrm>
          <a:off x="400050" y="1336675"/>
          <a:ext cx="6210300" cy="5010150"/>
        </p:xfrm>
        <a:graphic>
          <a:graphicData uri="http://schemas.openxmlformats.org/presentationml/2006/ole">
            <mc:AlternateContent xmlns:mc="http://schemas.openxmlformats.org/markup-compatibility/2006">
              <mc:Choice xmlns:v="urn:schemas-microsoft-com:vml" Requires="v">
                <p:oleObj name="Prism 9" r:id="rId2" imgW="7549525" imgH="6098488" progId="Prism9.Document">
                  <p:embed/>
                </p:oleObj>
              </mc:Choice>
              <mc:Fallback>
                <p:oleObj name="Prism 9" r:id="rId2" imgW="7549525" imgH="6098488" progId="Prism9.Document">
                  <p:embed/>
                  <p:pic>
                    <p:nvPicPr>
                      <p:cNvPr id="3" name="Objekt 2">
                        <a:extLst>
                          <a:ext uri="{FF2B5EF4-FFF2-40B4-BE49-F238E27FC236}">
                            <a16:creationId xmlns:a16="http://schemas.microsoft.com/office/drawing/2014/main" id="{9D3D6F8B-0A1E-0701-90CD-DE81119EDC9C}"/>
                          </a:ext>
                        </a:extLst>
                      </p:cNvPr>
                      <p:cNvPicPr/>
                      <p:nvPr/>
                    </p:nvPicPr>
                    <p:blipFill>
                      <a:blip r:embed="rId3"/>
                      <a:stretch>
                        <a:fillRect/>
                      </a:stretch>
                    </p:blipFill>
                    <p:spPr>
                      <a:xfrm>
                        <a:off x="400050" y="1336675"/>
                        <a:ext cx="6210300" cy="5010150"/>
                      </a:xfrm>
                      <a:prstGeom prst="rect">
                        <a:avLst/>
                      </a:prstGeom>
                    </p:spPr>
                  </p:pic>
                </p:oleObj>
              </mc:Fallback>
            </mc:AlternateContent>
          </a:graphicData>
        </a:graphic>
      </p:graphicFrame>
      <p:sp>
        <p:nvSpPr>
          <p:cNvPr id="4" name="textruta 3">
            <a:extLst>
              <a:ext uri="{FF2B5EF4-FFF2-40B4-BE49-F238E27FC236}">
                <a16:creationId xmlns:a16="http://schemas.microsoft.com/office/drawing/2014/main" id="{4AD40EE9-1C0C-6C26-59A9-E60E162DB7D6}"/>
              </a:ext>
            </a:extLst>
          </p:cNvPr>
          <p:cNvSpPr txBox="1"/>
          <p:nvPr/>
        </p:nvSpPr>
        <p:spPr>
          <a:xfrm>
            <a:off x="4172367" y="1509877"/>
            <a:ext cx="374323"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2D8C5F3B-6C66-7AB9-7867-A87C5F8E898B}"/>
              </a:ext>
            </a:extLst>
          </p:cNvPr>
          <p:cNvSpPr txBox="1"/>
          <p:nvPr/>
        </p:nvSpPr>
        <p:spPr>
          <a:xfrm>
            <a:off x="511270" y="1509877"/>
            <a:ext cx="342835"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6" name="textruta 5">
            <a:extLst>
              <a:ext uri="{FF2B5EF4-FFF2-40B4-BE49-F238E27FC236}">
                <a16:creationId xmlns:a16="http://schemas.microsoft.com/office/drawing/2014/main" id="{AC9491BE-3EB4-BE6D-6469-74CEB5183904}"/>
              </a:ext>
            </a:extLst>
          </p:cNvPr>
          <p:cNvSpPr txBox="1"/>
          <p:nvPr/>
        </p:nvSpPr>
        <p:spPr>
          <a:xfrm>
            <a:off x="2276813" y="3966532"/>
            <a:ext cx="374323"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E</a:t>
            </a:r>
            <a:endParaRPr lang="en-US" sz="1200" b="1"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B1A24951-0710-5628-78DC-996211D085B1}"/>
              </a:ext>
            </a:extLst>
          </p:cNvPr>
          <p:cNvSpPr txBox="1"/>
          <p:nvPr/>
        </p:nvSpPr>
        <p:spPr>
          <a:xfrm>
            <a:off x="2361453" y="1509877"/>
            <a:ext cx="342835"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394082A4-D166-8C6F-AF82-E581553B8A44}"/>
              </a:ext>
            </a:extLst>
          </p:cNvPr>
          <p:cNvSpPr txBox="1"/>
          <p:nvPr/>
        </p:nvSpPr>
        <p:spPr>
          <a:xfrm>
            <a:off x="511270" y="3966532"/>
            <a:ext cx="342835"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D</a:t>
            </a:r>
            <a:endParaRPr lang="en-US" sz="1200" b="1" dirty="0">
              <a:latin typeface="Arial" panose="020B0604020202020204" pitchFamily="34" charset="0"/>
              <a:cs typeface="Arial" panose="020B0604020202020204" pitchFamily="34" charset="0"/>
            </a:endParaRPr>
          </a:p>
        </p:txBody>
      </p:sp>
      <p:sp>
        <p:nvSpPr>
          <p:cNvPr id="10" name="textruta 9">
            <a:extLst>
              <a:ext uri="{FF2B5EF4-FFF2-40B4-BE49-F238E27FC236}">
                <a16:creationId xmlns:a16="http://schemas.microsoft.com/office/drawing/2014/main" id="{0FE77D6B-5A79-6956-D276-E6CA578858F6}"/>
              </a:ext>
            </a:extLst>
          </p:cNvPr>
          <p:cNvSpPr txBox="1"/>
          <p:nvPr/>
        </p:nvSpPr>
        <p:spPr>
          <a:xfrm>
            <a:off x="4150693" y="3966532"/>
            <a:ext cx="342835"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F</a:t>
            </a:r>
            <a:endParaRPr lang="en-US" sz="1200" b="1" dirty="0">
              <a:latin typeface="Arial" panose="020B0604020202020204" pitchFamily="34" charset="0"/>
              <a:cs typeface="Arial" panose="020B0604020202020204" pitchFamily="34" charset="0"/>
            </a:endParaRPr>
          </a:p>
        </p:txBody>
      </p:sp>
      <p:sp>
        <p:nvSpPr>
          <p:cNvPr id="11" name="textruta 10">
            <a:extLst>
              <a:ext uri="{FF2B5EF4-FFF2-40B4-BE49-F238E27FC236}">
                <a16:creationId xmlns:a16="http://schemas.microsoft.com/office/drawing/2014/main" id="{62A845AE-53FA-3CAF-352C-61535C603F8C}"/>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7</a:t>
            </a:r>
            <a:endParaRPr lang="en-US" sz="1400" b="1" dirty="0">
              <a:highlight>
                <a:srgbClr val="FFFF00"/>
              </a:highlight>
              <a:latin typeface="Arial" panose="020B06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224712E7-F2F6-E12A-C6CA-530162B42AD5}"/>
              </a:ext>
            </a:extLst>
          </p:cNvPr>
          <p:cNvSpPr txBox="1"/>
          <p:nvPr/>
        </p:nvSpPr>
        <p:spPr>
          <a:xfrm>
            <a:off x="252556" y="6955532"/>
            <a:ext cx="6437001" cy="1882695"/>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7</a:t>
            </a:r>
            <a:r>
              <a:rPr lang="en-US" sz="1200" b="1" dirty="0">
                <a:latin typeface="Times New Roman" panose="02020603050405020304" pitchFamily="18" charset="0"/>
                <a:ea typeface="Calibri" panose="020F0502020204030204" pitchFamily="34" charset="0"/>
                <a:cs typeface="Times New Roman" panose="02020603050405020304" pitchFamily="18" charset="0"/>
              </a:rPr>
              <a:t>. Autoantibody positivity in relation to disease activity in pregnant women with SLE</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SLEDAI-2K score in women with SLE positive compared to negative for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anti-dsDNA,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anti-</a:t>
            </a:r>
            <a:r>
              <a:rPr lang="en-US" sz="1200" dirty="0" err="1">
                <a:latin typeface="Times New Roman" panose="02020603050405020304" pitchFamily="18" charset="0"/>
                <a:ea typeface="Calibri" panose="020F0502020204030204" pitchFamily="34" charset="0"/>
                <a:cs typeface="Times New Roman" panose="02020603050405020304" pitchFamily="18" charset="0"/>
              </a:rPr>
              <a:t>Sm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anti-RNP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anti-</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/RNP and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anti-chromatin. </a:t>
            </a:r>
            <a:r>
              <a:rPr lang="en-US" sz="1200" b="1" dirty="0">
                <a:latin typeface="Times New Roman" panose="02020603050405020304" pitchFamily="18" charset="0"/>
                <a:ea typeface="Calibri" panose="020F0502020204030204" pitchFamily="34" charset="0"/>
                <a:cs typeface="Times New Roman" panose="02020603050405020304" pitchFamily="18" charset="0"/>
              </a:rPr>
              <a:t>(F)</a:t>
            </a:r>
            <a:r>
              <a:rPr lang="en-US" sz="1200" dirty="0">
                <a:latin typeface="Times New Roman" panose="02020603050405020304" pitchFamily="18" charset="0"/>
                <a:ea typeface="Calibri" panose="020F0502020204030204" pitchFamily="34" charset="0"/>
                <a:cs typeface="Times New Roman" panose="02020603050405020304" pitchFamily="18" charset="0"/>
              </a:rPr>
              <a:t> SLEDAI-2K score in women negative to ANA, positive to one to two ANA and positive to three to five ANA, respectively.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**p&lt;0.01, Mann-Whitney U test.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137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8409F13-9A3B-2A41-85B3-9B6933041F7F}"/>
              </a:ext>
            </a:extLst>
          </p:cNvPr>
          <p:cNvSpPr txBox="1"/>
          <p:nvPr/>
        </p:nvSpPr>
        <p:spPr>
          <a:xfrm>
            <a:off x="769305" y="5974786"/>
            <a:ext cx="1881643"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R2X=0.39 and Q2= -0.09</a:t>
            </a:r>
          </a:p>
        </p:txBody>
      </p:sp>
      <p:graphicFrame>
        <p:nvGraphicFramePr>
          <p:cNvPr id="4" name="Objekt 3">
            <a:extLst>
              <a:ext uri="{FF2B5EF4-FFF2-40B4-BE49-F238E27FC236}">
                <a16:creationId xmlns:a16="http://schemas.microsoft.com/office/drawing/2014/main" id="{3939E340-1596-D409-93D3-A3E1F81E75BD}"/>
              </a:ext>
            </a:extLst>
          </p:cNvPr>
          <p:cNvGraphicFramePr>
            <a:graphicFrameLocks noChangeAspect="1"/>
          </p:cNvGraphicFramePr>
          <p:nvPr/>
        </p:nvGraphicFramePr>
        <p:xfrm>
          <a:off x="3538532" y="1605952"/>
          <a:ext cx="2732087" cy="1852613"/>
        </p:xfrm>
        <a:graphic>
          <a:graphicData uri="http://schemas.openxmlformats.org/presentationml/2006/ole">
            <mc:AlternateContent xmlns:mc="http://schemas.openxmlformats.org/markup-compatibility/2006">
              <mc:Choice xmlns:v="urn:schemas-microsoft-com:vml" Requires="v">
                <p:oleObj name="Prism 9" r:id="rId2" imgW="4051645" imgH="2747587" progId="Prism9.Document">
                  <p:embed/>
                </p:oleObj>
              </mc:Choice>
              <mc:Fallback>
                <p:oleObj name="Prism 9" r:id="rId2" imgW="4051645" imgH="2747587" progId="Prism9.Document">
                  <p:embed/>
                  <p:pic>
                    <p:nvPicPr>
                      <p:cNvPr id="4" name="Objekt 3">
                        <a:extLst>
                          <a:ext uri="{FF2B5EF4-FFF2-40B4-BE49-F238E27FC236}">
                            <a16:creationId xmlns:a16="http://schemas.microsoft.com/office/drawing/2014/main" id="{3939E340-1596-D409-93D3-A3E1F81E75BD}"/>
                          </a:ext>
                        </a:extLst>
                      </p:cNvPr>
                      <p:cNvPicPr/>
                      <p:nvPr/>
                    </p:nvPicPr>
                    <p:blipFill>
                      <a:blip r:embed="rId3"/>
                      <a:stretch>
                        <a:fillRect/>
                      </a:stretch>
                    </p:blipFill>
                    <p:spPr>
                      <a:xfrm>
                        <a:off x="3538532" y="1605952"/>
                        <a:ext cx="2732087" cy="1852613"/>
                      </a:xfrm>
                      <a:prstGeom prst="rect">
                        <a:avLst/>
                      </a:prstGeom>
                    </p:spPr>
                  </p:pic>
                </p:oleObj>
              </mc:Fallback>
            </mc:AlternateContent>
          </a:graphicData>
        </a:graphic>
      </p:graphicFrame>
      <p:sp>
        <p:nvSpPr>
          <p:cNvPr id="6" name="textruta 5">
            <a:extLst>
              <a:ext uri="{FF2B5EF4-FFF2-40B4-BE49-F238E27FC236}">
                <a16:creationId xmlns:a16="http://schemas.microsoft.com/office/drawing/2014/main" id="{C6A18CD6-CC84-5F6F-D45A-92CE3F96F8C0}"/>
              </a:ext>
            </a:extLst>
          </p:cNvPr>
          <p:cNvSpPr txBox="1"/>
          <p:nvPr/>
        </p:nvSpPr>
        <p:spPr>
          <a:xfrm>
            <a:off x="213746" y="184541"/>
            <a:ext cx="2646045"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8</a:t>
            </a:r>
            <a:endParaRPr lang="en-US" sz="1400" b="1" dirty="0">
              <a:highlight>
                <a:srgbClr val="FFFF00"/>
              </a:highlight>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29232BBB-8BD3-227F-FF13-A0BB9E0372FE}"/>
              </a:ext>
            </a:extLst>
          </p:cNvPr>
          <p:cNvSpPr txBox="1"/>
          <p:nvPr/>
        </p:nvSpPr>
        <p:spPr>
          <a:xfrm>
            <a:off x="3459286" y="1446640"/>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pic>
        <p:nvPicPr>
          <p:cNvPr id="15" name="Bildobjekt 14" descr="En bild som visar text, diagram, Teknisk ritning, Parallell&#10;&#10;Automatiskt genererad beskrivning">
            <a:extLst>
              <a:ext uri="{FF2B5EF4-FFF2-40B4-BE49-F238E27FC236}">
                <a16:creationId xmlns:a16="http://schemas.microsoft.com/office/drawing/2014/main" id="{D65159AA-EB1A-64B9-6885-3DBF1393FD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80823" y="2318058"/>
            <a:ext cx="4537563" cy="2681287"/>
          </a:xfrm>
          <a:prstGeom prst="rect">
            <a:avLst/>
          </a:prstGeom>
        </p:spPr>
      </p:pic>
      <p:sp>
        <p:nvSpPr>
          <p:cNvPr id="8" name="textruta 7">
            <a:extLst>
              <a:ext uri="{FF2B5EF4-FFF2-40B4-BE49-F238E27FC236}">
                <a16:creationId xmlns:a16="http://schemas.microsoft.com/office/drawing/2014/main" id="{44C31900-37F8-B3AE-DC02-12909DD97032}"/>
              </a:ext>
            </a:extLst>
          </p:cNvPr>
          <p:cNvSpPr txBox="1"/>
          <p:nvPr/>
        </p:nvSpPr>
        <p:spPr>
          <a:xfrm>
            <a:off x="807327" y="1447723"/>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E6160287-5A0E-6EF0-B23E-E2D3300E3180}"/>
              </a:ext>
            </a:extLst>
          </p:cNvPr>
          <p:cNvSpPr txBox="1"/>
          <p:nvPr/>
        </p:nvSpPr>
        <p:spPr>
          <a:xfrm>
            <a:off x="276622" y="6913919"/>
            <a:ext cx="6340746" cy="1882695"/>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8</a:t>
            </a:r>
            <a:r>
              <a:rPr lang="en-US" sz="1200" b="1" dirty="0">
                <a:latin typeface="Times New Roman" panose="02020603050405020304" pitchFamily="18" charset="0"/>
                <a:ea typeface="Calibri" panose="020F0502020204030204" pitchFamily="34" charset="0"/>
                <a:cs typeface="Times New Roman" panose="02020603050405020304" pitchFamily="18" charset="0"/>
              </a:rPr>
              <a:t>. Lymphocyte subset numbers in trimester one to three are unrelated to gestational age at birth among women with SLE.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OPLS analysis of lymphocyte subset numbers in relation to gestational age at birth among women with SLE.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Correlation analysis between</a:t>
            </a:r>
            <a:r>
              <a:rPr lang="en-US" sz="1200" dirty="0">
                <a:latin typeface="Times New Roman" panose="02020603050405020304" pitchFamily="18" charset="0"/>
                <a:ea typeface="Calibri" panose="020F0502020204030204" pitchFamily="34" charset="0"/>
                <a:cs typeface="Times New Roman" panose="02020603050405020304" pitchFamily="18" charset="0"/>
              </a:rPr>
              <a:t> CD4+ T cell counts in trimester 2 and gestational age at birth in women with SLE. Spearman rank correlation test.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5449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a:extLst>
              <a:ext uri="{FF2B5EF4-FFF2-40B4-BE49-F238E27FC236}">
                <a16:creationId xmlns:a16="http://schemas.microsoft.com/office/drawing/2014/main" id="{CFE920D6-0C59-D293-215E-C3193B613719}"/>
              </a:ext>
            </a:extLst>
          </p:cNvPr>
          <p:cNvGraphicFramePr>
            <a:graphicFrameLocks noChangeAspect="1"/>
          </p:cNvGraphicFramePr>
          <p:nvPr>
            <p:extLst>
              <p:ext uri="{D42A27DB-BD31-4B8C-83A1-F6EECF244321}">
                <p14:modId xmlns:p14="http://schemas.microsoft.com/office/powerpoint/2010/main" val="375652520"/>
              </p:ext>
            </p:extLst>
          </p:nvPr>
        </p:nvGraphicFramePr>
        <p:xfrm>
          <a:off x="176213" y="5291808"/>
          <a:ext cx="6532563" cy="2335212"/>
        </p:xfrm>
        <a:graphic>
          <a:graphicData uri="http://schemas.openxmlformats.org/presentationml/2006/ole">
            <mc:AlternateContent xmlns:mc="http://schemas.openxmlformats.org/markup-compatibility/2006">
              <mc:Choice xmlns:v="urn:schemas-microsoft-com:vml" Requires="v">
                <p:oleObj name="Prism 10" r:id="rId2" imgW="6099785" imgH="2188207" progId="Prism10.Document">
                  <p:embed/>
                </p:oleObj>
              </mc:Choice>
              <mc:Fallback>
                <p:oleObj name="Prism 10" r:id="rId2" imgW="6099785" imgH="2188207" progId="Prism10.Document">
                  <p:embed/>
                  <p:pic>
                    <p:nvPicPr>
                      <p:cNvPr id="5" name="Objekt 4">
                        <a:extLst>
                          <a:ext uri="{FF2B5EF4-FFF2-40B4-BE49-F238E27FC236}">
                            <a16:creationId xmlns:a16="http://schemas.microsoft.com/office/drawing/2014/main" id="{CFE920D6-0C59-D293-215E-C3193B613719}"/>
                          </a:ext>
                        </a:extLst>
                      </p:cNvPr>
                      <p:cNvPicPr/>
                      <p:nvPr/>
                    </p:nvPicPr>
                    <p:blipFill>
                      <a:blip r:embed="rId3"/>
                      <a:stretch>
                        <a:fillRect/>
                      </a:stretch>
                    </p:blipFill>
                    <p:spPr>
                      <a:xfrm>
                        <a:off x="176213" y="5291808"/>
                        <a:ext cx="6532563" cy="2335212"/>
                      </a:xfrm>
                      <a:prstGeom prst="rect">
                        <a:avLst/>
                      </a:prstGeom>
                    </p:spPr>
                  </p:pic>
                </p:oleObj>
              </mc:Fallback>
            </mc:AlternateContent>
          </a:graphicData>
        </a:graphic>
      </p:graphicFrame>
      <p:graphicFrame>
        <p:nvGraphicFramePr>
          <p:cNvPr id="6" name="Objekt 5">
            <a:extLst>
              <a:ext uri="{FF2B5EF4-FFF2-40B4-BE49-F238E27FC236}">
                <a16:creationId xmlns:a16="http://schemas.microsoft.com/office/drawing/2014/main" id="{B2FEB5F8-79E3-94C8-9265-B58CB3EE284A}"/>
              </a:ext>
            </a:extLst>
          </p:cNvPr>
          <p:cNvGraphicFramePr>
            <a:graphicFrameLocks noChangeAspect="1"/>
          </p:cNvGraphicFramePr>
          <p:nvPr>
            <p:extLst>
              <p:ext uri="{D42A27DB-BD31-4B8C-83A1-F6EECF244321}">
                <p14:modId xmlns:p14="http://schemas.microsoft.com/office/powerpoint/2010/main" val="691413900"/>
              </p:ext>
            </p:extLst>
          </p:nvPr>
        </p:nvGraphicFramePr>
        <p:xfrm>
          <a:off x="176213" y="7512045"/>
          <a:ext cx="6699250" cy="2444750"/>
        </p:xfrm>
        <a:graphic>
          <a:graphicData uri="http://schemas.openxmlformats.org/presentationml/2006/ole">
            <mc:AlternateContent xmlns:mc="http://schemas.openxmlformats.org/markup-compatibility/2006">
              <mc:Choice xmlns:v="urn:schemas-microsoft-com:vml" Requires="v">
                <p:oleObj name="Prism 10" r:id="rId4" imgW="5948964" imgH="2182087" progId="Prism10.Document">
                  <p:embed/>
                </p:oleObj>
              </mc:Choice>
              <mc:Fallback>
                <p:oleObj name="Prism 10" r:id="rId4" imgW="5948964" imgH="2182087" progId="Prism10.Document">
                  <p:embed/>
                  <p:pic>
                    <p:nvPicPr>
                      <p:cNvPr id="6" name="Objekt 5">
                        <a:extLst>
                          <a:ext uri="{FF2B5EF4-FFF2-40B4-BE49-F238E27FC236}">
                            <a16:creationId xmlns:a16="http://schemas.microsoft.com/office/drawing/2014/main" id="{B2FEB5F8-79E3-94C8-9265-B58CB3EE284A}"/>
                          </a:ext>
                        </a:extLst>
                      </p:cNvPr>
                      <p:cNvPicPr/>
                      <p:nvPr/>
                    </p:nvPicPr>
                    <p:blipFill>
                      <a:blip r:embed="rId5"/>
                      <a:stretch>
                        <a:fillRect/>
                      </a:stretch>
                    </p:blipFill>
                    <p:spPr>
                      <a:xfrm>
                        <a:off x="176213" y="7512045"/>
                        <a:ext cx="6699250" cy="2444750"/>
                      </a:xfrm>
                      <a:prstGeom prst="rect">
                        <a:avLst/>
                      </a:prstGeom>
                    </p:spPr>
                  </p:pic>
                </p:oleObj>
              </mc:Fallback>
            </mc:AlternateContent>
          </a:graphicData>
        </a:graphic>
      </p:graphicFrame>
      <p:graphicFrame>
        <p:nvGraphicFramePr>
          <p:cNvPr id="7" name="Objekt 6">
            <a:extLst>
              <a:ext uri="{FF2B5EF4-FFF2-40B4-BE49-F238E27FC236}">
                <a16:creationId xmlns:a16="http://schemas.microsoft.com/office/drawing/2014/main" id="{D5EA43D2-647F-B70B-7C2E-374A1DD94B21}"/>
              </a:ext>
            </a:extLst>
          </p:cNvPr>
          <p:cNvGraphicFramePr>
            <a:graphicFrameLocks noChangeAspect="1"/>
          </p:cNvGraphicFramePr>
          <p:nvPr>
            <p:extLst>
              <p:ext uri="{D42A27DB-BD31-4B8C-83A1-F6EECF244321}">
                <p14:modId xmlns:p14="http://schemas.microsoft.com/office/powerpoint/2010/main" val="3314547744"/>
              </p:ext>
            </p:extLst>
          </p:nvPr>
        </p:nvGraphicFramePr>
        <p:xfrm>
          <a:off x="176213" y="858343"/>
          <a:ext cx="6480175" cy="2268537"/>
        </p:xfrm>
        <a:graphic>
          <a:graphicData uri="http://schemas.openxmlformats.org/presentationml/2006/ole">
            <mc:AlternateContent xmlns:mc="http://schemas.openxmlformats.org/markup-compatibility/2006">
              <mc:Choice xmlns:v="urn:schemas-microsoft-com:vml" Requires="v">
                <p:oleObj name="Prism 10" r:id="rId6" imgW="6202012" imgH="2180647" progId="Prism10.Document">
                  <p:embed/>
                </p:oleObj>
              </mc:Choice>
              <mc:Fallback>
                <p:oleObj name="Prism 10" r:id="rId6" imgW="6202012" imgH="2180647" progId="Prism10.Document">
                  <p:embed/>
                  <p:pic>
                    <p:nvPicPr>
                      <p:cNvPr id="7" name="Objekt 6">
                        <a:extLst>
                          <a:ext uri="{FF2B5EF4-FFF2-40B4-BE49-F238E27FC236}">
                            <a16:creationId xmlns:a16="http://schemas.microsoft.com/office/drawing/2014/main" id="{D5EA43D2-647F-B70B-7C2E-374A1DD94B21}"/>
                          </a:ext>
                        </a:extLst>
                      </p:cNvPr>
                      <p:cNvPicPr/>
                      <p:nvPr/>
                    </p:nvPicPr>
                    <p:blipFill>
                      <a:blip r:embed="rId7"/>
                      <a:stretch>
                        <a:fillRect/>
                      </a:stretch>
                    </p:blipFill>
                    <p:spPr>
                      <a:xfrm>
                        <a:off x="176213" y="858343"/>
                        <a:ext cx="6480175" cy="2268537"/>
                      </a:xfrm>
                      <a:prstGeom prst="rect">
                        <a:avLst/>
                      </a:prstGeom>
                    </p:spPr>
                  </p:pic>
                </p:oleObj>
              </mc:Fallback>
            </mc:AlternateContent>
          </a:graphicData>
        </a:graphic>
      </p:graphicFrame>
      <p:graphicFrame>
        <p:nvGraphicFramePr>
          <p:cNvPr id="8" name="Objekt 7">
            <a:extLst>
              <a:ext uri="{FF2B5EF4-FFF2-40B4-BE49-F238E27FC236}">
                <a16:creationId xmlns:a16="http://schemas.microsoft.com/office/drawing/2014/main" id="{DD35891D-240A-7E6B-F99E-E157FFE75B5A}"/>
              </a:ext>
            </a:extLst>
          </p:cNvPr>
          <p:cNvGraphicFramePr>
            <a:graphicFrameLocks noChangeAspect="1"/>
          </p:cNvGraphicFramePr>
          <p:nvPr>
            <p:extLst>
              <p:ext uri="{D42A27DB-BD31-4B8C-83A1-F6EECF244321}">
                <p14:modId xmlns:p14="http://schemas.microsoft.com/office/powerpoint/2010/main" val="2232801066"/>
              </p:ext>
            </p:extLst>
          </p:nvPr>
        </p:nvGraphicFramePr>
        <p:xfrm>
          <a:off x="176213" y="3098386"/>
          <a:ext cx="6481763" cy="2276475"/>
        </p:xfrm>
        <a:graphic>
          <a:graphicData uri="http://schemas.openxmlformats.org/presentationml/2006/ole">
            <mc:AlternateContent xmlns:mc="http://schemas.openxmlformats.org/markup-compatibility/2006">
              <mc:Choice xmlns:v="urn:schemas-microsoft-com:vml" Requires="v">
                <p:oleObj name="Prism 10" r:id="rId8" imgW="6198773" imgH="2180647" progId="Prism10.Document">
                  <p:embed/>
                </p:oleObj>
              </mc:Choice>
              <mc:Fallback>
                <p:oleObj name="Prism 10" r:id="rId8" imgW="6198773" imgH="2180647" progId="Prism10.Document">
                  <p:embed/>
                  <p:pic>
                    <p:nvPicPr>
                      <p:cNvPr id="8" name="Objekt 7">
                        <a:extLst>
                          <a:ext uri="{FF2B5EF4-FFF2-40B4-BE49-F238E27FC236}">
                            <a16:creationId xmlns:a16="http://schemas.microsoft.com/office/drawing/2014/main" id="{DD35891D-240A-7E6B-F99E-E157FFE75B5A}"/>
                          </a:ext>
                        </a:extLst>
                      </p:cNvPr>
                      <p:cNvPicPr/>
                      <p:nvPr/>
                    </p:nvPicPr>
                    <p:blipFill>
                      <a:blip r:embed="rId9"/>
                      <a:stretch>
                        <a:fillRect/>
                      </a:stretch>
                    </p:blipFill>
                    <p:spPr>
                      <a:xfrm>
                        <a:off x="176213" y="3098386"/>
                        <a:ext cx="6481763" cy="2276475"/>
                      </a:xfrm>
                      <a:prstGeom prst="rect">
                        <a:avLst/>
                      </a:prstGeom>
                    </p:spPr>
                  </p:pic>
                </p:oleObj>
              </mc:Fallback>
            </mc:AlternateContent>
          </a:graphicData>
        </a:graphic>
      </p:graphicFrame>
      <p:sp>
        <p:nvSpPr>
          <p:cNvPr id="2" name="textruta 1">
            <a:extLst>
              <a:ext uri="{FF2B5EF4-FFF2-40B4-BE49-F238E27FC236}">
                <a16:creationId xmlns:a16="http://schemas.microsoft.com/office/drawing/2014/main" id="{B6001C5E-68FC-E2D5-D572-DFAC9AF7431C}"/>
              </a:ext>
            </a:extLst>
          </p:cNvPr>
          <p:cNvSpPr txBox="1"/>
          <p:nvPr/>
        </p:nvSpPr>
        <p:spPr>
          <a:xfrm>
            <a:off x="290733" y="768194"/>
            <a:ext cx="1069524" cy="307777"/>
          </a:xfrm>
          <a:prstGeom prst="rect">
            <a:avLst/>
          </a:prstGeom>
          <a:noFill/>
        </p:spPr>
        <p:txBody>
          <a:bodyPr wrap="none" rtlCol="0">
            <a:spAutoFit/>
          </a:bodyPr>
          <a:lstStyle/>
          <a:p>
            <a:r>
              <a:rPr lang="en-GB" sz="1400" b="1" dirty="0"/>
              <a:t>CD4+ T cells</a:t>
            </a:r>
          </a:p>
        </p:txBody>
      </p:sp>
      <p:sp>
        <p:nvSpPr>
          <p:cNvPr id="3" name="textruta 2">
            <a:extLst>
              <a:ext uri="{FF2B5EF4-FFF2-40B4-BE49-F238E27FC236}">
                <a16:creationId xmlns:a16="http://schemas.microsoft.com/office/drawing/2014/main" id="{B1716C65-B327-091C-4B54-42121F24D11A}"/>
              </a:ext>
            </a:extLst>
          </p:cNvPr>
          <p:cNvSpPr txBox="1"/>
          <p:nvPr/>
        </p:nvSpPr>
        <p:spPr>
          <a:xfrm>
            <a:off x="290733" y="3013326"/>
            <a:ext cx="1069524" cy="307777"/>
          </a:xfrm>
          <a:prstGeom prst="rect">
            <a:avLst/>
          </a:prstGeom>
          <a:noFill/>
        </p:spPr>
        <p:txBody>
          <a:bodyPr wrap="none" rtlCol="0">
            <a:spAutoFit/>
          </a:bodyPr>
          <a:lstStyle/>
          <a:p>
            <a:r>
              <a:rPr lang="en-GB" sz="1400" b="1" dirty="0"/>
              <a:t>CD8+ T cells</a:t>
            </a:r>
          </a:p>
        </p:txBody>
      </p:sp>
      <p:sp>
        <p:nvSpPr>
          <p:cNvPr id="4" name="textruta 3">
            <a:extLst>
              <a:ext uri="{FF2B5EF4-FFF2-40B4-BE49-F238E27FC236}">
                <a16:creationId xmlns:a16="http://schemas.microsoft.com/office/drawing/2014/main" id="{75BEC00F-9E07-C019-4B61-7E90F30E70EF}"/>
              </a:ext>
            </a:extLst>
          </p:cNvPr>
          <p:cNvSpPr txBox="1"/>
          <p:nvPr/>
        </p:nvSpPr>
        <p:spPr>
          <a:xfrm>
            <a:off x="290733" y="5261196"/>
            <a:ext cx="652743" cy="307777"/>
          </a:xfrm>
          <a:prstGeom prst="rect">
            <a:avLst/>
          </a:prstGeom>
          <a:noFill/>
        </p:spPr>
        <p:txBody>
          <a:bodyPr wrap="none" rtlCol="0">
            <a:spAutoFit/>
          </a:bodyPr>
          <a:lstStyle/>
          <a:p>
            <a:r>
              <a:rPr lang="en-GB" sz="1400" b="1" dirty="0"/>
              <a:t>B cells</a:t>
            </a:r>
          </a:p>
        </p:txBody>
      </p:sp>
      <p:sp>
        <p:nvSpPr>
          <p:cNvPr id="10" name="textruta 9">
            <a:extLst>
              <a:ext uri="{FF2B5EF4-FFF2-40B4-BE49-F238E27FC236}">
                <a16:creationId xmlns:a16="http://schemas.microsoft.com/office/drawing/2014/main" id="{1144026B-7156-E53F-8044-DFE12CBECCD3}"/>
              </a:ext>
            </a:extLst>
          </p:cNvPr>
          <p:cNvSpPr txBox="1"/>
          <p:nvPr/>
        </p:nvSpPr>
        <p:spPr>
          <a:xfrm>
            <a:off x="290733" y="7465658"/>
            <a:ext cx="768159" cy="307777"/>
          </a:xfrm>
          <a:prstGeom prst="rect">
            <a:avLst/>
          </a:prstGeom>
          <a:noFill/>
        </p:spPr>
        <p:txBody>
          <a:bodyPr wrap="none" rtlCol="0">
            <a:spAutoFit/>
          </a:bodyPr>
          <a:lstStyle/>
          <a:p>
            <a:r>
              <a:rPr lang="en-GB" sz="1400" b="1" dirty="0"/>
              <a:t>NK cells</a:t>
            </a:r>
          </a:p>
        </p:txBody>
      </p:sp>
      <p:sp>
        <p:nvSpPr>
          <p:cNvPr id="11" name="textruta 10">
            <a:extLst>
              <a:ext uri="{FF2B5EF4-FFF2-40B4-BE49-F238E27FC236}">
                <a16:creationId xmlns:a16="http://schemas.microsoft.com/office/drawing/2014/main" id="{429C28D1-6862-C287-AF39-9DC8F269072F}"/>
              </a:ext>
            </a:extLst>
          </p:cNvPr>
          <p:cNvSpPr txBox="1"/>
          <p:nvPr/>
        </p:nvSpPr>
        <p:spPr>
          <a:xfrm>
            <a:off x="213746" y="184541"/>
            <a:ext cx="2745432"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9</a:t>
            </a:r>
            <a:endParaRPr lang="en-US" sz="1400" b="1" dirty="0">
              <a:highlight>
                <a:srgbClr val="FFFF00"/>
              </a:highlight>
              <a:latin typeface="Arial" panose="020B0604020202020204" pitchFamily="34" charset="0"/>
              <a:cs typeface="Arial" panose="020B0604020202020204" pitchFamily="34" charset="0"/>
            </a:endParaRPr>
          </a:p>
        </p:txBody>
      </p:sp>
      <p:sp>
        <p:nvSpPr>
          <p:cNvPr id="12" name="textruta 11">
            <a:extLst>
              <a:ext uri="{FF2B5EF4-FFF2-40B4-BE49-F238E27FC236}">
                <a16:creationId xmlns:a16="http://schemas.microsoft.com/office/drawing/2014/main" id="{7F0DC7EB-A8CD-3BC3-477B-019DCCEF8456}"/>
              </a:ext>
            </a:extLst>
          </p:cNvPr>
          <p:cNvSpPr txBox="1"/>
          <p:nvPr/>
        </p:nvSpPr>
        <p:spPr>
          <a:xfrm>
            <a:off x="285725" y="3393019"/>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13" name="textruta 12">
            <a:extLst>
              <a:ext uri="{FF2B5EF4-FFF2-40B4-BE49-F238E27FC236}">
                <a16:creationId xmlns:a16="http://schemas.microsoft.com/office/drawing/2014/main" id="{9A6637D8-3E36-CA26-8232-CD465266EC51}"/>
              </a:ext>
            </a:extLst>
          </p:cNvPr>
          <p:cNvSpPr txBox="1"/>
          <p:nvPr/>
        </p:nvSpPr>
        <p:spPr>
          <a:xfrm>
            <a:off x="285725" y="1170080"/>
            <a:ext cx="295274" cy="276999"/>
          </a:xfrm>
          <a:prstGeom prst="rect">
            <a:avLst/>
          </a:prstGeom>
          <a:noFill/>
        </p:spPr>
        <p:txBody>
          <a:bodyPr wrap="non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14" name="textruta 13">
            <a:extLst>
              <a:ext uri="{FF2B5EF4-FFF2-40B4-BE49-F238E27FC236}">
                <a16:creationId xmlns:a16="http://schemas.microsoft.com/office/drawing/2014/main" id="{35FA744F-5F36-10C2-6C3A-5F4499CD61F7}"/>
              </a:ext>
            </a:extLst>
          </p:cNvPr>
          <p:cNvSpPr txBox="1"/>
          <p:nvPr/>
        </p:nvSpPr>
        <p:spPr>
          <a:xfrm>
            <a:off x="285725" y="7875035"/>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D</a:t>
            </a:r>
            <a:endParaRPr lang="en-US" sz="1200" b="1" dirty="0">
              <a:latin typeface="Arial" panose="020B0604020202020204" pitchFamily="34" charset="0"/>
              <a:cs typeface="Arial" panose="020B0604020202020204" pitchFamily="34" charset="0"/>
            </a:endParaRPr>
          </a:p>
        </p:txBody>
      </p:sp>
      <p:sp>
        <p:nvSpPr>
          <p:cNvPr id="15" name="textruta 14">
            <a:extLst>
              <a:ext uri="{FF2B5EF4-FFF2-40B4-BE49-F238E27FC236}">
                <a16:creationId xmlns:a16="http://schemas.microsoft.com/office/drawing/2014/main" id="{4006982B-B210-4F19-2260-BA0B1810E87C}"/>
              </a:ext>
            </a:extLst>
          </p:cNvPr>
          <p:cNvSpPr txBox="1"/>
          <p:nvPr/>
        </p:nvSpPr>
        <p:spPr>
          <a:xfrm>
            <a:off x="285725" y="5641799"/>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C</a:t>
            </a:r>
          </a:p>
        </p:txBody>
      </p:sp>
      <p:sp>
        <p:nvSpPr>
          <p:cNvPr id="16" name="textruta 15">
            <a:extLst>
              <a:ext uri="{FF2B5EF4-FFF2-40B4-BE49-F238E27FC236}">
                <a16:creationId xmlns:a16="http://schemas.microsoft.com/office/drawing/2014/main" id="{EC358FF8-E6BE-B387-2BBF-590BE3963C33}"/>
              </a:ext>
            </a:extLst>
          </p:cNvPr>
          <p:cNvSpPr txBox="1"/>
          <p:nvPr/>
        </p:nvSpPr>
        <p:spPr>
          <a:xfrm>
            <a:off x="285725" y="10229802"/>
            <a:ext cx="6340746" cy="1513363"/>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9</a:t>
            </a:r>
            <a:r>
              <a:rPr lang="en-US" sz="1200" b="1" dirty="0">
                <a:latin typeface="Times New Roman" panose="02020603050405020304" pitchFamily="18" charset="0"/>
                <a:ea typeface="Calibri" panose="020F0502020204030204" pitchFamily="34" charset="0"/>
                <a:cs typeface="Times New Roman" panose="02020603050405020304" pitchFamily="18" charset="0"/>
              </a:rPr>
              <a:t>. Lymphocyte subset numbers in trimester one to three are unrelated to giving birth to a small for gestational age (SGA) infant among women with SLE.</a:t>
            </a:r>
            <a:r>
              <a:rPr lang="en-US" sz="1200" dirty="0">
                <a:latin typeface="Times New Roman" panose="02020603050405020304" pitchFamily="18" charset="0"/>
                <a:ea typeface="Calibri" panose="020F0502020204030204" pitchFamily="34" charset="0"/>
                <a:cs typeface="Times New Roman" panose="02020603050405020304" pitchFamily="18" charset="0"/>
              </a:rPr>
              <a:t> Numbers of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CD4+ T cells,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CD8+ </a:t>
            </a:r>
            <a:r>
              <a:rPr lang="en-US" sz="1200" dirty="0">
                <a:latin typeface="Times New Roman" panose="02020603050405020304" pitchFamily="18" charset="0"/>
                <a:ea typeface="Calibri" panose="020F0502020204030204" pitchFamily="34" charset="0"/>
                <a:cs typeface="Times New Roman" panose="02020603050405020304" pitchFamily="18" charset="0"/>
              </a:rPr>
              <a:t>T cells, </a:t>
            </a:r>
            <a:r>
              <a:rPr lang="en-US" sz="1200" b="1" dirty="0">
                <a:latin typeface="Times New Roman" panose="02020603050405020304" pitchFamily="18" charset="0"/>
                <a:ea typeface="Calibri" panose="020F0502020204030204" pitchFamily="34" charset="0"/>
                <a:cs typeface="Times New Roman" panose="02020603050405020304" pitchFamily="18" charset="0"/>
              </a:rPr>
              <a:t>(C</a:t>
            </a:r>
            <a:r>
              <a:rPr lang="en-US" sz="1200" dirty="0">
                <a:latin typeface="Times New Roman" panose="02020603050405020304" pitchFamily="18" charset="0"/>
                <a:ea typeface="Calibri" panose="020F0502020204030204" pitchFamily="34" charset="0"/>
                <a:cs typeface="Times New Roman" panose="02020603050405020304" pitchFamily="18" charset="0"/>
              </a:rPr>
              <a:t>) B cells and </a:t>
            </a:r>
            <a:r>
              <a:rPr lang="en-US" sz="1200" b="1" dirty="0">
                <a:latin typeface="Times New Roman" panose="02020603050405020304" pitchFamily="18" charset="0"/>
                <a:ea typeface="Calibri" panose="020F0502020204030204" pitchFamily="34" charset="0"/>
                <a:cs typeface="Times New Roman" panose="02020603050405020304" pitchFamily="18" charset="0"/>
              </a:rPr>
              <a:t>(D</a:t>
            </a:r>
            <a:r>
              <a:rPr lang="en-US" sz="1200" dirty="0">
                <a:latin typeface="Times New Roman" panose="02020603050405020304" pitchFamily="18" charset="0"/>
                <a:ea typeface="Calibri" panose="020F0502020204030204" pitchFamily="34" charset="0"/>
                <a:cs typeface="Times New Roman" panose="02020603050405020304" pitchFamily="18" charset="0"/>
              </a:rPr>
              <a:t>) NK cells in the first, second and third trimester in women who give birth to an SGA infant compared to women who do not. </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661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9448E9F3-35D2-8418-1F12-9BDE3CD648A9}"/>
              </a:ext>
            </a:extLst>
          </p:cNvPr>
          <p:cNvGraphicFramePr>
            <a:graphicFrameLocks noChangeAspect="1"/>
          </p:cNvGraphicFramePr>
          <p:nvPr/>
        </p:nvGraphicFramePr>
        <p:xfrm>
          <a:off x="3452813" y="1508126"/>
          <a:ext cx="3122612" cy="2132013"/>
        </p:xfrm>
        <a:graphic>
          <a:graphicData uri="http://schemas.openxmlformats.org/presentationml/2006/ole">
            <mc:AlternateContent xmlns:mc="http://schemas.openxmlformats.org/markup-compatibility/2006">
              <mc:Choice xmlns:v="urn:schemas-microsoft-com:vml" Requires="v">
                <p:oleObj name="Prism 9" r:id="rId2" imgW="4030408" imgH="2750467" progId="Prism9.Document">
                  <p:embed/>
                </p:oleObj>
              </mc:Choice>
              <mc:Fallback>
                <p:oleObj name="Prism 9" r:id="rId2" imgW="4030408" imgH="2750467" progId="Prism9.Document">
                  <p:embed/>
                  <p:pic>
                    <p:nvPicPr>
                      <p:cNvPr id="4" name="Objekt 3">
                        <a:extLst>
                          <a:ext uri="{FF2B5EF4-FFF2-40B4-BE49-F238E27FC236}">
                            <a16:creationId xmlns:a16="http://schemas.microsoft.com/office/drawing/2014/main" id="{9448E9F3-35D2-8418-1F12-9BDE3CD648A9}"/>
                          </a:ext>
                        </a:extLst>
                      </p:cNvPr>
                      <p:cNvPicPr/>
                      <p:nvPr/>
                    </p:nvPicPr>
                    <p:blipFill>
                      <a:blip r:embed="rId3"/>
                      <a:stretch>
                        <a:fillRect/>
                      </a:stretch>
                    </p:blipFill>
                    <p:spPr>
                      <a:xfrm>
                        <a:off x="3452813" y="1508126"/>
                        <a:ext cx="3122612" cy="2132013"/>
                      </a:xfrm>
                      <a:prstGeom prst="rect">
                        <a:avLst/>
                      </a:prstGeom>
                    </p:spPr>
                  </p:pic>
                </p:oleObj>
              </mc:Fallback>
            </mc:AlternateContent>
          </a:graphicData>
        </a:graphic>
      </p:graphicFrame>
      <p:graphicFrame>
        <p:nvGraphicFramePr>
          <p:cNvPr id="2" name="Objekt 1">
            <a:extLst>
              <a:ext uri="{FF2B5EF4-FFF2-40B4-BE49-F238E27FC236}">
                <a16:creationId xmlns:a16="http://schemas.microsoft.com/office/drawing/2014/main" id="{F2EBCE66-D1B2-0F58-4EFB-E6AAB130FA39}"/>
              </a:ext>
            </a:extLst>
          </p:cNvPr>
          <p:cNvGraphicFramePr>
            <a:graphicFrameLocks noChangeAspect="1"/>
          </p:cNvGraphicFramePr>
          <p:nvPr/>
        </p:nvGraphicFramePr>
        <p:xfrm>
          <a:off x="413284" y="3918480"/>
          <a:ext cx="3038475" cy="2667000"/>
        </p:xfrm>
        <a:graphic>
          <a:graphicData uri="http://schemas.openxmlformats.org/presentationml/2006/ole">
            <mc:AlternateContent xmlns:mc="http://schemas.openxmlformats.org/markup-compatibility/2006">
              <mc:Choice xmlns:v="urn:schemas-microsoft-com:vml" Requires="v">
                <p:oleObj name="Prism 9" r:id="rId4" imgW="3994053" imgH="3506386" progId="Prism9.Document">
                  <p:embed/>
                </p:oleObj>
              </mc:Choice>
              <mc:Fallback>
                <p:oleObj name="Prism 9" r:id="rId4" imgW="3994053" imgH="3506386" progId="Prism9.Document">
                  <p:embed/>
                  <p:pic>
                    <p:nvPicPr>
                      <p:cNvPr id="2" name="Objekt 1">
                        <a:extLst>
                          <a:ext uri="{FF2B5EF4-FFF2-40B4-BE49-F238E27FC236}">
                            <a16:creationId xmlns:a16="http://schemas.microsoft.com/office/drawing/2014/main" id="{F2EBCE66-D1B2-0F58-4EFB-E6AAB130FA39}"/>
                          </a:ext>
                        </a:extLst>
                      </p:cNvPr>
                      <p:cNvPicPr/>
                      <p:nvPr/>
                    </p:nvPicPr>
                    <p:blipFill>
                      <a:blip r:embed="rId5"/>
                      <a:stretch>
                        <a:fillRect/>
                      </a:stretch>
                    </p:blipFill>
                    <p:spPr>
                      <a:xfrm>
                        <a:off x="413284" y="3918480"/>
                        <a:ext cx="3038475" cy="2667000"/>
                      </a:xfrm>
                      <a:prstGeom prst="rect">
                        <a:avLst/>
                      </a:prstGeom>
                    </p:spPr>
                  </p:pic>
                </p:oleObj>
              </mc:Fallback>
            </mc:AlternateContent>
          </a:graphicData>
        </a:graphic>
      </p:graphicFrame>
      <p:sp>
        <p:nvSpPr>
          <p:cNvPr id="3" name="textruta 2">
            <a:extLst>
              <a:ext uri="{FF2B5EF4-FFF2-40B4-BE49-F238E27FC236}">
                <a16:creationId xmlns:a16="http://schemas.microsoft.com/office/drawing/2014/main" id="{F490F53B-414A-202B-28AB-3F17B3923648}"/>
              </a:ext>
            </a:extLst>
          </p:cNvPr>
          <p:cNvSpPr txBox="1"/>
          <p:nvPr/>
        </p:nvSpPr>
        <p:spPr>
          <a:xfrm>
            <a:off x="213746" y="184541"/>
            <a:ext cx="2745432" cy="307777"/>
          </a:xfrm>
          <a:prstGeom prst="rect">
            <a:avLst/>
          </a:prstGeom>
          <a:noFill/>
        </p:spPr>
        <p:txBody>
          <a:bodyPr wrap="none" rtlCol="0">
            <a:spAutoFit/>
          </a:bodyPr>
          <a:lstStyle/>
          <a:p>
            <a:r>
              <a:rPr lang="sv-SE" sz="1400" b="1" dirty="0">
                <a:latin typeface="Arial" panose="020B0604020202020204" pitchFamily="34" charset="0"/>
                <a:cs typeface="Arial" panose="020B0604020202020204" pitchFamily="34" charset="0"/>
              </a:rPr>
              <a:t>SUPPLEMENTARY FIGURE </a:t>
            </a:r>
            <a:r>
              <a:rPr lang="sv-SE" sz="1400" b="1" dirty="0">
                <a:highlight>
                  <a:srgbClr val="FFFF00"/>
                </a:highlight>
                <a:latin typeface="Arial" panose="020B0604020202020204" pitchFamily="34" charset="0"/>
                <a:cs typeface="Arial" panose="020B0604020202020204" pitchFamily="34" charset="0"/>
              </a:rPr>
              <a:t>10</a:t>
            </a:r>
            <a:endParaRPr lang="en-US" sz="1400" b="1" dirty="0">
              <a:highlight>
                <a:srgbClr val="FFFF00"/>
              </a:highlight>
              <a:latin typeface="Arial" panose="020B0604020202020204" pitchFamily="34" charset="0"/>
              <a:cs typeface="Arial" panose="020B0604020202020204" pitchFamily="34" charset="0"/>
            </a:endParaRPr>
          </a:p>
        </p:txBody>
      </p:sp>
      <p:graphicFrame>
        <p:nvGraphicFramePr>
          <p:cNvPr id="5" name="Objekt 4">
            <a:extLst>
              <a:ext uri="{FF2B5EF4-FFF2-40B4-BE49-F238E27FC236}">
                <a16:creationId xmlns:a16="http://schemas.microsoft.com/office/drawing/2014/main" id="{20519CE4-76AF-8436-C370-D890B4F6ADAB}"/>
              </a:ext>
            </a:extLst>
          </p:cNvPr>
          <p:cNvGraphicFramePr>
            <a:graphicFrameLocks noChangeAspect="1"/>
          </p:cNvGraphicFramePr>
          <p:nvPr/>
        </p:nvGraphicFramePr>
        <p:xfrm>
          <a:off x="385235" y="1500189"/>
          <a:ext cx="3155950" cy="2163762"/>
        </p:xfrm>
        <a:graphic>
          <a:graphicData uri="http://schemas.openxmlformats.org/presentationml/2006/ole">
            <mc:AlternateContent xmlns:mc="http://schemas.openxmlformats.org/markup-compatibility/2006">
              <mc:Choice xmlns:v="urn:schemas-microsoft-com:vml" Requires="v">
                <p:oleObj name="Prism 9" r:id="rId6" imgW="4045886" imgH="2773504" progId="Prism9.Document">
                  <p:embed/>
                </p:oleObj>
              </mc:Choice>
              <mc:Fallback>
                <p:oleObj name="Prism 9" r:id="rId6" imgW="4045886" imgH="2773504" progId="Prism9.Document">
                  <p:embed/>
                  <p:pic>
                    <p:nvPicPr>
                      <p:cNvPr id="5" name="Objekt 4">
                        <a:extLst>
                          <a:ext uri="{FF2B5EF4-FFF2-40B4-BE49-F238E27FC236}">
                            <a16:creationId xmlns:a16="http://schemas.microsoft.com/office/drawing/2014/main" id="{20519CE4-76AF-8436-C370-D890B4F6ADAB}"/>
                          </a:ext>
                        </a:extLst>
                      </p:cNvPr>
                      <p:cNvPicPr/>
                      <p:nvPr/>
                    </p:nvPicPr>
                    <p:blipFill>
                      <a:blip r:embed="rId7"/>
                      <a:stretch>
                        <a:fillRect/>
                      </a:stretch>
                    </p:blipFill>
                    <p:spPr>
                      <a:xfrm>
                        <a:off x="385235" y="1500189"/>
                        <a:ext cx="3155950" cy="2163762"/>
                      </a:xfrm>
                      <a:prstGeom prst="rect">
                        <a:avLst/>
                      </a:prstGeom>
                    </p:spPr>
                  </p:pic>
                </p:oleObj>
              </mc:Fallback>
            </mc:AlternateContent>
          </a:graphicData>
        </a:graphic>
      </p:graphicFrame>
      <p:sp>
        <p:nvSpPr>
          <p:cNvPr id="6" name="textruta 5">
            <a:extLst>
              <a:ext uri="{FF2B5EF4-FFF2-40B4-BE49-F238E27FC236}">
                <a16:creationId xmlns:a16="http://schemas.microsoft.com/office/drawing/2014/main" id="{F69E8954-0369-76EF-BCF0-44C3DF9E8301}"/>
              </a:ext>
            </a:extLst>
          </p:cNvPr>
          <p:cNvSpPr txBox="1"/>
          <p:nvPr/>
        </p:nvSpPr>
        <p:spPr>
          <a:xfrm>
            <a:off x="352681" y="1390740"/>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sp>
        <p:nvSpPr>
          <p:cNvPr id="7" name="textruta 6">
            <a:extLst>
              <a:ext uri="{FF2B5EF4-FFF2-40B4-BE49-F238E27FC236}">
                <a16:creationId xmlns:a16="http://schemas.microsoft.com/office/drawing/2014/main" id="{EF803D3A-E9E4-0E2E-AD4E-15412D59B6D3}"/>
              </a:ext>
            </a:extLst>
          </p:cNvPr>
          <p:cNvSpPr txBox="1"/>
          <p:nvPr/>
        </p:nvSpPr>
        <p:spPr>
          <a:xfrm>
            <a:off x="3463192" y="1390740"/>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sp>
        <p:nvSpPr>
          <p:cNvPr id="8" name="textruta 7">
            <a:extLst>
              <a:ext uri="{FF2B5EF4-FFF2-40B4-BE49-F238E27FC236}">
                <a16:creationId xmlns:a16="http://schemas.microsoft.com/office/drawing/2014/main" id="{930A2850-A323-A6A4-9EA5-D5921008B8C5}"/>
              </a:ext>
            </a:extLst>
          </p:cNvPr>
          <p:cNvSpPr txBox="1"/>
          <p:nvPr/>
        </p:nvSpPr>
        <p:spPr>
          <a:xfrm>
            <a:off x="352681" y="3960317"/>
            <a:ext cx="331026" cy="276999"/>
          </a:xfrm>
          <a:prstGeom prst="rect">
            <a:avLst/>
          </a:prstGeom>
          <a:noFill/>
        </p:spPr>
        <p:txBody>
          <a:bodyPr wrap="square" rtlCol="0">
            <a:spAutoFit/>
          </a:bodyPr>
          <a:lstStyle/>
          <a:p>
            <a:r>
              <a:rPr lang="sv-SE" sz="1200" b="1" dirty="0">
                <a:latin typeface="Arial" panose="020B0604020202020204" pitchFamily="34" charset="0"/>
                <a:cs typeface="Arial" panose="020B0604020202020204" pitchFamily="34" charset="0"/>
              </a:rPr>
              <a:t>C</a:t>
            </a:r>
            <a:endParaRPr lang="en-US" sz="1200" b="1" dirty="0">
              <a:latin typeface="Arial" panose="020B0604020202020204" pitchFamily="34" charset="0"/>
              <a:cs typeface="Arial" panose="020B0604020202020204" pitchFamily="34" charset="0"/>
            </a:endParaRPr>
          </a:p>
        </p:txBody>
      </p:sp>
      <p:sp>
        <p:nvSpPr>
          <p:cNvPr id="9" name="textruta 8">
            <a:extLst>
              <a:ext uri="{FF2B5EF4-FFF2-40B4-BE49-F238E27FC236}">
                <a16:creationId xmlns:a16="http://schemas.microsoft.com/office/drawing/2014/main" id="{750958ED-E5DB-851B-B250-C664DE69C135}"/>
              </a:ext>
            </a:extLst>
          </p:cNvPr>
          <p:cNvSpPr txBox="1"/>
          <p:nvPr/>
        </p:nvSpPr>
        <p:spPr>
          <a:xfrm>
            <a:off x="267445" y="7283312"/>
            <a:ext cx="6307980" cy="1882695"/>
          </a:xfrm>
          <a:prstGeom prst="rect">
            <a:avLst/>
          </a:prstGeom>
          <a:noFill/>
        </p:spPr>
        <p:txBody>
          <a:bodyPr wrap="square">
            <a:spAutoFit/>
          </a:bodyPr>
          <a:lstStyle/>
          <a:p>
            <a:pPr>
              <a:lnSpc>
                <a:spcPct val="200000"/>
              </a:lnSpc>
            </a:pPr>
            <a:r>
              <a:rPr lang="en-US" sz="1200" b="1" dirty="0">
                <a:latin typeface="Times New Roman" panose="02020603050405020304" pitchFamily="18" charset="0"/>
                <a:ea typeface="Calibri" panose="020F0502020204030204" pitchFamily="34" charset="0"/>
                <a:cs typeface="Times New Roman" panose="02020603050405020304" pitchFamily="18" charset="0"/>
              </a:rPr>
              <a:t>FIGURE S</a:t>
            </a:r>
            <a:r>
              <a:rPr lang="en-US" sz="1200" b="1"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10</a:t>
            </a:r>
            <a:r>
              <a:rPr lang="en-US" sz="1200" b="1" dirty="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Correlation analysis between IFNα protein levels and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1200" dirty="0">
                <a:latin typeface="Times New Roman" panose="02020603050405020304" pitchFamily="18" charset="0"/>
                <a:ea typeface="Calibri" panose="020F0502020204030204" pitchFamily="34" charset="0"/>
                <a:cs typeface="Times New Roman" panose="02020603050405020304" pitchFamily="18" charset="0"/>
              </a:rPr>
              <a:t> B cell counts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or </a:t>
            </a: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NK cell counts (combined data from trimester one to three)</a:t>
            </a:r>
            <a:r>
              <a:rPr lang="en-US" sz="1200" dirty="0">
                <a:latin typeface="Times New Roman" panose="02020603050405020304" pitchFamily="18" charset="0"/>
                <a:ea typeface="Calibri" panose="020F0502020204030204" pitchFamily="34" charset="0"/>
                <a:cs typeface="Times New Roman" panose="02020603050405020304" pitchFamily="18" charset="0"/>
              </a:rPr>
              <a:t>. </a:t>
            </a:r>
            <a:r>
              <a:rPr lang="en-US" sz="1200" b="1" dirty="0">
                <a:latin typeface="Times New Roman" panose="02020603050405020304" pitchFamily="18" charset="0"/>
                <a:ea typeface="Calibri" panose="020F0502020204030204" pitchFamily="34" charset="0"/>
                <a:cs typeface="Times New Roman" panose="02020603050405020304" pitchFamily="18" charset="0"/>
              </a:rPr>
              <a:t>(C)</a:t>
            </a:r>
            <a:r>
              <a:rPr lang="en-US" sz="1200" dirty="0">
                <a:latin typeface="Times New Roman" panose="02020603050405020304" pitchFamily="18" charset="0"/>
                <a:ea typeface="Calibri" panose="020F0502020204030204" pitchFamily="34" charset="0"/>
                <a:cs typeface="Times New Roman" panose="02020603050405020304" pitchFamily="18" charset="0"/>
              </a:rPr>
              <a:t> IFNα protein levels in women negative for ANA, positive for one to two ANA or positive for three to five ANA. *p&lt;0.05, ***p&lt;0.001, ****p&lt;0.0001. </a:t>
            </a:r>
            <a:r>
              <a:rPr lang="en-US" sz="1200" b="1" dirty="0">
                <a:latin typeface="Times New Roman" panose="02020603050405020304" pitchFamily="18" charset="0"/>
                <a:ea typeface="Calibri" panose="020F0502020204030204" pitchFamily="34" charset="0"/>
                <a:cs typeface="Times New Roman" panose="02020603050405020304" pitchFamily="18" charset="0"/>
              </a:rPr>
              <a:t>(A-B)</a:t>
            </a:r>
            <a:r>
              <a:rPr lang="en-US" sz="1200" dirty="0">
                <a:latin typeface="Times New Roman" panose="02020603050405020304" pitchFamily="18" charset="0"/>
                <a:ea typeface="Calibri" panose="020F0502020204030204" pitchFamily="34" charset="0"/>
                <a:cs typeface="Times New Roman" panose="02020603050405020304" pitchFamily="18" charset="0"/>
              </a:rPr>
              <a:t> Spearman rank correlation test, </a:t>
            </a:r>
            <a:r>
              <a:rPr lang="en-US" sz="1200" b="1" dirty="0">
                <a:latin typeface="Times New Roman" panose="02020603050405020304" pitchFamily="18" charset="0"/>
                <a:ea typeface="Calibri" panose="020F0502020204030204" pitchFamily="34" charset="0"/>
                <a:cs typeface="Times New Roman" panose="02020603050405020304" pitchFamily="18" charset="0"/>
              </a:rPr>
              <a:t>(C) </a:t>
            </a:r>
            <a:r>
              <a:rPr lang="en-US" sz="1200" dirty="0">
                <a:latin typeface="Times New Roman" panose="02020603050405020304" pitchFamily="18" charset="0"/>
                <a:ea typeface="Calibri" panose="020F0502020204030204" pitchFamily="34" charset="0"/>
                <a:cs typeface="Times New Roman" panose="02020603050405020304" pitchFamily="18" charset="0"/>
              </a:rPr>
              <a:t>Kruskal-Wallis followed by Dunn’s multiple comparison test.</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002245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0D51B5E8057644DA591A5293B9B297F" ma:contentTypeVersion="7" ma:contentTypeDescription="Skapa ett nytt dokument." ma:contentTypeScope="" ma:versionID="14ca7220fa2e69cae83f8e0b442b431c">
  <xsd:schema xmlns:xsd="http://www.w3.org/2001/XMLSchema" xmlns:xs="http://www.w3.org/2001/XMLSchema" xmlns:p="http://schemas.microsoft.com/office/2006/metadata/properties" xmlns:ns3="bccef731-ee47-4cdd-a565-94841a9c531f" xmlns:ns4="7f9d3b35-4411-4a5f-aba1-a7abb4ce56a2" targetNamespace="http://schemas.microsoft.com/office/2006/metadata/properties" ma:root="true" ma:fieldsID="ab0b76e46d451fe4bc583811341b7796" ns3:_="" ns4:_="">
    <xsd:import namespace="bccef731-ee47-4cdd-a565-94841a9c531f"/>
    <xsd:import namespace="7f9d3b35-4411-4a5f-aba1-a7abb4ce56a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cef731-ee47-4cdd-a565-94841a9c53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f9d3b35-4411-4a5f-aba1-a7abb4ce56a2" elementFormDefault="qualified">
    <xsd:import namespace="http://schemas.microsoft.com/office/2006/documentManagement/types"/>
    <xsd:import namespace="http://schemas.microsoft.com/office/infopath/2007/PartnerControls"/>
    <xsd:element name="SharedWithUsers" ma:index="12"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at med information" ma:internalName="SharedWithDetails" ma:readOnly="true">
      <xsd:simpleType>
        <xsd:restriction base="dms:Note">
          <xsd:maxLength value="255"/>
        </xsd:restriction>
      </xsd:simpleType>
    </xsd:element>
    <xsd:element name="SharingHintHash" ma:index="14"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1AC5F3-12B8-4764-B89D-B1430CCB67C7}">
  <ds:schemaRefs>
    <ds:schemaRef ds:uri="http://www.w3.org/XML/1998/namespace"/>
    <ds:schemaRef ds:uri="http://purl.org/dc/dcmitype/"/>
    <ds:schemaRef ds:uri="7f9d3b35-4411-4a5f-aba1-a7abb4ce56a2"/>
    <ds:schemaRef ds:uri="http://purl.org/dc/elements/1.1/"/>
    <ds:schemaRef ds:uri="http://schemas.microsoft.com/office/2006/documentManagement/types"/>
    <ds:schemaRef ds:uri="http://schemas.openxmlformats.org/package/2006/metadata/core-properties"/>
    <ds:schemaRef ds:uri="bccef731-ee47-4cdd-a565-94841a9c531f"/>
    <ds:schemaRef ds:uri="http://schemas.microsoft.com/office/2006/metadata/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25DE6675-FBF1-438B-9548-ACC1D02C30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cef731-ee47-4cdd-a565-94841a9c531f"/>
    <ds:schemaRef ds:uri="7f9d3b35-4411-4a5f-aba1-a7abb4ce56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0E274C-CD29-40DF-8AFF-78FEA6C707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26265</TotalTime>
  <Words>1525</Words>
  <Application>Microsoft Office PowerPoint</Application>
  <PresentationFormat>Bredbild</PresentationFormat>
  <Paragraphs>82</Paragraphs>
  <Slides>11</Slides>
  <Notes>2</Notes>
  <HiddenSlides>0</HiddenSlides>
  <MMClips>0</MMClips>
  <ScaleCrop>false</ScaleCrop>
  <HeadingPairs>
    <vt:vector size="8" baseType="variant">
      <vt:variant>
        <vt:lpstr>Använt teckensnitt</vt:lpstr>
      </vt:variant>
      <vt:variant>
        <vt:i4>4</vt:i4>
      </vt:variant>
      <vt:variant>
        <vt:lpstr>Tema</vt:lpstr>
      </vt:variant>
      <vt:variant>
        <vt:i4>1</vt:i4>
      </vt:variant>
      <vt:variant>
        <vt:lpstr>Serverprogram för OLE-inbäddning</vt:lpstr>
      </vt:variant>
      <vt:variant>
        <vt:i4>2</vt:i4>
      </vt:variant>
      <vt:variant>
        <vt:lpstr>Bildrubriker</vt:lpstr>
      </vt:variant>
      <vt:variant>
        <vt:i4>11</vt:i4>
      </vt:variant>
    </vt:vector>
  </HeadingPairs>
  <TitlesOfParts>
    <vt:vector size="18" baseType="lpstr">
      <vt:lpstr>Arial</vt:lpstr>
      <vt:lpstr>Calibri</vt:lpstr>
      <vt:lpstr>Calibri Light</vt:lpstr>
      <vt:lpstr>Times New Roman</vt:lpstr>
      <vt:lpstr>Office-tema</vt:lpstr>
      <vt:lpstr>Prism 9</vt:lpstr>
      <vt:lpstr>Prism 10</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University of Gothenburg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Agnes Torell</dc:creator>
  <cp:lastModifiedBy>Agnes Torell</cp:lastModifiedBy>
  <cp:revision>1023</cp:revision>
  <cp:lastPrinted>2024-01-22T12:39:10Z</cp:lastPrinted>
  <dcterms:created xsi:type="dcterms:W3CDTF">2021-09-20T14:35:36Z</dcterms:created>
  <dcterms:modified xsi:type="dcterms:W3CDTF">2024-03-06T10:50:02Z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0x01010070D51B5E8057644DA591A5293B9B297F</vt:lpwstr>
  </property>
</Properties>
</file>