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1" r:id="rId3"/>
    <p:sldId id="256" r:id="rId5"/>
    <p:sldId id="258" r:id="rId6"/>
    <p:sldId id="259" r:id="rId7"/>
    <p:sldId id="260" r:id="rId8"/>
    <p:sldId id="261" r:id="rId9"/>
    <p:sldId id="262" r:id="rId10"/>
    <p:sldId id="264" r:id="rId11"/>
    <p:sldId id="270" r:id="rId12"/>
    <p:sldId id="257" r:id="rId13"/>
    <p:sldId id="267" r:id="rId14"/>
    <p:sldId id="266" r:id="rId15"/>
    <p:sldId id="265" r:id="rId16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387" userDrawn="1">
          <p15:clr>
            <a:srgbClr val="A4A3A4"/>
          </p15:clr>
        </p15:guide>
        <p15:guide id="2" pos="42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5387"/>
        <p:guide pos="42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461" y="1143000"/>
            <a:ext cx="2137079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tiff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组合 388"/>
          <p:cNvGrpSpPr/>
          <p:nvPr/>
        </p:nvGrpSpPr>
        <p:grpSpPr>
          <a:xfrm>
            <a:off x="131445" y="586105"/>
            <a:ext cx="2303780" cy="2675890"/>
            <a:chOff x="207" y="923"/>
            <a:chExt cx="3628" cy="4214"/>
          </a:xfrm>
        </p:grpSpPr>
        <p:sp>
          <p:nvSpPr>
            <p:cNvPr id="28" name="文本框 27"/>
            <p:cNvSpPr txBox="1"/>
            <p:nvPr/>
          </p:nvSpPr>
          <p:spPr>
            <a:xfrm>
              <a:off x="210" y="923"/>
              <a:ext cx="216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>
                  <a:latin typeface="Arial" panose="020B0604020202020204" pitchFamily="34" charset="0"/>
                  <a:cs typeface="Arial" panose="020B0604020202020204" pitchFamily="34" charset="0"/>
                </a:rPr>
                <a:t>Figure 2E</a:t>
              </a:r>
              <a:endParaRPr lang="en-US" altLang="zh-CN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207" y="1133"/>
              <a:ext cx="3628" cy="4004"/>
              <a:chOff x="1362" y="1829"/>
              <a:chExt cx="3628" cy="4004"/>
            </a:xfrm>
          </p:grpSpPr>
          <p:pic>
            <p:nvPicPr>
              <p:cNvPr id="82" name="图片 81"/>
              <p:cNvPicPr>
                <a:picLocks noChangeAspect="1"/>
              </p:cNvPicPr>
              <p:nvPr/>
            </p:nvPicPr>
            <p:blipFill>
              <a:blip r:embed="rId1"/>
              <a:srcRect l="39146" t="46793" r="41311" b="48283"/>
              <a:stretch>
                <a:fillRect/>
              </a:stretch>
            </p:blipFill>
            <p:spPr>
              <a:xfrm>
                <a:off x="2658" y="5447"/>
                <a:ext cx="1934" cy="3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83" name="文本框 82"/>
              <p:cNvSpPr txBox="1"/>
              <p:nvPr/>
            </p:nvSpPr>
            <p:spPr>
              <a:xfrm>
                <a:off x="1504" y="5540"/>
                <a:ext cx="1092" cy="2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US" altLang="zh-CN" sz="1000">
                    <a:latin typeface="Arial" panose="020B0604020202020204" pitchFamily="34" charset="0"/>
                    <a:cs typeface="Arial" panose="020B0604020202020204" pitchFamily="34" charset="0"/>
                  </a:rPr>
                  <a:t>Actin</a:t>
                </a:r>
                <a:endParaRPr lang="en-US" altLang="zh-CN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10" name="图片 109"/>
              <p:cNvPicPr>
                <a:picLocks noChangeAspect="1"/>
              </p:cNvPicPr>
              <p:nvPr/>
            </p:nvPicPr>
            <p:blipFill>
              <a:blip r:embed="rId2"/>
              <a:srcRect l="42341" t="32689" r="38841" b="62583"/>
              <a:stretch>
                <a:fillRect/>
              </a:stretch>
            </p:blipFill>
            <p:spPr>
              <a:xfrm>
                <a:off x="2658" y="4425"/>
                <a:ext cx="1934" cy="38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11" name="文本框 110"/>
              <p:cNvSpPr txBox="1"/>
              <p:nvPr/>
            </p:nvSpPr>
            <p:spPr>
              <a:xfrm>
                <a:off x="1362" y="4384"/>
                <a:ext cx="1234" cy="4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US" altLang="zh-CN" sz="1000">
                    <a:latin typeface="Arial" panose="020B0604020202020204" pitchFamily="34" charset="0"/>
                    <a:cs typeface="Arial" panose="020B0604020202020204" pitchFamily="34" charset="0"/>
                  </a:rPr>
                  <a:t>p-DRP1</a:t>
                </a:r>
                <a:endParaRPr lang="en-US" altLang="zh-CN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/>
                <a:r>
                  <a:rPr lang="en-US" altLang="zh-CN" sz="1000">
                    <a:latin typeface="Arial" panose="020B0604020202020204" pitchFamily="34" charset="0"/>
                    <a:cs typeface="Arial" panose="020B0604020202020204" pitchFamily="34" charset="0"/>
                  </a:rPr>
                  <a:t>(616)</a:t>
                </a:r>
                <a:endParaRPr lang="en-US" altLang="zh-CN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文本框 116"/>
              <p:cNvSpPr txBox="1"/>
              <p:nvPr/>
            </p:nvSpPr>
            <p:spPr>
              <a:xfrm>
                <a:off x="1513" y="5028"/>
                <a:ext cx="1090" cy="2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US" altLang="zh-CN" sz="1000">
                    <a:latin typeface="Arial" panose="020B0604020202020204" pitchFamily="34" charset="0"/>
                    <a:cs typeface="Arial" panose="020B0604020202020204" pitchFamily="34" charset="0"/>
                  </a:rPr>
                  <a:t>DRP1</a:t>
                </a:r>
                <a:endParaRPr lang="en-US" altLang="zh-CN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56" name="组合 155"/>
              <p:cNvGrpSpPr/>
              <p:nvPr/>
            </p:nvGrpSpPr>
            <p:grpSpPr>
              <a:xfrm rot="0">
                <a:off x="2706" y="1829"/>
                <a:ext cx="2284" cy="727"/>
                <a:chOff x="5866" y="4891"/>
                <a:chExt cx="2264" cy="727"/>
              </a:xfrm>
            </p:grpSpPr>
            <p:grpSp>
              <p:nvGrpSpPr>
                <p:cNvPr id="152" name="组合 151"/>
                <p:cNvGrpSpPr/>
                <p:nvPr/>
              </p:nvGrpSpPr>
              <p:grpSpPr>
                <a:xfrm>
                  <a:off x="5866" y="5392"/>
                  <a:ext cx="2265" cy="226"/>
                  <a:chOff x="5881" y="5377"/>
                  <a:chExt cx="2265" cy="226"/>
                </a:xfrm>
              </p:grpSpPr>
              <p:sp>
                <p:nvSpPr>
                  <p:cNvPr id="128" name="文本框 127"/>
                  <p:cNvSpPr txBox="1"/>
                  <p:nvPr/>
                </p:nvSpPr>
                <p:spPr>
                  <a:xfrm rot="18900000">
                    <a:off x="5881" y="5377"/>
                    <a:ext cx="907" cy="22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 anchorCtr="0">
                    <a:noAutofit/>
                  </a:bodyPr>
                  <a:lstStyle/>
                  <a:p>
                    <a:pPr algn="l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CTRL</a:t>
                    </a:r>
                    <a:endPara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9" name="文本框 128"/>
                  <p:cNvSpPr txBox="1"/>
                  <p:nvPr/>
                </p:nvSpPr>
                <p:spPr>
                  <a:xfrm rot="18900000">
                    <a:off x="6334" y="5377"/>
                    <a:ext cx="907" cy="22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 anchorCtr="0">
                    <a:noAutofit/>
                  </a:bodyPr>
                  <a:lstStyle/>
                  <a:p>
                    <a:pPr algn="l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PBS</a:t>
                    </a:r>
                    <a:endPara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0" name="文本框 129"/>
                  <p:cNvSpPr txBox="1"/>
                  <p:nvPr/>
                </p:nvSpPr>
                <p:spPr>
                  <a:xfrm rot="18900000">
                    <a:off x="6787" y="5377"/>
                    <a:ext cx="907" cy="22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 anchorCtr="0">
                    <a:noAutofit/>
                  </a:bodyPr>
                  <a:lstStyle/>
                  <a:p>
                    <a:pPr algn="l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rPr>
                      <a:t>A771726</a:t>
                    </a:r>
                    <a:endPara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1" name="文本框 130"/>
                  <p:cNvSpPr txBox="1"/>
                  <p:nvPr/>
                </p:nvSpPr>
                <p:spPr>
                  <a:xfrm rot="18900000">
                    <a:off x="7240" y="5377"/>
                    <a:ext cx="907" cy="22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 anchorCtr="0">
                    <a:noAutofit/>
                  </a:bodyPr>
                  <a:lstStyle/>
                  <a:p>
                    <a:pPr algn="l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MTX</a:t>
                    </a:r>
                    <a:endPara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32" name="组合 131"/>
                <p:cNvGrpSpPr/>
                <p:nvPr/>
              </p:nvGrpSpPr>
              <p:grpSpPr>
                <a:xfrm>
                  <a:off x="6559" y="4891"/>
                  <a:ext cx="1169" cy="305"/>
                  <a:chOff x="7863" y="181"/>
                  <a:chExt cx="1249" cy="367"/>
                </a:xfrm>
              </p:grpSpPr>
              <p:sp>
                <p:nvSpPr>
                  <p:cNvPr id="133" name="文本框 132"/>
                  <p:cNvSpPr txBox="1"/>
                  <p:nvPr/>
                </p:nvSpPr>
                <p:spPr>
                  <a:xfrm>
                    <a:off x="7863" y="181"/>
                    <a:ext cx="1248" cy="25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Autofit/>
                  </a:bodyPr>
                  <a:lstStyle/>
                  <a:p>
                    <a:pPr algn="ctr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TNF-α</a:t>
                    </a:r>
                    <a:endPara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34" name="直接连接符 133"/>
                  <p:cNvCxnSpPr/>
                  <p:nvPr/>
                </p:nvCxnSpPr>
                <p:spPr>
                  <a:xfrm>
                    <a:off x="7865" y="547"/>
                    <a:ext cx="1247" cy="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140" name="图片 139"/>
              <p:cNvPicPr>
                <a:picLocks noChangeAspect="1"/>
              </p:cNvPicPr>
              <p:nvPr/>
            </p:nvPicPr>
            <p:blipFill>
              <a:blip r:embed="rId3"/>
              <a:srcRect l="36184" t="34369" r="44272" b="60644"/>
              <a:stretch>
                <a:fillRect/>
              </a:stretch>
            </p:blipFill>
            <p:spPr>
              <a:xfrm>
                <a:off x="2658" y="2887"/>
                <a:ext cx="1935" cy="39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41" name="文本框 140"/>
              <p:cNvSpPr txBox="1"/>
              <p:nvPr/>
            </p:nvSpPr>
            <p:spPr>
              <a:xfrm>
                <a:off x="1503" y="2982"/>
                <a:ext cx="1092" cy="2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US" altLang="zh-CN" sz="1000">
                    <a:latin typeface="Arial" panose="020B0604020202020204" pitchFamily="34" charset="0"/>
                    <a:cs typeface="Arial" panose="020B0604020202020204" pitchFamily="34" charset="0"/>
                  </a:rPr>
                  <a:t>MFN1</a:t>
                </a:r>
                <a:endParaRPr lang="en-US" altLang="zh-CN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" name="文本框 149"/>
              <p:cNvSpPr txBox="1"/>
              <p:nvPr/>
            </p:nvSpPr>
            <p:spPr>
              <a:xfrm>
                <a:off x="1503" y="3496"/>
                <a:ext cx="1092" cy="2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US" altLang="zh-CN" sz="1000">
                    <a:latin typeface="Arial" panose="020B0604020202020204" pitchFamily="34" charset="0"/>
                    <a:cs typeface="Arial" panose="020B0604020202020204" pitchFamily="34" charset="0"/>
                  </a:rPr>
                  <a:t>MFN2</a:t>
                </a:r>
                <a:endParaRPr lang="en-US" altLang="zh-CN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59" name="组合 158"/>
              <p:cNvGrpSpPr/>
              <p:nvPr/>
            </p:nvGrpSpPr>
            <p:grpSpPr>
              <a:xfrm rot="0">
                <a:off x="1840" y="3873"/>
                <a:ext cx="750" cy="389"/>
                <a:chOff x="5143" y="7070"/>
                <a:chExt cx="800" cy="419"/>
              </a:xfrm>
            </p:grpSpPr>
            <p:sp>
              <p:nvSpPr>
                <p:cNvPr id="138" name="文本框 137"/>
                <p:cNvSpPr txBox="1"/>
                <p:nvPr/>
              </p:nvSpPr>
              <p:spPr>
                <a:xfrm>
                  <a:off x="5143" y="7213"/>
                  <a:ext cx="572" cy="2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r"/>
                  <a:r>
                    <a: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rPr>
                    <a:t>OPA1</a:t>
                  </a:r>
                  <a:endParaRPr lang="en-US" altLang="zh-CN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7" name="文本框 156"/>
                <p:cNvSpPr txBox="1"/>
                <p:nvPr/>
              </p:nvSpPr>
              <p:spPr>
                <a:xfrm>
                  <a:off x="5688" y="7070"/>
                  <a:ext cx="241" cy="19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r"/>
                  <a:r>
                    <a: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rPr>
                    <a:t>L</a:t>
                  </a:r>
                  <a:endParaRPr lang="en-US" altLang="zh-CN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8" name="文本框 157"/>
                <p:cNvSpPr txBox="1"/>
                <p:nvPr/>
              </p:nvSpPr>
              <p:spPr>
                <a:xfrm>
                  <a:off x="5702" y="7298"/>
                  <a:ext cx="241" cy="19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r"/>
                  <a:r>
                    <a: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rPr>
                    <a:t>S</a:t>
                  </a:r>
                  <a:endParaRPr lang="en-US" altLang="zh-CN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236" name="图片 235" descr="Sage_优化图_20241010_151314_29s910ms"/>
              <p:cNvPicPr>
                <a:picLocks noChangeAspect="1"/>
              </p:cNvPicPr>
              <p:nvPr/>
            </p:nvPicPr>
            <p:blipFill>
              <a:blip r:embed="rId4"/>
              <a:srcRect l="35327" t="32907" r="46812" b="62620"/>
              <a:stretch>
                <a:fillRect/>
              </a:stretch>
            </p:blipFill>
            <p:spPr>
              <a:xfrm>
                <a:off x="2654" y="3908"/>
                <a:ext cx="1932" cy="38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39" name="图片 238"/>
              <p:cNvPicPr>
                <a:picLocks noChangeAspect="1"/>
              </p:cNvPicPr>
              <p:nvPr/>
            </p:nvPicPr>
            <p:blipFill>
              <a:blip r:embed="rId5"/>
              <a:srcRect l="38017" t="36740" r="42355" b="58319"/>
              <a:stretch>
                <a:fillRect/>
              </a:stretch>
            </p:blipFill>
            <p:spPr>
              <a:xfrm>
                <a:off x="2655" y="4932"/>
                <a:ext cx="1930" cy="38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23" name="图片 222"/>
              <p:cNvPicPr>
                <a:picLocks noChangeAspect="1"/>
              </p:cNvPicPr>
              <p:nvPr/>
            </p:nvPicPr>
            <p:blipFill>
              <a:blip r:embed="rId6"/>
              <a:srcRect l="39160" t="33811" r="41819" b="61511"/>
              <a:stretch>
                <a:fillRect/>
              </a:stretch>
            </p:blipFill>
            <p:spPr>
              <a:xfrm>
                <a:off x="2662" y="3420"/>
                <a:ext cx="1931" cy="380"/>
              </a:xfrm>
              <a:prstGeom prst="rect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</p:pic>
        </p:grpSp>
      </p:grpSp>
      <p:grpSp>
        <p:nvGrpSpPr>
          <p:cNvPr id="388" name="组合 387"/>
          <p:cNvGrpSpPr/>
          <p:nvPr/>
        </p:nvGrpSpPr>
        <p:grpSpPr>
          <a:xfrm>
            <a:off x="3247390" y="602615"/>
            <a:ext cx="3019425" cy="2085340"/>
            <a:chOff x="222" y="7053"/>
            <a:chExt cx="4755" cy="3284"/>
          </a:xfrm>
        </p:grpSpPr>
        <p:sp>
          <p:nvSpPr>
            <p:cNvPr id="245" name="文本框 244"/>
            <p:cNvSpPr txBox="1"/>
            <p:nvPr/>
          </p:nvSpPr>
          <p:spPr>
            <a:xfrm>
              <a:off x="222" y="7053"/>
              <a:ext cx="165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Figure 3</a:t>
              </a:r>
              <a:r>
                <a:rPr lang="en-US" altLang="zh-CN" sz="1400" b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altLang="zh-CN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0" name="组合 299"/>
            <p:cNvGrpSpPr/>
            <p:nvPr/>
          </p:nvGrpSpPr>
          <p:grpSpPr>
            <a:xfrm rot="0">
              <a:off x="263" y="7057"/>
              <a:ext cx="4714" cy="3280"/>
              <a:chOff x="143" y="7672"/>
              <a:chExt cx="4714" cy="3280"/>
            </a:xfrm>
          </p:grpSpPr>
          <p:grpSp>
            <p:nvGrpSpPr>
              <p:cNvPr id="301" name="组合 300"/>
              <p:cNvGrpSpPr/>
              <p:nvPr/>
            </p:nvGrpSpPr>
            <p:grpSpPr>
              <a:xfrm>
                <a:off x="143" y="7672"/>
                <a:ext cx="4715" cy="1974"/>
                <a:chOff x="143" y="6982"/>
                <a:chExt cx="4715" cy="1974"/>
              </a:xfrm>
            </p:grpSpPr>
            <p:grpSp>
              <p:nvGrpSpPr>
                <p:cNvPr id="302" name="组合 301"/>
                <p:cNvGrpSpPr/>
                <p:nvPr/>
              </p:nvGrpSpPr>
              <p:grpSpPr>
                <a:xfrm>
                  <a:off x="1542" y="6982"/>
                  <a:ext cx="3317" cy="730"/>
                  <a:chOff x="1812" y="7238"/>
                  <a:chExt cx="3317" cy="730"/>
                </a:xfrm>
              </p:grpSpPr>
              <p:sp>
                <p:nvSpPr>
                  <p:cNvPr id="303" name="文本框 302"/>
                  <p:cNvSpPr txBox="1"/>
                  <p:nvPr/>
                </p:nvSpPr>
                <p:spPr>
                  <a:xfrm rot="18900000">
                    <a:off x="1812" y="7716"/>
                    <a:ext cx="1328" cy="2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 anchorCtr="0">
                    <a:noAutofit/>
                  </a:bodyPr>
                  <a:lstStyle/>
                  <a:p>
                    <a:pPr algn="l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CTRL</a:t>
                    </a:r>
                    <a:endPara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4" name="文本框 303"/>
                  <p:cNvSpPr txBox="1"/>
                  <p:nvPr/>
                </p:nvSpPr>
                <p:spPr>
                  <a:xfrm rot="18900000">
                    <a:off x="2475" y="7716"/>
                    <a:ext cx="1328" cy="2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 anchorCtr="0">
                    <a:noAutofit/>
                  </a:bodyPr>
                  <a:lstStyle/>
                  <a:p>
                    <a:pPr algn="l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PBS</a:t>
                    </a:r>
                    <a:endPara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5" name="文本框 304"/>
                  <p:cNvSpPr txBox="1"/>
                  <p:nvPr/>
                </p:nvSpPr>
                <p:spPr>
                  <a:xfrm rot="18900000">
                    <a:off x="3138" y="7716"/>
                    <a:ext cx="1328" cy="2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 anchorCtr="0">
                    <a:noAutofit/>
                  </a:bodyPr>
                  <a:lstStyle/>
                  <a:p>
                    <a:pPr algn="l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rPr>
                      <a:t>A771726</a:t>
                    </a:r>
                    <a:endPara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6" name="文本框 305"/>
                  <p:cNvSpPr txBox="1"/>
                  <p:nvPr/>
                </p:nvSpPr>
                <p:spPr>
                  <a:xfrm rot="18900000">
                    <a:off x="3801" y="7716"/>
                    <a:ext cx="1328" cy="2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 anchorCtr="0">
                    <a:noAutofit/>
                  </a:bodyPr>
                  <a:lstStyle/>
                  <a:p>
                    <a:pPr algn="l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MTX</a:t>
                    </a:r>
                    <a:endPara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307" name="组合 306"/>
                  <p:cNvGrpSpPr/>
                  <p:nvPr/>
                </p:nvGrpSpPr>
                <p:grpSpPr>
                  <a:xfrm>
                    <a:off x="2682" y="7238"/>
                    <a:ext cx="1711" cy="339"/>
                    <a:chOff x="2826" y="7238"/>
                    <a:chExt cx="1711" cy="339"/>
                  </a:xfrm>
                </p:grpSpPr>
                <p:sp>
                  <p:nvSpPr>
                    <p:cNvPr id="308" name="文本框 307"/>
                    <p:cNvSpPr txBox="1"/>
                    <p:nvPr/>
                  </p:nvSpPr>
                  <p:spPr>
                    <a:xfrm>
                      <a:off x="2826" y="7238"/>
                      <a:ext cx="1709" cy="2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noAutofit/>
                    </a:bodyPr>
                    <a:lstStyle/>
                    <a:p>
                      <a:pPr algn="ctr"/>
                      <a:r>
                        <a:rPr lang="en-US" altLang="zh-CN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TNF-α</a:t>
                      </a:r>
                      <a:endPara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309" name="直接连接符 308"/>
                    <p:cNvCxnSpPr/>
                    <p:nvPr/>
                  </p:nvCxnSpPr>
                  <p:spPr>
                    <a:xfrm>
                      <a:off x="2829" y="7577"/>
                      <a:ext cx="1709" cy="1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rgbClr val="FFFFFF"/>
                    </a:fillRef>
                    <a:effectRef idx="0">
                      <a:srgbClr val="FFFFFF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310" name="组合 309"/>
                <p:cNvGrpSpPr/>
                <p:nvPr/>
              </p:nvGrpSpPr>
              <p:grpSpPr>
                <a:xfrm>
                  <a:off x="143" y="8216"/>
                  <a:ext cx="4097" cy="740"/>
                  <a:chOff x="413" y="8472"/>
                  <a:chExt cx="4097" cy="740"/>
                </a:xfrm>
              </p:grpSpPr>
              <p:pic>
                <p:nvPicPr>
                  <p:cNvPr id="311" name="图片 310"/>
                  <p:cNvPicPr>
                    <a:picLocks noChangeAspect="1"/>
                  </p:cNvPicPr>
                  <p:nvPr/>
                </p:nvPicPr>
                <p:blipFill>
                  <a:blip r:embed="rId7"/>
                  <a:srcRect l="36497" t="43962" r="44882" b="50058"/>
                  <a:stretch>
                    <a:fillRect/>
                  </a:stretch>
                </p:blipFill>
                <p:spPr>
                  <a:xfrm>
                    <a:off x="1632" y="8472"/>
                    <a:ext cx="2878" cy="740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sp>
                <p:nvSpPr>
                  <p:cNvPr id="312" name="文本框 311"/>
                  <p:cNvSpPr txBox="1"/>
                  <p:nvPr/>
                </p:nvSpPr>
                <p:spPr>
                  <a:xfrm>
                    <a:off x="413" y="8508"/>
                    <a:ext cx="1119" cy="31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LC3B-</a:t>
                    </a:r>
                    <a:r>
                      <a:rPr lang="en-US" altLang="zh-CN" sz="100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rPr>
                      <a:t>Ⅰ</a:t>
                    </a:r>
                    <a:endParaRPr lang="en-US" altLang="zh-CN" sz="1000">
                      <a:latin typeface="Arial" panose="020B0604020202020204" pitchFamily="34" charset="0"/>
                      <a:ea typeface="微软雅黑" panose="020B0503020204020204" charset="-122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13" name="文本框 312"/>
                  <p:cNvSpPr txBox="1"/>
                  <p:nvPr/>
                </p:nvSpPr>
                <p:spPr>
                  <a:xfrm>
                    <a:off x="413" y="8833"/>
                    <a:ext cx="1119" cy="31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LC3B-</a:t>
                    </a:r>
                    <a:r>
                      <a:rPr lang="en-US" altLang="zh-CN" sz="1000"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rPr>
                      <a:t>Ⅱ</a:t>
                    </a:r>
                    <a:endParaRPr lang="en-US" altLang="zh-CN" sz="1000">
                      <a:latin typeface="Arial" panose="020B0604020202020204" pitchFamily="34" charset="0"/>
                      <a:ea typeface="微软雅黑" panose="020B0503020204020204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314" name="组合 313"/>
              <p:cNvGrpSpPr/>
              <p:nvPr/>
            </p:nvGrpSpPr>
            <p:grpSpPr>
              <a:xfrm>
                <a:off x="309" y="9792"/>
                <a:ext cx="3929" cy="1161"/>
                <a:chOff x="309" y="9792"/>
                <a:chExt cx="3929" cy="1161"/>
              </a:xfrm>
            </p:grpSpPr>
            <p:grpSp>
              <p:nvGrpSpPr>
                <p:cNvPr id="315" name="组合 314"/>
                <p:cNvGrpSpPr/>
                <p:nvPr/>
              </p:nvGrpSpPr>
              <p:grpSpPr>
                <a:xfrm>
                  <a:off x="309" y="10447"/>
                  <a:ext cx="3929" cy="506"/>
                  <a:chOff x="579" y="10703"/>
                  <a:chExt cx="3929" cy="506"/>
                </a:xfrm>
              </p:grpSpPr>
              <p:pic>
                <p:nvPicPr>
                  <p:cNvPr id="316" name="图片 315"/>
                  <p:cNvPicPr>
                    <a:picLocks noChangeAspect="1"/>
                  </p:cNvPicPr>
                  <p:nvPr/>
                </p:nvPicPr>
                <p:blipFill>
                  <a:blip r:embed="rId8"/>
                  <a:srcRect l="41929" t="42314" r="39467" b="53587"/>
                  <a:stretch>
                    <a:fillRect/>
                  </a:stretch>
                </p:blipFill>
                <p:spPr>
                  <a:xfrm>
                    <a:off x="1632" y="10703"/>
                    <a:ext cx="2876" cy="507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sp>
                <p:nvSpPr>
                  <p:cNvPr id="317" name="文本框 316"/>
                  <p:cNvSpPr txBox="1"/>
                  <p:nvPr/>
                </p:nvSpPr>
                <p:spPr>
                  <a:xfrm>
                    <a:off x="579" y="10798"/>
                    <a:ext cx="953" cy="31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altLang="zh-CN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Actin</a:t>
                    </a:r>
                    <a:endPara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18" name="文本框 317"/>
                <p:cNvSpPr txBox="1"/>
                <p:nvPr/>
              </p:nvSpPr>
              <p:spPr>
                <a:xfrm>
                  <a:off x="309" y="9913"/>
                  <a:ext cx="953" cy="24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r"/>
                  <a:r>
                    <a:rPr lang="en-US" altLang="zh-CN" sz="1000">
                      <a:latin typeface="Arial" panose="020B0604020202020204" pitchFamily="34" charset="0"/>
                      <a:cs typeface="Arial" panose="020B0604020202020204" pitchFamily="34" charset="0"/>
                    </a:rPr>
                    <a:t>P62</a:t>
                  </a:r>
                  <a:endParaRPr lang="en-US" altLang="zh-CN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19" name="图片 318"/>
                <p:cNvPicPr>
                  <a:picLocks noChangeAspect="1"/>
                </p:cNvPicPr>
                <p:nvPr/>
              </p:nvPicPr>
              <p:blipFill>
                <a:blip r:embed="rId9"/>
                <a:srcRect l="33717" t="41785" r="45265" b="53785"/>
                <a:stretch>
                  <a:fillRect/>
                </a:stretch>
              </p:blipFill>
              <p:spPr>
                <a:xfrm>
                  <a:off x="1362" y="9792"/>
                  <a:ext cx="2876" cy="485"/>
                </a:xfrm>
                <a:prstGeom prst="rect">
                  <a:avLst/>
                </a:prstGeom>
                <a:ln>
                  <a:solidFill>
                    <a:schemeClr val="bg2">
                      <a:lumMod val="10000"/>
                    </a:schemeClr>
                  </a:solidFill>
                </a:ln>
              </p:spPr>
            </p:pic>
          </p:grpSp>
        </p:grpSp>
      </p:grpSp>
      <p:grpSp>
        <p:nvGrpSpPr>
          <p:cNvPr id="391" name="组合 390"/>
          <p:cNvGrpSpPr/>
          <p:nvPr/>
        </p:nvGrpSpPr>
        <p:grpSpPr>
          <a:xfrm>
            <a:off x="158115" y="3956050"/>
            <a:ext cx="2414270" cy="1943100"/>
            <a:chOff x="4149" y="6535"/>
            <a:chExt cx="3802" cy="3060"/>
          </a:xfrm>
        </p:grpSpPr>
        <p:grpSp>
          <p:nvGrpSpPr>
            <p:cNvPr id="369" name="组合 368"/>
            <p:cNvGrpSpPr>
              <a:grpSpLocks noChangeAspect="1"/>
            </p:cNvGrpSpPr>
            <p:nvPr/>
          </p:nvGrpSpPr>
          <p:grpSpPr>
            <a:xfrm>
              <a:off x="4677" y="6535"/>
              <a:ext cx="3274" cy="3061"/>
              <a:chOff x="4559" y="5702"/>
              <a:chExt cx="3472" cy="3246"/>
            </a:xfrm>
          </p:grpSpPr>
          <p:grpSp>
            <p:nvGrpSpPr>
              <p:cNvPr id="370" name="组合 369"/>
              <p:cNvGrpSpPr>
                <a:grpSpLocks noChangeAspect="1"/>
              </p:cNvGrpSpPr>
              <p:nvPr/>
            </p:nvGrpSpPr>
            <p:grpSpPr>
              <a:xfrm>
                <a:off x="4559" y="6737"/>
                <a:ext cx="2964" cy="2211"/>
                <a:chOff x="7476" y="2066"/>
                <a:chExt cx="3522" cy="2627"/>
              </a:xfrm>
            </p:grpSpPr>
            <p:sp>
              <p:nvSpPr>
                <p:cNvPr id="371" name="文本框 370"/>
                <p:cNvSpPr txBox="1"/>
                <p:nvPr/>
              </p:nvSpPr>
              <p:spPr>
                <a:xfrm>
                  <a:off x="8062" y="3805"/>
                  <a:ext cx="660" cy="25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r"/>
                  <a:r>
                    <a:rPr lang="en-US" altLang="zh-CN" sz="900">
                      <a:latin typeface="Arial" panose="020B0604020202020204" pitchFamily="34" charset="0"/>
                      <a:cs typeface="Arial" panose="020B0604020202020204" pitchFamily="34" charset="0"/>
                    </a:rPr>
                    <a:t>BCL2</a:t>
                  </a:r>
                  <a:endParaRPr lang="en-US" altLang="zh-CN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72" name="图片 371"/>
                <p:cNvPicPr>
                  <a:picLocks noChangeAspect="1"/>
                </p:cNvPicPr>
                <p:nvPr/>
              </p:nvPicPr>
              <p:blipFill>
                <a:blip r:embed="rId10"/>
                <a:srcRect l="40990" t="42543" r="40028" b="53317"/>
                <a:stretch>
                  <a:fillRect/>
                </a:stretch>
              </p:blipFill>
              <p:spPr>
                <a:xfrm>
                  <a:off x="8798" y="3161"/>
                  <a:ext cx="2200" cy="384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373" name="文本框 372"/>
                <p:cNvSpPr txBox="1"/>
                <p:nvPr/>
              </p:nvSpPr>
              <p:spPr>
                <a:xfrm>
                  <a:off x="7985" y="3232"/>
                  <a:ext cx="737" cy="25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r"/>
                  <a:r>
                    <a:rPr lang="en-US" altLang="zh-CN" sz="900">
                      <a:latin typeface="Arial" panose="020B0604020202020204" pitchFamily="34" charset="0"/>
                      <a:cs typeface="Arial" panose="020B0604020202020204" pitchFamily="34" charset="0"/>
                    </a:rPr>
                    <a:t>BAX</a:t>
                  </a:r>
                  <a:endParaRPr lang="en-US" altLang="zh-CN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74" name="图片 373"/>
                <p:cNvPicPr>
                  <a:picLocks noChangeAspect="1"/>
                </p:cNvPicPr>
                <p:nvPr/>
              </p:nvPicPr>
              <p:blipFill>
                <a:blip r:embed="rId11"/>
                <a:srcRect l="40634" t="45432" r="39932" b="50332"/>
                <a:stretch>
                  <a:fillRect/>
                </a:stretch>
              </p:blipFill>
              <p:spPr>
                <a:xfrm>
                  <a:off x="8798" y="2584"/>
                  <a:ext cx="2200" cy="384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375" name="文本框 374"/>
                <p:cNvSpPr txBox="1"/>
                <p:nvPr/>
              </p:nvSpPr>
              <p:spPr>
                <a:xfrm>
                  <a:off x="7790" y="2655"/>
                  <a:ext cx="932" cy="25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r"/>
                  <a:r>
                    <a:rPr lang="en-US" altLang="zh-CN" sz="900">
                      <a:latin typeface="Arial" panose="020B0604020202020204" pitchFamily="34" charset="0"/>
                      <a:cs typeface="Arial" panose="020B0604020202020204" pitchFamily="34" charset="0"/>
                    </a:rPr>
                    <a:t>CYT-C</a:t>
                  </a:r>
                  <a:endParaRPr lang="en-US" altLang="zh-CN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76" name="图片 375"/>
                <p:cNvPicPr>
                  <a:picLocks noChangeAspect="1"/>
                </p:cNvPicPr>
                <p:nvPr/>
              </p:nvPicPr>
              <p:blipFill>
                <a:blip r:embed="rId12"/>
                <a:srcRect l="36793" t="55742" r="44383" b="40254"/>
                <a:stretch>
                  <a:fillRect/>
                </a:stretch>
              </p:blipFill>
              <p:spPr>
                <a:xfrm>
                  <a:off x="8798" y="3738"/>
                  <a:ext cx="2200" cy="375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377" name="图片 376"/>
                <p:cNvPicPr>
                  <a:picLocks noChangeAspect="1"/>
                </p:cNvPicPr>
                <p:nvPr/>
              </p:nvPicPr>
              <p:blipFill>
                <a:blip r:embed="rId13"/>
                <a:srcRect l="39636" t="56197" r="41751" b="39715"/>
                <a:stretch>
                  <a:fillRect/>
                </a:stretch>
              </p:blipFill>
              <p:spPr>
                <a:xfrm>
                  <a:off x="8798" y="4306"/>
                  <a:ext cx="2200" cy="387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378" name="文本框 377"/>
                <p:cNvSpPr txBox="1"/>
                <p:nvPr/>
              </p:nvSpPr>
              <p:spPr>
                <a:xfrm>
                  <a:off x="7993" y="4379"/>
                  <a:ext cx="729" cy="25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r"/>
                  <a:r>
                    <a:rPr lang="en-US" altLang="zh-CN" sz="900">
                      <a:latin typeface="Arial" panose="020B0604020202020204" pitchFamily="34" charset="0"/>
                      <a:cs typeface="Arial" panose="020B0604020202020204" pitchFamily="34" charset="0"/>
                    </a:rPr>
                    <a:t>Actin</a:t>
                  </a:r>
                  <a:endParaRPr lang="en-US" altLang="zh-CN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79" name="图片 378"/>
                <p:cNvPicPr>
                  <a:picLocks noChangeAspect="1"/>
                </p:cNvPicPr>
                <p:nvPr/>
              </p:nvPicPr>
              <p:blipFill>
                <a:blip r:embed="rId14"/>
                <a:srcRect l="39831" t="43075" r="41557" b="52879"/>
                <a:stretch>
                  <a:fillRect/>
                </a:stretch>
              </p:blipFill>
              <p:spPr>
                <a:xfrm>
                  <a:off x="8798" y="2066"/>
                  <a:ext cx="2200" cy="383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380" name="文本框 379"/>
                <p:cNvSpPr txBox="1"/>
                <p:nvPr/>
              </p:nvSpPr>
              <p:spPr>
                <a:xfrm>
                  <a:off x="7476" y="2168"/>
                  <a:ext cx="1245" cy="21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r"/>
                  <a:r>
                    <a:rPr lang="en-US" altLang="zh-CN" sz="900">
                      <a:latin typeface="Arial" panose="020B0604020202020204" pitchFamily="34" charset="0"/>
                      <a:cs typeface="Arial" panose="020B0604020202020204" pitchFamily="34" charset="0"/>
                    </a:rPr>
                    <a:t>Caspase 3</a:t>
                  </a:r>
                  <a:endParaRPr lang="en-US" altLang="zh-CN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81" name="文本框 380"/>
              <p:cNvSpPr txBox="1"/>
              <p:nvPr/>
            </p:nvSpPr>
            <p:spPr>
              <a:xfrm rot="18900000">
                <a:off x="5707" y="6147"/>
                <a:ext cx="907" cy="25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algn="l"/>
                <a:r>
                  <a:rPr lang="en-US" altLang="zh-CN" sz="900">
                    <a:latin typeface="Arial" panose="020B0604020202020204" pitchFamily="34" charset="0"/>
                    <a:cs typeface="Arial" panose="020B0604020202020204" pitchFamily="34" charset="0"/>
                  </a:rPr>
                  <a:t>CTRL</a:t>
                </a:r>
                <a:endParaRPr lang="en-US" altLang="zh-CN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2" name="文本框 381"/>
              <p:cNvSpPr txBox="1"/>
              <p:nvPr/>
            </p:nvSpPr>
            <p:spPr>
              <a:xfrm rot="18900000">
                <a:off x="6188" y="6147"/>
                <a:ext cx="907" cy="25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algn="l"/>
                <a:r>
                  <a:rPr lang="en-US" altLang="zh-CN" sz="900">
                    <a:latin typeface="Arial" panose="020B0604020202020204" pitchFamily="34" charset="0"/>
                    <a:cs typeface="Arial" panose="020B0604020202020204" pitchFamily="34" charset="0"/>
                  </a:rPr>
                  <a:t>PBS</a:t>
                </a:r>
                <a:endParaRPr lang="en-US" altLang="zh-CN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3" name="文本框 382"/>
              <p:cNvSpPr txBox="1"/>
              <p:nvPr/>
            </p:nvSpPr>
            <p:spPr>
              <a:xfrm rot="18900000">
                <a:off x="6643" y="6147"/>
                <a:ext cx="907" cy="25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algn="l"/>
                <a:r>
                  <a:rPr lang="en-US" altLang="zh-CN" sz="90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A771726</a:t>
                </a:r>
                <a:endParaRPr lang="en-US" altLang="zh-CN" sz="900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384" name="文本框 383"/>
              <p:cNvSpPr txBox="1"/>
              <p:nvPr/>
            </p:nvSpPr>
            <p:spPr>
              <a:xfrm rot="18900000">
                <a:off x="7124" y="6147"/>
                <a:ext cx="907" cy="25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algn="l"/>
                <a:r>
                  <a:rPr lang="en-US" altLang="zh-CN" sz="900">
                    <a:latin typeface="Arial" panose="020B0604020202020204" pitchFamily="34" charset="0"/>
                    <a:cs typeface="Arial" panose="020B0604020202020204" pitchFamily="34" charset="0"/>
                  </a:rPr>
                  <a:t>MTX</a:t>
                </a:r>
                <a:endParaRPr lang="en-US" altLang="zh-CN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85" name="组合 384"/>
              <p:cNvGrpSpPr/>
              <p:nvPr/>
            </p:nvGrpSpPr>
            <p:grpSpPr>
              <a:xfrm>
                <a:off x="6359" y="5702"/>
                <a:ext cx="1203" cy="268"/>
                <a:chOff x="2826" y="7394"/>
                <a:chExt cx="1709" cy="268"/>
              </a:xfrm>
            </p:grpSpPr>
            <p:sp>
              <p:nvSpPr>
                <p:cNvPr id="386" name="文本框 385"/>
                <p:cNvSpPr txBox="1"/>
                <p:nvPr/>
              </p:nvSpPr>
              <p:spPr>
                <a:xfrm>
                  <a:off x="2826" y="7394"/>
                  <a:ext cx="1709" cy="23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n-US" altLang="zh-CN" sz="9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9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87" name="直接连接符 386"/>
                <p:cNvCxnSpPr/>
                <p:nvPr/>
              </p:nvCxnSpPr>
              <p:spPr>
                <a:xfrm>
                  <a:off x="2829" y="7657"/>
                  <a:ext cx="1539" cy="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90" name="文本框 389"/>
            <p:cNvSpPr txBox="1"/>
            <p:nvPr/>
          </p:nvSpPr>
          <p:spPr>
            <a:xfrm>
              <a:off x="4149" y="6535"/>
              <a:ext cx="165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Figure 4C</a:t>
              </a:r>
              <a:endParaRPr lang="en-US" altLang="zh-CN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35102" t="6846" r="36599" b="18299"/>
          <a:stretch>
            <a:fillRect/>
          </a:stretch>
        </p:blipFill>
        <p:spPr>
          <a:xfrm>
            <a:off x="172720" y="4951730"/>
            <a:ext cx="1954594" cy="4140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2880" y="249555"/>
            <a:ext cx="13315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</a:t>
            </a:r>
            <a:r>
              <a:rPr lang="en-US" altLang="zh-CN"/>
              <a:t>ctin</a:t>
            </a:r>
            <a:endParaRPr lang="en-US" altLang="zh-CN"/>
          </a:p>
          <a:p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l="39949" t="21479" r="33418" b="18933"/>
          <a:stretch>
            <a:fillRect/>
          </a:stretch>
        </p:blipFill>
        <p:spPr>
          <a:xfrm>
            <a:off x="4631055" y="4951730"/>
            <a:ext cx="1998980" cy="35814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27276" t="11083" r="45423" b="27417"/>
          <a:stretch>
            <a:fillRect/>
          </a:stretch>
        </p:blipFill>
        <p:spPr>
          <a:xfrm>
            <a:off x="2423795" y="4951730"/>
            <a:ext cx="2049145" cy="3696335"/>
          </a:xfrm>
          <a:prstGeom prst="rect">
            <a:avLst/>
          </a:prstGeom>
        </p:spPr>
      </p:pic>
      <p:grpSp>
        <p:nvGrpSpPr>
          <p:cNvPr id="163" name="组合 162"/>
          <p:cNvGrpSpPr/>
          <p:nvPr/>
        </p:nvGrpSpPr>
        <p:grpSpPr>
          <a:xfrm>
            <a:off x="196850" y="1306195"/>
            <a:ext cx="2119630" cy="3568700"/>
            <a:chOff x="3888" y="2619"/>
            <a:chExt cx="3338" cy="562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rcRect l="36870" t="16809" r="34882" b="23814"/>
            <a:stretch>
              <a:fillRect/>
            </a:stretch>
          </p:blipFill>
          <p:spPr>
            <a:xfrm>
              <a:off x="3888" y="2619"/>
              <a:ext cx="3339" cy="5620"/>
            </a:xfrm>
            <a:prstGeom prst="rect">
              <a:avLst/>
            </a:prstGeom>
          </p:spPr>
        </p:pic>
        <p:sp>
          <p:nvSpPr>
            <p:cNvPr id="151" name="矩形 150"/>
            <p:cNvSpPr/>
            <p:nvPr/>
          </p:nvSpPr>
          <p:spPr>
            <a:xfrm>
              <a:off x="4215" y="5435"/>
              <a:ext cx="2205" cy="585"/>
            </a:xfrm>
            <a:prstGeom prst="rect">
              <a:avLst/>
            </a:prstGeom>
            <a:noFill/>
            <a:ln w="2222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4173" y="7508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fig.2E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2433955" y="1295400"/>
            <a:ext cx="2073910" cy="1798320"/>
            <a:chOff x="149" y="9156"/>
            <a:chExt cx="3266" cy="283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rcRect l="35981" t="34347" r="36388" b="35720"/>
            <a:stretch>
              <a:fillRect/>
            </a:stretch>
          </p:blipFill>
          <p:spPr>
            <a:xfrm>
              <a:off x="149" y="9156"/>
              <a:ext cx="3266" cy="2833"/>
            </a:xfrm>
            <a:prstGeom prst="rect">
              <a:avLst/>
            </a:prstGeom>
          </p:spPr>
        </p:pic>
        <p:sp>
          <p:nvSpPr>
            <p:cNvPr id="168" name="矩形 167"/>
            <p:cNvSpPr/>
            <p:nvPr/>
          </p:nvSpPr>
          <p:spPr>
            <a:xfrm>
              <a:off x="898" y="9854"/>
              <a:ext cx="2205" cy="585"/>
            </a:xfrm>
            <a:prstGeom prst="rect">
              <a:avLst/>
            </a:prstGeom>
            <a:noFill/>
            <a:ln w="22225" cmpd="sng">
              <a:solidFill>
                <a:srgbClr val="00B05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580" y="11139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fig.3B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50" name="组合 249"/>
          <p:cNvGrpSpPr/>
          <p:nvPr/>
        </p:nvGrpSpPr>
        <p:grpSpPr>
          <a:xfrm>
            <a:off x="4827905" y="1295400"/>
            <a:ext cx="1801495" cy="3403600"/>
            <a:chOff x="3892" y="1409"/>
            <a:chExt cx="2837" cy="536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rcRect l="37208" t="27195" r="38807" b="16175"/>
            <a:stretch>
              <a:fillRect/>
            </a:stretch>
          </p:blipFill>
          <p:spPr>
            <a:xfrm>
              <a:off x="3895" y="1409"/>
              <a:ext cx="2835" cy="5360"/>
            </a:xfrm>
            <a:prstGeom prst="rect">
              <a:avLst/>
            </a:prstGeom>
          </p:spPr>
        </p:pic>
        <p:sp>
          <p:nvSpPr>
            <p:cNvPr id="245" name="矩形 244"/>
            <p:cNvSpPr/>
            <p:nvPr/>
          </p:nvSpPr>
          <p:spPr>
            <a:xfrm>
              <a:off x="4204" y="3991"/>
              <a:ext cx="2205" cy="585"/>
            </a:xfrm>
            <a:prstGeom prst="rect">
              <a:avLst/>
            </a:prstGeom>
            <a:noFill/>
            <a:ln w="22225" cmpd="sng">
              <a:solidFill>
                <a:schemeClr val="accent5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6" name="文本框 245"/>
            <p:cNvSpPr txBox="1"/>
            <p:nvPr/>
          </p:nvSpPr>
          <p:spPr>
            <a:xfrm>
              <a:off x="3892" y="5897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fig.4C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58470" y="711835"/>
            <a:ext cx="42233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DRP1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28308" t="20201" r="46269" b="24871"/>
          <a:stretch>
            <a:fillRect/>
          </a:stretch>
        </p:blipFill>
        <p:spPr>
          <a:xfrm>
            <a:off x="2263140" y="1535430"/>
            <a:ext cx="1908175" cy="33013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34594" t="14263" r="38240" b="25726"/>
          <a:stretch>
            <a:fillRect/>
          </a:stretch>
        </p:blipFill>
        <p:spPr>
          <a:xfrm>
            <a:off x="4541520" y="1535430"/>
            <a:ext cx="2038985" cy="36068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55600" y="1535430"/>
            <a:ext cx="1907540" cy="2854960"/>
            <a:chOff x="3579" y="3472"/>
            <a:chExt cx="3004" cy="449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rcRect l="36802" t="27839" r="41354" b="24659"/>
            <a:stretch>
              <a:fillRect/>
            </a:stretch>
          </p:blipFill>
          <p:spPr>
            <a:xfrm>
              <a:off x="3579" y="3472"/>
              <a:ext cx="2582" cy="4496"/>
            </a:xfrm>
            <a:prstGeom prst="rect">
              <a:avLst/>
            </a:prstGeom>
          </p:spPr>
        </p:pic>
        <p:sp>
          <p:nvSpPr>
            <p:cNvPr id="151" name="矩形 150"/>
            <p:cNvSpPr/>
            <p:nvPr/>
          </p:nvSpPr>
          <p:spPr>
            <a:xfrm>
              <a:off x="3795" y="4320"/>
              <a:ext cx="2205" cy="585"/>
            </a:xfrm>
            <a:prstGeom prst="rect">
              <a:avLst/>
            </a:prstGeom>
            <a:noFill/>
            <a:ln w="2222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3753" y="7218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fig.2E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58470" y="34353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P-DRP1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32724" t="18510" r="41354" b="22113"/>
          <a:stretch>
            <a:fillRect/>
          </a:stretch>
        </p:blipFill>
        <p:spPr>
          <a:xfrm>
            <a:off x="2629535" y="1363345"/>
            <a:ext cx="1945640" cy="3568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37140" t="16175" r="37614" b="27417"/>
          <a:stretch>
            <a:fillRect/>
          </a:stretch>
        </p:blipFill>
        <p:spPr>
          <a:xfrm>
            <a:off x="4846320" y="1363345"/>
            <a:ext cx="1894840" cy="339026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30835" y="1363345"/>
            <a:ext cx="2096770" cy="3695700"/>
            <a:chOff x="521" y="2147"/>
            <a:chExt cx="3302" cy="582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rcRect l="38274" t="12351" r="36650" b="26149"/>
            <a:stretch>
              <a:fillRect/>
            </a:stretch>
          </p:blipFill>
          <p:spPr>
            <a:xfrm>
              <a:off x="521" y="2147"/>
              <a:ext cx="2964" cy="5821"/>
            </a:xfrm>
            <a:prstGeom prst="rect">
              <a:avLst/>
            </a:prstGeom>
          </p:spPr>
        </p:pic>
        <p:sp>
          <p:nvSpPr>
            <p:cNvPr id="151" name="矩形 150"/>
            <p:cNvSpPr/>
            <p:nvPr/>
          </p:nvSpPr>
          <p:spPr>
            <a:xfrm>
              <a:off x="1035" y="3990"/>
              <a:ext cx="2205" cy="585"/>
            </a:xfrm>
            <a:prstGeom prst="rect">
              <a:avLst/>
            </a:prstGeom>
            <a:noFill/>
            <a:ln w="2222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993" y="6888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fig.2E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58470" y="34353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OPA1</a:t>
            </a: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32724" t="15964" r="39315" b="13207"/>
          <a:stretch>
            <a:fillRect/>
          </a:stretch>
        </p:blipFill>
        <p:spPr>
          <a:xfrm>
            <a:off x="194945" y="1169670"/>
            <a:ext cx="2098675" cy="42570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37817" t="7269" r="39822" b="26994"/>
          <a:stretch>
            <a:fillRect/>
          </a:stretch>
        </p:blipFill>
        <p:spPr>
          <a:xfrm>
            <a:off x="4709160" y="1169670"/>
            <a:ext cx="1678305" cy="39509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36616" t="17021" r="38968" b="25082"/>
          <a:stretch>
            <a:fillRect/>
          </a:stretch>
        </p:blipFill>
        <p:spPr>
          <a:xfrm>
            <a:off x="327660" y="5441950"/>
            <a:ext cx="1832610" cy="3479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l="33655" t="27470" r="41624" b="16545"/>
          <a:stretch>
            <a:fillRect/>
          </a:stretch>
        </p:blipFill>
        <p:spPr>
          <a:xfrm>
            <a:off x="2424430" y="5441950"/>
            <a:ext cx="1855470" cy="33648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l="38156" t="23381" r="40152" b="30174"/>
          <a:stretch>
            <a:fillRect/>
          </a:stretch>
        </p:blipFill>
        <p:spPr>
          <a:xfrm>
            <a:off x="4544060" y="5441950"/>
            <a:ext cx="1628140" cy="279146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424430" y="1169670"/>
            <a:ext cx="2009140" cy="3173730"/>
            <a:chOff x="3818" y="1626"/>
            <a:chExt cx="3164" cy="499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/>
            <a:srcRect l="33401" t="20835" r="39822" b="26360"/>
            <a:stretch>
              <a:fillRect/>
            </a:stretch>
          </p:blipFill>
          <p:spPr>
            <a:xfrm>
              <a:off x="3818" y="1626"/>
              <a:ext cx="3165" cy="4998"/>
            </a:xfrm>
            <a:prstGeom prst="rect">
              <a:avLst/>
            </a:prstGeom>
          </p:spPr>
        </p:pic>
        <p:sp>
          <p:nvSpPr>
            <p:cNvPr id="151" name="矩形 150"/>
            <p:cNvSpPr/>
            <p:nvPr/>
          </p:nvSpPr>
          <p:spPr>
            <a:xfrm>
              <a:off x="4099" y="2683"/>
              <a:ext cx="2205" cy="585"/>
            </a:xfrm>
            <a:prstGeom prst="rect">
              <a:avLst/>
            </a:prstGeom>
            <a:noFill/>
            <a:ln w="2222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4099" y="5863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fig.2E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58470" y="34353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MFN1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39856" t="39609" r="38807" b="47987"/>
          <a:stretch>
            <a:fillRect/>
          </a:stretch>
        </p:blipFill>
        <p:spPr>
          <a:xfrm>
            <a:off x="284480" y="6089015"/>
            <a:ext cx="1601470" cy="7454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39856" t="10660" r="36591" b="32298"/>
          <a:stretch>
            <a:fillRect/>
          </a:stretch>
        </p:blipFill>
        <p:spPr>
          <a:xfrm>
            <a:off x="4069715" y="1731010"/>
            <a:ext cx="1767840" cy="34283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39687" t="20201" r="37783" b="26149"/>
          <a:stretch>
            <a:fillRect/>
          </a:stretch>
        </p:blipFill>
        <p:spPr>
          <a:xfrm>
            <a:off x="2132330" y="1731010"/>
            <a:ext cx="1691005" cy="322453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20345" y="1645285"/>
            <a:ext cx="2009140" cy="3849370"/>
            <a:chOff x="347" y="1736"/>
            <a:chExt cx="3164" cy="606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rcRect l="32724" t="18077" r="45085" b="17876"/>
            <a:stretch>
              <a:fillRect/>
            </a:stretch>
          </p:blipFill>
          <p:spPr>
            <a:xfrm>
              <a:off x="347" y="1736"/>
              <a:ext cx="2623" cy="6062"/>
            </a:xfrm>
            <a:prstGeom prst="rect">
              <a:avLst/>
            </a:prstGeom>
          </p:spPr>
        </p:pic>
        <p:sp>
          <p:nvSpPr>
            <p:cNvPr id="151" name="矩形 150"/>
            <p:cNvSpPr/>
            <p:nvPr/>
          </p:nvSpPr>
          <p:spPr>
            <a:xfrm>
              <a:off x="723" y="3165"/>
              <a:ext cx="2205" cy="585"/>
            </a:xfrm>
            <a:prstGeom prst="rect">
              <a:avLst/>
            </a:prstGeom>
            <a:noFill/>
            <a:ln w="2222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681" y="6063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fig.2E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rcRect l="31093" t="38622" r="42222" b="47179"/>
          <a:stretch>
            <a:fillRect/>
          </a:stretch>
        </p:blipFill>
        <p:spPr>
          <a:xfrm>
            <a:off x="2132330" y="6054725"/>
            <a:ext cx="1830070" cy="779780"/>
          </a:xfrm>
          <a:prstGeom prst="rect">
            <a:avLst/>
          </a:prstGeom>
        </p:spPr>
      </p:pic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58470" y="34353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MFN2</a:t>
            </a:r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7800" t="15108" r="46785" b="19778"/>
          <a:stretch>
            <a:fillRect/>
          </a:stretch>
        </p:blipFill>
        <p:spPr>
          <a:xfrm>
            <a:off x="246380" y="1420495"/>
            <a:ext cx="1907540" cy="39135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36464" t="41194" r="38469" b="45653"/>
          <a:stretch>
            <a:fillRect/>
          </a:stretch>
        </p:blipFill>
        <p:spPr>
          <a:xfrm>
            <a:off x="272415" y="5962650"/>
            <a:ext cx="1881505" cy="79057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461510" y="1420495"/>
            <a:ext cx="2155190" cy="3479800"/>
            <a:chOff x="7026" y="1805"/>
            <a:chExt cx="3394" cy="548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rcRect l="33190" t="17232" r="38088" b="24871"/>
            <a:stretch>
              <a:fillRect/>
            </a:stretch>
          </p:blipFill>
          <p:spPr>
            <a:xfrm>
              <a:off x="7026" y="1805"/>
              <a:ext cx="3395" cy="548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7308" y="6565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20241228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l="31407" t="39327" r="43611" b="46277"/>
          <a:stretch>
            <a:fillRect/>
          </a:stretch>
        </p:blipFill>
        <p:spPr>
          <a:xfrm>
            <a:off x="2501900" y="5962650"/>
            <a:ext cx="1713230" cy="79057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295525" y="1420495"/>
            <a:ext cx="1976755" cy="3361690"/>
            <a:chOff x="3615" y="1990"/>
            <a:chExt cx="3113" cy="529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rcRect l="35417" t="12095" r="38537" b="26677"/>
            <a:stretch>
              <a:fillRect/>
            </a:stretch>
          </p:blipFill>
          <p:spPr>
            <a:xfrm>
              <a:off x="3615" y="1990"/>
              <a:ext cx="2813" cy="5295"/>
            </a:xfrm>
            <a:prstGeom prst="rect">
              <a:avLst/>
            </a:prstGeom>
          </p:spPr>
        </p:pic>
        <p:sp>
          <p:nvSpPr>
            <p:cNvPr id="151" name="矩形 150"/>
            <p:cNvSpPr/>
            <p:nvPr/>
          </p:nvSpPr>
          <p:spPr>
            <a:xfrm>
              <a:off x="3940" y="3780"/>
              <a:ext cx="2205" cy="585"/>
            </a:xfrm>
            <a:prstGeom prst="rect">
              <a:avLst/>
            </a:prstGeom>
            <a:noFill/>
            <a:ln w="2222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3898" y="6678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fig.2E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12090" y="45275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LC3B</a:t>
            </a:r>
            <a:endParaRPr lang="en-US" altLang="zh-CN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l="40880" t="26984" r="33198" b="20000"/>
          <a:stretch>
            <a:fillRect/>
          </a:stretch>
        </p:blipFill>
        <p:spPr>
          <a:xfrm>
            <a:off x="212090" y="1522730"/>
            <a:ext cx="1945640" cy="31864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32893" t="19567" r="41184" b="22113"/>
          <a:stretch>
            <a:fillRect/>
          </a:stretch>
        </p:blipFill>
        <p:spPr>
          <a:xfrm>
            <a:off x="2305050" y="1522730"/>
            <a:ext cx="1945640" cy="3505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32386" t="17866" r="39205" b="25293"/>
          <a:stretch>
            <a:fillRect/>
          </a:stretch>
        </p:blipFill>
        <p:spPr>
          <a:xfrm>
            <a:off x="4398010" y="1522730"/>
            <a:ext cx="2132330" cy="3416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38494" t="23603" r="38511" b="21469"/>
          <a:stretch>
            <a:fillRect/>
          </a:stretch>
        </p:blipFill>
        <p:spPr>
          <a:xfrm>
            <a:off x="2823210" y="5729605"/>
            <a:ext cx="1725930" cy="330136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12090" y="5729605"/>
            <a:ext cx="2366010" cy="1998980"/>
            <a:chOff x="180" y="10524"/>
            <a:chExt cx="3726" cy="314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rcRect l="29780" t="27702" r="38697" b="39028"/>
            <a:stretch>
              <a:fillRect/>
            </a:stretch>
          </p:blipFill>
          <p:spPr>
            <a:xfrm>
              <a:off x="180" y="10524"/>
              <a:ext cx="3726" cy="3149"/>
            </a:xfrm>
            <a:prstGeom prst="rect">
              <a:avLst/>
            </a:prstGeom>
          </p:spPr>
        </p:pic>
        <p:sp>
          <p:nvSpPr>
            <p:cNvPr id="168" name="矩形 167"/>
            <p:cNvSpPr/>
            <p:nvPr/>
          </p:nvSpPr>
          <p:spPr>
            <a:xfrm>
              <a:off x="942" y="12024"/>
              <a:ext cx="2276" cy="597"/>
            </a:xfrm>
            <a:prstGeom prst="rect">
              <a:avLst/>
            </a:prstGeom>
            <a:noFill/>
            <a:ln w="22225" cmpd="sng">
              <a:solidFill>
                <a:srgbClr val="00B05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782" y="12888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fig.3B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40305" t="13418" r="35575" b="26783"/>
          <a:stretch>
            <a:fillRect/>
          </a:stretch>
        </p:blipFill>
        <p:spPr>
          <a:xfrm>
            <a:off x="485775" y="1186180"/>
            <a:ext cx="1810385" cy="35941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10795" y="2796540"/>
            <a:ext cx="49657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latin typeface="Arial" panose="020B0604020202020204" pitchFamily="34" charset="0"/>
                <a:cs typeface="Arial" panose="020B0604020202020204" pitchFamily="34" charset="0"/>
              </a:rPr>
              <a:t>70kDa</a:t>
            </a:r>
            <a:endParaRPr lang="en-US" altLang="zh-CN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3060" y="20320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P62</a:t>
            </a:r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l="33689" t="27195" r="43553" b="17876"/>
          <a:stretch>
            <a:fillRect/>
          </a:stretch>
        </p:blipFill>
        <p:spPr>
          <a:xfrm>
            <a:off x="4845050" y="1186180"/>
            <a:ext cx="1708150" cy="330136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552065" y="1186180"/>
            <a:ext cx="2166620" cy="3362960"/>
            <a:chOff x="944" y="8318"/>
            <a:chExt cx="3412" cy="529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rcRect l="34146" t="21057" r="36980" b="22979"/>
            <a:stretch>
              <a:fillRect/>
            </a:stretch>
          </p:blipFill>
          <p:spPr>
            <a:xfrm>
              <a:off x="944" y="8318"/>
              <a:ext cx="3413" cy="5297"/>
            </a:xfrm>
            <a:prstGeom prst="rect">
              <a:avLst/>
            </a:prstGeom>
          </p:spPr>
        </p:pic>
        <p:sp>
          <p:nvSpPr>
            <p:cNvPr id="168" name="矩形 167"/>
            <p:cNvSpPr/>
            <p:nvPr/>
          </p:nvSpPr>
          <p:spPr>
            <a:xfrm>
              <a:off x="1128" y="10288"/>
              <a:ext cx="2276" cy="731"/>
            </a:xfrm>
            <a:prstGeom prst="rect">
              <a:avLst/>
            </a:prstGeom>
            <a:noFill/>
            <a:ln w="22225" cmpd="sng">
              <a:solidFill>
                <a:srgbClr val="00B05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262" y="12299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fig.3B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58470" y="34353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Caspase3</a:t>
            </a:r>
            <a:endParaRPr lang="en-US" altLang="zh-CN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rcRect l="39010" t="23803" r="33198" b="24659"/>
          <a:stretch>
            <a:fillRect/>
          </a:stretch>
        </p:blipFill>
        <p:spPr>
          <a:xfrm>
            <a:off x="233045" y="1426210"/>
            <a:ext cx="2085975" cy="30975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38257" t="25716" r="36091" b="17031"/>
          <a:stretch>
            <a:fillRect/>
          </a:stretch>
        </p:blipFill>
        <p:spPr>
          <a:xfrm>
            <a:off x="4558030" y="1426210"/>
            <a:ext cx="1925320" cy="34410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33570" t="8959" r="40499" b="33354"/>
          <a:stretch>
            <a:fillRect/>
          </a:stretch>
        </p:blipFill>
        <p:spPr>
          <a:xfrm>
            <a:off x="2455545" y="1426210"/>
            <a:ext cx="1946275" cy="34671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97180" y="5965190"/>
            <a:ext cx="1958340" cy="1978660"/>
            <a:chOff x="568" y="11456"/>
            <a:chExt cx="3084" cy="311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/>
            <a:srcRect l="35905" t="37972" r="37995" b="29097"/>
            <a:stretch>
              <a:fillRect/>
            </a:stretch>
          </p:blipFill>
          <p:spPr>
            <a:xfrm>
              <a:off x="568" y="11456"/>
              <a:ext cx="3085" cy="3117"/>
            </a:xfrm>
            <a:prstGeom prst="rect">
              <a:avLst/>
            </a:prstGeom>
          </p:spPr>
        </p:pic>
        <p:sp>
          <p:nvSpPr>
            <p:cNvPr id="245" name="矩形 244"/>
            <p:cNvSpPr/>
            <p:nvPr/>
          </p:nvSpPr>
          <p:spPr>
            <a:xfrm>
              <a:off x="991" y="11926"/>
              <a:ext cx="2205" cy="585"/>
            </a:xfrm>
            <a:prstGeom prst="rect">
              <a:avLst/>
            </a:prstGeom>
            <a:noFill/>
            <a:ln w="22225" cmpd="sng">
              <a:solidFill>
                <a:schemeClr val="accent5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6" name="文本框 245"/>
            <p:cNvSpPr txBox="1"/>
            <p:nvPr/>
          </p:nvSpPr>
          <p:spPr>
            <a:xfrm>
              <a:off x="673" y="13327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fig.4C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21970" y="38163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CYT-C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32115" t="23856" r="41743" b="20148"/>
          <a:stretch>
            <a:fillRect/>
          </a:stretch>
        </p:blipFill>
        <p:spPr>
          <a:xfrm>
            <a:off x="2419350" y="1816100"/>
            <a:ext cx="1962150" cy="3365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32293" t="20835" r="44230" b="20211"/>
          <a:stretch>
            <a:fillRect/>
          </a:stretch>
        </p:blipFill>
        <p:spPr>
          <a:xfrm>
            <a:off x="4662805" y="1816100"/>
            <a:ext cx="1762125" cy="35433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83515" y="1816100"/>
            <a:ext cx="2054860" cy="2613660"/>
            <a:chOff x="573" y="8190"/>
            <a:chExt cx="3236" cy="4116"/>
          </a:xfrm>
        </p:grpSpPr>
        <p:grpSp>
          <p:nvGrpSpPr>
            <p:cNvPr id="9" name="组合 8"/>
            <p:cNvGrpSpPr/>
            <p:nvPr/>
          </p:nvGrpSpPr>
          <p:grpSpPr>
            <a:xfrm>
              <a:off x="643" y="8190"/>
              <a:ext cx="3166" cy="4116"/>
              <a:chOff x="353" y="8773"/>
              <a:chExt cx="3166" cy="4116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/>
              <a:srcRect l="35787" t="33323" r="37420" b="23191"/>
              <a:stretch>
                <a:fillRect/>
              </a:stretch>
            </p:blipFill>
            <p:spPr>
              <a:xfrm>
                <a:off x="353" y="8773"/>
                <a:ext cx="3167" cy="4116"/>
              </a:xfrm>
              <a:prstGeom prst="rect">
                <a:avLst/>
              </a:prstGeom>
            </p:spPr>
          </p:pic>
          <p:sp>
            <p:nvSpPr>
              <p:cNvPr id="245" name="矩形 244"/>
              <p:cNvSpPr/>
              <p:nvPr/>
            </p:nvSpPr>
            <p:spPr>
              <a:xfrm>
                <a:off x="891" y="9864"/>
                <a:ext cx="2205" cy="585"/>
              </a:xfrm>
              <a:prstGeom prst="rect">
                <a:avLst/>
              </a:prstGeom>
              <a:noFill/>
              <a:ln w="22225" cmpd="sng">
                <a:solidFill>
                  <a:schemeClr val="accent5"/>
                </a:solidFill>
                <a:prstDash val="solid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573" y="10930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fig.4C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75920" y="35623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BAX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39780" t="28051" r="37783" b="13840"/>
          <a:stretch>
            <a:fillRect/>
          </a:stretch>
        </p:blipFill>
        <p:spPr>
          <a:xfrm>
            <a:off x="2508885" y="1210310"/>
            <a:ext cx="1684020" cy="3492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35271" t="19567" r="36252" b="23603"/>
          <a:stretch>
            <a:fillRect/>
          </a:stretch>
        </p:blipFill>
        <p:spPr>
          <a:xfrm>
            <a:off x="4504055" y="1210310"/>
            <a:ext cx="2137410" cy="341566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71450" y="1210310"/>
            <a:ext cx="2144395" cy="2540000"/>
            <a:chOff x="573" y="8416"/>
            <a:chExt cx="3377" cy="4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rcRect l="35313" t="31812" r="36269" b="25927"/>
            <a:stretch>
              <a:fillRect/>
            </a:stretch>
          </p:blipFill>
          <p:spPr>
            <a:xfrm>
              <a:off x="592" y="8416"/>
              <a:ext cx="3359" cy="4000"/>
            </a:xfrm>
            <a:prstGeom prst="rect">
              <a:avLst/>
            </a:prstGeom>
          </p:spPr>
        </p:pic>
        <p:sp>
          <p:nvSpPr>
            <p:cNvPr id="245" name="矩形 244"/>
            <p:cNvSpPr/>
            <p:nvPr/>
          </p:nvSpPr>
          <p:spPr>
            <a:xfrm>
              <a:off x="1290" y="9312"/>
              <a:ext cx="2205" cy="585"/>
            </a:xfrm>
            <a:prstGeom prst="rect">
              <a:avLst/>
            </a:prstGeom>
            <a:noFill/>
            <a:ln w="22225" cmpd="sng">
              <a:solidFill>
                <a:schemeClr val="accent5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73" y="10930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fig.4C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63220" y="53467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BCL2</a:t>
            </a:r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l="39611" t="41616" r="36768" b="47448"/>
          <a:stretch>
            <a:fillRect/>
          </a:stretch>
        </p:blipFill>
        <p:spPr>
          <a:xfrm>
            <a:off x="398780" y="5875020"/>
            <a:ext cx="1772920" cy="657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34585" t="24871" r="34721" b="20423"/>
          <a:stretch>
            <a:fillRect/>
          </a:stretch>
        </p:blipFill>
        <p:spPr>
          <a:xfrm>
            <a:off x="2272030" y="1141095"/>
            <a:ext cx="2303780" cy="32880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32462" t="15541" r="44399" b="19567"/>
          <a:stretch>
            <a:fillRect/>
          </a:stretch>
        </p:blipFill>
        <p:spPr>
          <a:xfrm>
            <a:off x="4735195" y="1141095"/>
            <a:ext cx="1736725" cy="390017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83845" y="1141095"/>
            <a:ext cx="1887855" cy="3963670"/>
            <a:chOff x="447" y="1797"/>
            <a:chExt cx="2973" cy="624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rcRect l="34281" t="12784" r="41354" b="21268"/>
            <a:stretch>
              <a:fillRect/>
            </a:stretch>
          </p:blipFill>
          <p:spPr>
            <a:xfrm>
              <a:off x="447" y="1797"/>
              <a:ext cx="2880" cy="6242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84" y="5793"/>
              <a:ext cx="2205" cy="585"/>
            </a:xfrm>
            <a:prstGeom prst="rect">
              <a:avLst/>
            </a:prstGeom>
            <a:noFill/>
            <a:ln w="22225" cmpd="sng">
              <a:solidFill>
                <a:schemeClr val="accent5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90" y="7048"/>
              <a:ext cx="283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fig.4C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rcRect l="41509" t="22919" r="32102" b="15414"/>
          <a:stretch>
            <a:fillRect/>
          </a:stretch>
        </p:blipFill>
        <p:spPr>
          <a:xfrm>
            <a:off x="2524125" y="5875020"/>
            <a:ext cx="1809750" cy="3386455"/>
          </a:xfrm>
          <a:prstGeom prst="rect">
            <a:avLst/>
          </a:prstGeom>
        </p:spPr>
      </p:pic>
      <p:grpSp>
        <p:nvGrpSpPr>
          <p:cNvPr id="280" name="组合 279"/>
          <p:cNvGrpSpPr/>
          <p:nvPr/>
        </p:nvGrpSpPr>
        <p:grpSpPr>
          <a:xfrm>
            <a:off x="2127250" y="154305"/>
            <a:ext cx="2119630" cy="941070"/>
            <a:chOff x="3350" y="243"/>
            <a:chExt cx="3338" cy="1482"/>
          </a:xfrm>
        </p:grpSpPr>
        <p:grpSp>
          <p:nvGrpSpPr>
            <p:cNvPr id="257" name="组合 256"/>
            <p:cNvGrpSpPr/>
            <p:nvPr/>
          </p:nvGrpSpPr>
          <p:grpSpPr>
            <a:xfrm rot="0">
              <a:off x="3799" y="457"/>
              <a:ext cx="2455" cy="1176"/>
              <a:chOff x="6745" y="1161"/>
              <a:chExt cx="2352" cy="1127"/>
            </a:xfrm>
          </p:grpSpPr>
          <p:grpSp>
            <p:nvGrpSpPr>
              <p:cNvPr id="271" name="组合 270"/>
              <p:cNvGrpSpPr/>
              <p:nvPr/>
            </p:nvGrpSpPr>
            <p:grpSpPr>
              <a:xfrm>
                <a:off x="6745" y="1628"/>
                <a:ext cx="2271" cy="660"/>
                <a:chOff x="6745" y="1692"/>
                <a:chExt cx="2271" cy="660"/>
              </a:xfrm>
            </p:grpSpPr>
            <p:sp>
              <p:nvSpPr>
                <p:cNvPr id="272" name="文本框 271"/>
                <p:cNvSpPr txBox="1"/>
                <p:nvPr/>
              </p:nvSpPr>
              <p:spPr>
                <a:xfrm rot="18900000">
                  <a:off x="6745" y="1692"/>
                  <a:ext cx="624" cy="6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文本框 272"/>
                <p:cNvSpPr txBox="1"/>
                <p:nvPr/>
              </p:nvSpPr>
              <p:spPr>
                <a:xfrm rot="18900000">
                  <a:off x="7294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PBS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文本框 273"/>
                <p:cNvSpPr txBox="1"/>
                <p:nvPr/>
              </p:nvSpPr>
              <p:spPr>
                <a:xfrm rot="18900000">
                  <a:off x="7843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LEF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文本框 274"/>
                <p:cNvSpPr txBox="1"/>
                <p:nvPr/>
              </p:nvSpPr>
              <p:spPr>
                <a:xfrm rot="18900000">
                  <a:off x="8392" y="1692"/>
                  <a:ext cx="624" cy="3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l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MTX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 rot="0">
                <a:off x="7379" y="1161"/>
                <a:ext cx="1718" cy="356"/>
                <a:chOff x="7749" y="497"/>
                <a:chExt cx="1718" cy="356"/>
              </a:xfrm>
            </p:grpSpPr>
            <p:sp>
              <p:nvSpPr>
                <p:cNvPr id="277" name="文本框 276"/>
                <p:cNvSpPr txBox="1"/>
                <p:nvPr/>
              </p:nvSpPr>
              <p:spPr>
                <a:xfrm>
                  <a:off x="7749" y="497"/>
                  <a:ext cx="1718" cy="32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p>
                  <a:pPr algn="ctr"/>
                  <a:r>
                    <a:rPr lang="en-US" altLang="zh-CN" sz="1200">
                      <a:latin typeface="Arial" panose="020B0604020202020204" pitchFamily="34" charset="0"/>
                      <a:cs typeface="Arial" panose="020B0604020202020204" pitchFamily="34" charset="0"/>
                    </a:rPr>
                    <a:t>TNF-α</a:t>
                  </a:r>
                  <a:endParaRPr lang="en-US" altLang="zh-CN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78" name="直接连接符 277"/>
                <p:cNvCxnSpPr/>
                <p:nvPr/>
              </p:nvCxnSpPr>
              <p:spPr>
                <a:xfrm>
                  <a:off x="7865" y="853"/>
                  <a:ext cx="148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9" name="矩形 278"/>
            <p:cNvSpPr/>
            <p:nvPr/>
          </p:nvSpPr>
          <p:spPr>
            <a:xfrm>
              <a:off x="3350" y="243"/>
              <a:ext cx="3338" cy="14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540</Words>
  <Application>WPS 演示</Application>
  <PresentationFormat>宽屏</PresentationFormat>
  <Paragraphs>248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Calibri</vt:lpstr>
      <vt:lpstr>微软雅黑</vt:lpstr>
      <vt:lpstr>Arial Unicode MS</vt:lpstr>
      <vt:lpstr>黑体</vt:lpstr>
      <vt:lpstr>Helvetica Neue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苏</cp:lastModifiedBy>
  <cp:revision>102</cp:revision>
  <dcterms:created xsi:type="dcterms:W3CDTF">2023-08-09T12:44:00Z</dcterms:created>
  <dcterms:modified xsi:type="dcterms:W3CDTF">2026-02-02T05:01:01Z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108E0078D3764EED9151AFB6AB646912_13</vt:lpwstr>
  </property>
  <property fmtid="{D5CDD505-2E9C-101B-9397-08002B2CF9AE}" pid="3" name="KSOProductBuildVer">
    <vt:lpwstr>2052-12.1.0.24657</vt:lpwstr>
  </property>
</Properties>
</file>