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7" r:id="rId4"/>
    <p:sldId id="192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24"/>
  </p:normalViewPr>
  <p:slideViewPr>
    <p:cSldViewPr snapToGrid="0">
      <p:cViewPr>
        <p:scale>
          <a:sx n="160" d="100"/>
          <a:sy n="160" d="100"/>
        </p:scale>
        <p:origin x="14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D9A71F-805C-85B2-B09E-F73BBBC19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45FACF4-D981-B284-6701-FC5A0AC2D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95DF6E-56BC-0DBF-D28D-1B937480E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E8F170-4592-039C-64E0-4D357CDE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3BF048-6E7A-A796-6B66-FBD45374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84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FF4BEC-FD92-5597-4379-3D56B554D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5F031C-66D7-8785-BEAF-B2AD1713E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716BAA-068B-39D4-38DB-0DE46D3D7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187FC62-D5D0-1D6D-907D-E49C5DB9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712037-469E-4F4F-DDA6-BAB67F9E2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61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0801B3-6E03-915A-E109-17B180ED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9F0BEF-090E-7E65-E728-850720A28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CD3521-F9BA-68E4-945E-E9226C92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DF2424-E7F7-C5B7-02F7-A946A9B4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B4E5D4-85BC-848D-22C8-D1FA4640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13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FC2659-F416-51BF-E157-7F4CAD4EC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3F12A2-DE5F-B2A3-2DBB-6AB0F6C0B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D59662-32F4-6ABE-7653-A1A388824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EDA96D7-34C2-9CAE-F31B-57279DFF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317E73-1593-60A4-7843-D45765BC1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9496FD2-AB95-8B45-BF16-2EB56AF3E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4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B1257C-B33D-5939-2545-DBF32A26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B56141-5CB4-4E0E-875E-4F262BE50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04C3A6D-434C-0376-286E-C378EA3E2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526A9FE-826C-EE07-E45C-D6BED4EDA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DBF1F93-8C5A-2714-F2B0-D5C51E170B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D891744-FADA-8AB9-91DC-BB4E63F95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42D6DCB-6A9A-FD4B-295D-37AD2695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58A31B5-0CE1-B88C-F984-16565FE72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10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507476-A057-5C68-E22F-B66003D2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9D6804C-058E-45A0-8622-EB1EB9D6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27A3646-F122-AEB3-FAA6-841C2BCEB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9DB560B-9F8D-B584-D1C4-D6CE2E67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754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6AE710A-A453-EA45-5285-91FA9035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516FE53-81B7-3EDE-6448-3383E181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207731D-337A-D200-8FAA-CBAEAFE4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33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9005A7-2BF8-34F4-16A2-28FD454F6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FF0530-4FBD-5C0A-37D2-1DB714817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A5E77B-10EA-15EC-7A36-1D0D3ED84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4A8EC32-DF17-C532-CF41-27EFE0C12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389EC3B-E264-4CD8-6894-654A5541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23A4E75-707D-0A7F-DF53-ED2608D21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97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C57141-DCA7-4F7A-63C5-1F7DB8199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7FEF8DA-4EFA-88E5-2DE3-D7EC867FDD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88B4FB0-B780-0A30-5061-1FE061154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8A2F21-53C4-23B0-C6C8-053D824C3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FBB8405-D426-8389-E71D-8F32AE363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82F3A85-5C3F-3500-3EEC-A35B8064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70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7FED73-5335-0E79-561D-9DE223D5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5040A1-6626-82A7-587D-7FE62769F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900DA6-FD8B-7958-9B45-2D4E2B6D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5400E5-DED8-BF5D-78B8-42B641EE9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A346DC-7DD5-C31D-C7C0-55440108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30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39A87F0-C3D6-9425-5799-4810E0FF0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963864-51D6-0142-4BA7-E0C78760C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B7190BB-9B08-8D6D-A4E5-96AA6C90C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C4275A-672B-C079-50A7-8ACA96C5C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E11A59-220F-4D3E-F8CC-A70D4E5BD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69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6D0ED65-562E-D731-2268-C1EFA918C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1F49FB-D9AC-6F32-989B-1A2C6EC84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6F78DE-0260-779C-B0DD-DDCA64C8C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C4DD1-1EF7-4098-AC2A-845A84A20A1D}" type="datetimeFigureOut">
              <a:rPr kumimoji="1" lang="ja-JP" altLang="en-US" smtClean="0"/>
              <a:t>2026/4/27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B3D0C2-AB3D-6504-851F-50ACA679EF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21DEDA-27D4-5E02-7492-722CFBD88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31FC8-D09B-49B9-8B91-5A1EE3AF41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127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5204B9-63C1-7067-FBC2-90A9A71BE5F4}"/>
              </a:ext>
            </a:extLst>
          </p:cNvPr>
          <p:cNvSpPr txBox="1"/>
          <p:nvPr/>
        </p:nvSpPr>
        <p:spPr>
          <a:xfrm>
            <a:off x="108857" y="634637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1.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C66F087-4318-0A8D-1EA6-580E8E0A6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6" y="125087"/>
            <a:ext cx="11332029" cy="622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1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6FBDE-A8F9-6CE7-7860-B28E7FE73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1A09AD-5C2C-7084-472E-CC407D9E8BE2}"/>
              </a:ext>
            </a:extLst>
          </p:cNvPr>
          <p:cNvSpPr txBox="1"/>
          <p:nvPr/>
        </p:nvSpPr>
        <p:spPr>
          <a:xfrm>
            <a:off x="108857" y="634637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2.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6CC247F7-2E69-8D50-5843-BCBB0265A4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6462" y="170329"/>
            <a:ext cx="3458307" cy="2786237"/>
          </a:xfrm>
          <a:prstGeom prst="rect">
            <a:avLst/>
          </a:prstGeom>
        </p:spPr>
      </p:pic>
      <p:pic>
        <p:nvPicPr>
          <p:cNvPr id="3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66B45413-0A5C-7E18-E6CD-E04285025E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1624" y="460308"/>
            <a:ext cx="3416032" cy="2482819"/>
          </a:xfrm>
          <a:prstGeom prst="rect">
            <a:avLst/>
          </a:prstGeom>
        </p:spPr>
      </p:pic>
      <p:pic>
        <p:nvPicPr>
          <p:cNvPr id="5" name="Picture 11" descr="A screenshot of a graph&#10;&#10;AI-generated content may be incorrect.">
            <a:extLst>
              <a:ext uri="{FF2B5EF4-FFF2-40B4-BE49-F238E27FC236}">
                <a16:creationId xmlns:a16="http://schemas.microsoft.com/office/drawing/2014/main" id="{17FDC376-A5AF-C9D5-B274-EAA6E90AE4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0331" y="3452128"/>
            <a:ext cx="3346959" cy="2509057"/>
          </a:xfrm>
          <a:prstGeom prst="rect">
            <a:avLst/>
          </a:prstGeom>
        </p:spPr>
      </p:pic>
      <p:pic>
        <p:nvPicPr>
          <p:cNvPr id="6" name="Picture 12" descr="A screenshot of a graph&#10;&#10;AI-generated content may be incorrect.">
            <a:extLst>
              <a:ext uri="{FF2B5EF4-FFF2-40B4-BE49-F238E27FC236}">
                <a16:creationId xmlns:a16="http://schemas.microsoft.com/office/drawing/2014/main" id="{5A38D0BD-E39A-8E3E-508B-F3296D7C6E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61193" y="3405554"/>
            <a:ext cx="3627554" cy="2538533"/>
          </a:xfrm>
          <a:prstGeom prst="rect">
            <a:avLst/>
          </a:prstGeom>
        </p:spPr>
      </p:pic>
      <p:sp>
        <p:nvSpPr>
          <p:cNvPr id="7" name="TextBox 13">
            <a:extLst>
              <a:ext uri="{FF2B5EF4-FFF2-40B4-BE49-F238E27FC236}">
                <a16:creationId xmlns:a16="http://schemas.microsoft.com/office/drawing/2014/main" id="{D60B109B-03F2-BAEE-B740-CFE8EF1306EF}"/>
              </a:ext>
            </a:extLst>
          </p:cNvPr>
          <p:cNvSpPr txBox="1"/>
          <p:nvPr/>
        </p:nvSpPr>
        <p:spPr>
          <a:xfrm>
            <a:off x="213349" y="-77534"/>
            <a:ext cx="683122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S2A.</a:t>
            </a:r>
            <a:endParaRPr lang="en-JP" sz="18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30625DD0-D541-DA62-52D4-3D8A036D9020}"/>
              </a:ext>
            </a:extLst>
          </p:cNvPr>
          <p:cNvSpPr txBox="1"/>
          <p:nvPr/>
        </p:nvSpPr>
        <p:spPr>
          <a:xfrm>
            <a:off x="6078072" y="-57352"/>
            <a:ext cx="683122" cy="383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S2B.</a:t>
            </a:r>
            <a:endParaRPr lang="en-JP" sz="18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5E3357AA-0142-7A87-6263-18B83CBC5988}"/>
              </a:ext>
            </a:extLst>
          </p:cNvPr>
          <p:cNvSpPr txBox="1"/>
          <p:nvPr/>
        </p:nvSpPr>
        <p:spPr>
          <a:xfrm>
            <a:off x="213349" y="3314748"/>
            <a:ext cx="683122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S2</a:t>
            </a: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C.</a:t>
            </a:r>
            <a:endParaRPr lang="en-JP" sz="18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AE9C609D-6199-982D-13DA-69DE42C65409}"/>
              </a:ext>
            </a:extLst>
          </p:cNvPr>
          <p:cNvSpPr txBox="1"/>
          <p:nvPr/>
        </p:nvSpPr>
        <p:spPr>
          <a:xfrm>
            <a:off x="6078072" y="3303497"/>
            <a:ext cx="683122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S2D</a:t>
            </a: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n-JP" sz="18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11" name="Group 31">
            <a:extLst>
              <a:ext uri="{FF2B5EF4-FFF2-40B4-BE49-F238E27FC236}">
                <a16:creationId xmlns:a16="http://schemas.microsoft.com/office/drawing/2014/main" id="{A02DB249-6490-8189-0344-186694B4B5C6}"/>
              </a:ext>
            </a:extLst>
          </p:cNvPr>
          <p:cNvGrpSpPr/>
          <p:nvPr/>
        </p:nvGrpSpPr>
        <p:grpSpPr>
          <a:xfrm>
            <a:off x="1049254" y="2895584"/>
            <a:ext cx="3349601" cy="362860"/>
            <a:chOff x="1049254" y="2895584"/>
            <a:chExt cx="3349601" cy="362860"/>
          </a:xfrm>
        </p:grpSpPr>
        <p:grpSp>
          <p:nvGrpSpPr>
            <p:cNvPr id="12" name="Group 22">
              <a:extLst>
                <a:ext uri="{FF2B5EF4-FFF2-40B4-BE49-F238E27FC236}">
                  <a16:creationId xmlns:a16="http://schemas.microsoft.com/office/drawing/2014/main" id="{25F5A555-49CB-BEAC-5B35-C2F8D7A2EDBD}"/>
                </a:ext>
              </a:extLst>
            </p:cNvPr>
            <p:cNvGrpSpPr/>
            <p:nvPr/>
          </p:nvGrpSpPr>
          <p:grpSpPr>
            <a:xfrm>
              <a:off x="1049254" y="2895584"/>
              <a:ext cx="1034709" cy="338555"/>
              <a:chOff x="1049254" y="2895584"/>
              <a:chExt cx="1034709" cy="338555"/>
            </a:xfrm>
          </p:grpSpPr>
          <p:sp>
            <p:nvSpPr>
              <p:cNvPr id="21" name="TextBox 19">
                <a:extLst>
                  <a:ext uri="{FF2B5EF4-FFF2-40B4-BE49-F238E27FC236}">
                    <a16:creationId xmlns:a16="http://schemas.microsoft.com/office/drawing/2014/main" id="{9999EAEF-ED1E-B830-3EF4-5641CF211D5A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22" name="TextBox 20">
                <a:extLst>
                  <a:ext uri="{FF2B5EF4-FFF2-40B4-BE49-F238E27FC236}">
                    <a16:creationId xmlns:a16="http://schemas.microsoft.com/office/drawing/2014/main" id="{1684880F-BC30-292C-72A4-B9B6F2138471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23" name="TextBox 21">
                <a:extLst>
                  <a:ext uri="{FF2B5EF4-FFF2-40B4-BE49-F238E27FC236}">
                    <a16:creationId xmlns:a16="http://schemas.microsoft.com/office/drawing/2014/main" id="{1E287AF7-B470-FA42-CC6C-356D65CE9765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13" name="Group 23">
              <a:extLst>
                <a:ext uri="{FF2B5EF4-FFF2-40B4-BE49-F238E27FC236}">
                  <a16:creationId xmlns:a16="http://schemas.microsoft.com/office/drawing/2014/main" id="{4716B12B-4FB6-FE64-80C2-22E7E9AB6CD1}"/>
                </a:ext>
              </a:extLst>
            </p:cNvPr>
            <p:cNvGrpSpPr/>
            <p:nvPr/>
          </p:nvGrpSpPr>
          <p:grpSpPr>
            <a:xfrm>
              <a:off x="2236660" y="2919889"/>
              <a:ext cx="1034709" cy="338555"/>
              <a:chOff x="1049254" y="2895584"/>
              <a:chExt cx="1034709" cy="338555"/>
            </a:xfrm>
          </p:grpSpPr>
          <p:sp>
            <p:nvSpPr>
              <p:cNvPr id="18" name="TextBox 24">
                <a:extLst>
                  <a:ext uri="{FF2B5EF4-FFF2-40B4-BE49-F238E27FC236}">
                    <a16:creationId xmlns:a16="http://schemas.microsoft.com/office/drawing/2014/main" id="{3526789D-86CE-9095-81F6-3F184206BA21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19" name="TextBox 25">
                <a:extLst>
                  <a:ext uri="{FF2B5EF4-FFF2-40B4-BE49-F238E27FC236}">
                    <a16:creationId xmlns:a16="http://schemas.microsoft.com/office/drawing/2014/main" id="{FBF1AF1B-D5F8-1764-CA64-7B6C067E7AE1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20" name="TextBox 26">
                <a:extLst>
                  <a:ext uri="{FF2B5EF4-FFF2-40B4-BE49-F238E27FC236}">
                    <a16:creationId xmlns:a16="http://schemas.microsoft.com/office/drawing/2014/main" id="{73F05961-A4AC-9885-9C68-EF4033A702AB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14" name="Group 27">
              <a:extLst>
                <a:ext uri="{FF2B5EF4-FFF2-40B4-BE49-F238E27FC236}">
                  <a16:creationId xmlns:a16="http://schemas.microsoft.com/office/drawing/2014/main" id="{D93F5967-405C-4A66-126E-C120AA69D999}"/>
                </a:ext>
              </a:extLst>
            </p:cNvPr>
            <p:cNvGrpSpPr/>
            <p:nvPr/>
          </p:nvGrpSpPr>
          <p:grpSpPr>
            <a:xfrm>
              <a:off x="3364146" y="2919889"/>
              <a:ext cx="1034709" cy="338555"/>
              <a:chOff x="1049254" y="2895584"/>
              <a:chExt cx="1034709" cy="338555"/>
            </a:xfrm>
          </p:grpSpPr>
          <p:sp>
            <p:nvSpPr>
              <p:cNvPr id="15" name="TextBox 28">
                <a:extLst>
                  <a:ext uri="{FF2B5EF4-FFF2-40B4-BE49-F238E27FC236}">
                    <a16:creationId xmlns:a16="http://schemas.microsoft.com/office/drawing/2014/main" id="{37334B47-E248-DF5C-D26F-8604BBF08A09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16" name="TextBox 29">
                <a:extLst>
                  <a:ext uri="{FF2B5EF4-FFF2-40B4-BE49-F238E27FC236}">
                    <a16:creationId xmlns:a16="http://schemas.microsoft.com/office/drawing/2014/main" id="{7F03C44C-D856-145E-A2A4-B5D0323754B9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17" name="TextBox 30">
                <a:extLst>
                  <a:ext uri="{FF2B5EF4-FFF2-40B4-BE49-F238E27FC236}">
                    <a16:creationId xmlns:a16="http://schemas.microsoft.com/office/drawing/2014/main" id="{E0DCEDAF-8B07-0C83-A6A4-DB1B61CA6573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</p:grpSp>
      <p:grpSp>
        <p:nvGrpSpPr>
          <p:cNvPr id="24" name="Group 32">
            <a:extLst>
              <a:ext uri="{FF2B5EF4-FFF2-40B4-BE49-F238E27FC236}">
                <a16:creationId xmlns:a16="http://schemas.microsoft.com/office/drawing/2014/main" id="{4D5CA750-C5B0-A186-8CF6-401C7CFA0DDD}"/>
              </a:ext>
            </a:extLst>
          </p:cNvPr>
          <p:cNvGrpSpPr/>
          <p:nvPr/>
        </p:nvGrpSpPr>
        <p:grpSpPr>
          <a:xfrm>
            <a:off x="6973267" y="2895584"/>
            <a:ext cx="3349601" cy="362860"/>
            <a:chOff x="1049254" y="2895584"/>
            <a:chExt cx="3349601" cy="362860"/>
          </a:xfrm>
        </p:grpSpPr>
        <p:grpSp>
          <p:nvGrpSpPr>
            <p:cNvPr id="25" name="Group 33">
              <a:extLst>
                <a:ext uri="{FF2B5EF4-FFF2-40B4-BE49-F238E27FC236}">
                  <a16:creationId xmlns:a16="http://schemas.microsoft.com/office/drawing/2014/main" id="{E51CDAED-32ED-E839-5FE7-BBFB3A256202}"/>
                </a:ext>
              </a:extLst>
            </p:cNvPr>
            <p:cNvGrpSpPr/>
            <p:nvPr/>
          </p:nvGrpSpPr>
          <p:grpSpPr>
            <a:xfrm>
              <a:off x="1049254" y="2895584"/>
              <a:ext cx="1034709" cy="338555"/>
              <a:chOff x="1049254" y="2895584"/>
              <a:chExt cx="1034709" cy="338555"/>
            </a:xfrm>
          </p:grpSpPr>
          <p:sp>
            <p:nvSpPr>
              <p:cNvPr id="34" name="TextBox 42">
                <a:extLst>
                  <a:ext uri="{FF2B5EF4-FFF2-40B4-BE49-F238E27FC236}">
                    <a16:creationId xmlns:a16="http://schemas.microsoft.com/office/drawing/2014/main" id="{19AC8B64-DC46-7D21-8BE4-60024DE80B5D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35" name="TextBox 43">
                <a:extLst>
                  <a:ext uri="{FF2B5EF4-FFF2-40B4-BE49-F238E27FC236}">
                    <a16:creationId xmlns:a16="http://schemas.microsoft.com/office/drawing/2014/main" id="{AF759D88-05A5-6ED2-6EB9-ED574A8595DC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36" name="TextBox 44">
                <a:extLst>
                  <a:ext uri="{FF2B5EF4-FFF2-40B4-BE49-F238E27FC236}">
                    <a16:creationId xmlns:a16="http://schemas.microsoft.com/office/drawing/2014/main" id="{74A1E2C7-83DF-8706-E591-5673C612A1FA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26" name="Group 34">
              <a:extLst>
                <a:ext uri="{FF2B5EF4-FFF2-40B4-BE49-F238E27FC236}">
                  <a16:creationId xmlns:a16="http://schemas.microsoft.com/office/drawing/2014/main" id="{BED09CBE-7036-DC45-5E0A-6F4D6A458151}"/>
                </a:ext>
              </a:extLst>
            </p:cNvPr>
            <p:cNvGrpSpPr/>
            <p:nvPr/>
          </p:nvGrpSpPr>
          <p:grpSpPr>
            <a:xfrm>
              <a:off x="2236660" y="2919889"/>
              <a:ext cx="1034709" cy="338555"/>
              <a:chOff x="1049254" y="2895584"/>
              <a:chExt cx="1034709" cy="338555"/>
            </a:xfrm>
          </p:grpSpPr>
          <p:sp>
            <p:nvSpPr>
              <p:cNvPr id="31" name="TextBox 39">
                <a:extLst>
                  <a:ext uri="{FF2B5EF4-FFF2-40B4-BE49-F238E27FC236}">
                    <a16:creationId xmlns:a16="http://schemas.microsoft.com/office/drawing/2014/main" id="{FDC7BD81-F7DA-CF00-7639-8A521A48A357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32" name="TextBox 40">
                <a:extLst>
                  <a:ext uri="{FF2B5EF4-FFF2-40B4-BE49-F238E27FC236}">
                    <a16:creationId xmlns:a16="http://schemas.microsoft.com/office/drawing/2014/main" id="{F41BE98C-B57E-77A3-572A-1E3A44C94D84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33" name="TextBox 41">
                <a:extLst>
                  <a:ext uri="{FF2B5EF4-FFF2-40B4-BE49-F238E27FC236}">
                    <a16:creationId xmlns:a16="http://schemas.microsoft.com/office/drawing/2014/main" id="{21510E46-1E26-65EB-B7C5-96E4462A1F07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27" name="Group 35">
              <a:extLst>
                <a:ext uri="{FF2B5EF4-FFF2-40B4-BE49-F238E27FC236}">
                  <a16:creationId xmlns:a16="http://schemas.microsoft.com/office/drawing/2014/main" id="{6201EC03-174D-8C28-A78D-4575C1E49F52}"/>
                </a:ext>
              </a:extLst>
            </p:cNvPr>
            <p:cNvGrpSpPr/>
            <p:nvPr/>
          </p:nvGrpSpPr>
          <p:grpSpPr>
            <a:xfrm>
              <a:off x="3364146" y="2919889"/>
              <a:ext cx="1034709" cy="338555"/>
              <a:chOff x="1049254" y="2895584"/>
              <a:chExt cx="1034709" cy="338555"/>
            </a:xfrm>
          </p:grpSpPr>
          <p:sp>
            <p:nvSpPr>
              <p:cNvPr id="28" name="TextBox 36">
                <a:extLst>
                  <a:ext uri="{FF2B5EF4-FFF2-40B4-BE49-F238E27FC236}">
                    <a16:creationId xmlns:a16="http://schemas.microsoft.com/office/drawing/2014/main" id="{8E4983B5-C51D-4FC9-6C44-160F102A5BA7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29" name="TextBox 37">
                <a:extLst>
                  <a:ext uri="{FF2B5EF4-FFF2-40B4-BE49-F238E27FC236}">
                    <a16:creationId xmlns:a16="http://schemas.microsoft.com/office/drawing/2014/main" id="{F30C2E35-A5D8-4656-7139-B590704DE4AF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30" name="TextBox 38">
                <a:extLst>
                  <a:ext uri="{FF2B5EF4-FFF2-40B4-BE49-F238E27FC236}">
                    <a16:creationId xmlns:a16="http://schemas.microsoft.com/office/drawing/2014/main" id="{05D2807D-0DB2-E6D4-E9A3-58FE7782DF5F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</p:grpSp>
      <p:grpSp>
        <p:nvGrpSpPr>
          <p:cNvPr id="37" name="Group 45">
            <a:extLst>
              <a:ext uri="{FF2B5EF4-FFF2-40B4-BE49-F238E27FC236}">
                <a16:creationId xmlns:a16="http://schemas.microsoft.com/office/drawing/2014/main" id="{04244FCE-4295-C7B4-DEF7-B1652F6D216B}"/>
              </a:ext>
            </a:extLst>
          </p:cNvPr>
          <p:cNvGrpSpPr/>
          <p:nvPr/>
        </p:nvGrpSpPr>
        <p:grpSpPr>
          <a:xfrm>
            <a:off x="1041697" y="5955934"/>
            <a:ext cx="3349601" cy="362860"/>
            <a:chOff x="1049254" y="2895584"/>
            <a:chExt cx="3349601" cy="362860"/>
          </a:xfrm>
        </p:grpSpPr>
        <p:grpSp>
          <p:nvGrpSpPr>
            <p:cNvPr id="38" name="Group 46">
              <a:extLst>
                <a:ext uri="{FF2B5EF4-FFF2-40B4-BE49-F238E27FC236}">
                  <a16:creationId xmlns:a16="http://schemas.microsoft.com/office/drawing/2014/main" id="{191F0706-FC05-1B28-33A8-2432C1636168}"/>
                </a:ext>
              </a:extLst>
            </p:cNvPr>
            <p:cNvGrpSpPr/>
            <p:nvPr/>
          </p:nvGrpSpPr>
          <p:grpSpPr>
            <a:xfrm>
              <a:off x="1049254" y="2895584"/>
              <a:ext cx="1034709" cy="338555"/>
              <a:chOff x="1049254" y="2895584"/>
              <a:chExt cx="1034709" cy="338555"/>
            </a:xfrm>
          </p:grpSpPr>
          <p:sp>
            <p:nvSpPr>
              <p:cNvPr id="47" name="TextBox 55">
                <a:extLst>
                  <a:ext uri="{FF2B5EF4-FFF2-40B4-BE49-F238E27FC236}">
                    <a16:creationId xmlns:a16="http://schemas.microsoft.com/office/drawing/2014/main" id="{FDCDBC29-F489-11E2-FE96-26F10A6A5DB4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48" name="TextBox 56">
                <a:extLst>
                  <a:ext uri="{FF2B5EF4-FFF2-40B4-BE49-F238E27FC236}">
                    <a16:creationId xmlns:a16="http://schemas.microsoft.com/office/drawing/2014/main" id="{FDFC477C-75AD-3480-1BEF-986EEDEBBDF7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49" name="TextBox 57">
                <a:extLst>
                  <a:ext uri="{FF2B5EF4-FFF2-40B4-BE49-F238E27FC236}">
                    <a16:creationId xmlns:a16="http://schemas.microsoft.com/office/drawing/2014/main" id="{11A5956C-5C6B-60AE-2784-5522D29EB306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39" name="Group 47">
              <a:extLst>
                <a:ext uri="{FF2B5EF4-FFF2-40B4-BE49-F238E27FC236}">
                  <a16:creationId xmlns:a16="http://schemas.microsoft.com/office/drawing/2014/main" id="{5D0C8B98-BD6A-A102-C5BF-D503361275C8}"/>
                </a:ext>
              </a:extLst>
            </p:cNvPr>
            <p:cNvGrpSpPr/>
            <p:nvPr/>
          </p:nvGrpSpPr>
          <p:grpSpPr>
            <a:xfrm>
              <a:off x="2236660" y="2919889"/>
              <a:ext cx="1034709" cy="338555"/>
              <a:chOff x="1049254" y="2895584"/>
              <a:chExt cx="1034709" cy="338555"/>
            </a:xfrm>
          </p:grpSpPr>
          <p:sp>
            <p:nvSpPr>
              <p:cNvPr id="44" name="TextBox 52">
                <a:extLst>
                  <a:ext uri="{FF2B5EF4-FFF2-40B4-BE49-F238E27FC236}">
                    <a16:creationId xmlns:a16="http://schemas.microsoft.com/office/drawing/2014/main" id="{10628E25-BA9C-1268-7690-D2C5B8E02A59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45" name="TextBox 53">
                <a:extLst>
                  <a:ext uri="{FF2B5EF4-FFF2-40B4-BE49-F238E27FC236}">
                    <a16:creationId xmlns:a16="http://schemas.microsoft.com/office/drawing/2014/main" id="{DCEC07DA-F342-1522-E133-3DB66832378C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46" name="TextBox 54">
                <a:extLst>
                  <a:ext uri="{FF2B5EF4-FFF2-40B4-BE49-F238E27FC236}">
                    <a16:creationId xmlns:a16="http://schemas.microsoft.com/office/drawing/2014/main" id="{14A4871D-FC60-BE91-0F61-A9C24C6CE625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40" name="Group 48">
              <a:extLst>
                <a:ext uri="{FF2B5EF4-FFF2-40B4-BE49-F238E27FC236}">
                  <a16:creationId xmlns:a16="http://schemas.microsoft.com/office/drawing/2014/main" id="{3ED90F74-CEDC-AEFD-6407-719856A735B6}"/>
                </a:ext>
              </a:extLst>
            </p:cNvPr>
            <p:cNvGrpSpPr/>
            <p:nvPr/>
          </p:nvGrpSpPr>
          <p:grpSpPr>
            <a:xfrm>
              <a:off x="3364146" y="2919889"/>
              <a:ext cx="1034709" cy="338555"/>
              <a:chOff x="1049254" y="2895584"/>
              <a:chExt cx="1034709" cy="338555"/>
            </a:xfrm>
          </p:grpSpPr>
          <p:sp>
            <p:nvSpPr>
              <p:cNvPr id="41" name="TextBox 49">
                <a:extLst>
                  <a:ext uri="{FF2B5EF4-FFF2-40B4-BE49-F238E27FC236}">
                    <a16:creationId xmlns:a16="http://schemas.microsoft.com/office/drawing/2014/main" id="{D4C7D835-C575-0586-3972-EC007AEA0877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42" name="TextBox 50">
                <a:extLst>
                  <a:ext uri="{FF2B5EF4-FFF2-40B4-BE49-F238E27FC236}">
                    <a16:creationId xmlns:a16="http://schemas.microsoft.com/office/drawing/2014/main" id="{427EB385-67AC-7D2E-29C3-248B87134700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43" name="TextBox 51">
                <a:extLst>
                  <a:ext uri="{FF2B5EF4-FFF2-40B4-BE49-F238E27FC236}">
                    <a16:creationId xmlns:a16="http://schemas.microsoft.com/office/drawing/2014/main" id="{59FAA9C3-4B3B-6A49-C6D2-8A9328ED6AF6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</p:grpSp>
      <p:grpSp>
        <p:nvGrpSpPr>
          <p:cNvPr id="50" name="Group 58">
            <a:extLst>
              <a:ext uri="{FF2B5EF4-FFF2-40B4-BE49-F238E27FC236}">
                <a16:creationId xmlns:a16="http://schemas.microsoft.com/office/drawing/2014/main" id="{0D855ED7-37E9-42E2-4C7A-DBE5D5093E5F}"/>
              </a:ext>
            </a:extLst>
          </p:cNvPr>
          <p:cNvGrpSpPr/>
          <p:nvPr/>
        </p:nvGrpSpPr>
        <p:grpSpPr>
          <a:xfrm>
            <a:off x="7054877" y="5956668"/>
            <a:ext cx="3349601" cy="362860"/>
            <a:chOff x="1049254" y="2895584"/>
            <a:chExt cx="3349601" cy="362860"/>
          </a:xfrm>
        </p:grpSpPr>
        <p:grpSp>
          <p:nvGrpSpPr>
            <p:cNvPr id="51" name="Group 59">
              <a:extLst>
                <a:ext uri="{FF2B5EF4-FFF2-40B4-BE49-F238E27FC236}">
                  <a16:creationId xmlns:a16="http://schemas.microsoft.com/office/drawing/2014/main" id="{7E889B2A-EC4D-D772-32AE-2B7C62BAA073}"/>
                </a:ext>
              </a:extLst>
            </p:cNvPr>
            <p:cNvGrpSpPr/>
            <p:nvPr/>
          </p:nvGrpSpPr>
          <p:grpSpPr>
            <a:xfrm>
              <a:off x="1049254" y="2895584"/>
              <a:ext cx="1034709" cy="338555"/>
              <a:chOff x="1049254" y="2895584"/>
              <a:chExt cx="1034709" cy="338555"/>
            </a:xfrm>
          </p:grpSpPr>
          <p:sp>
            <p:nvSpPr>
              <p:cNvPr id="60" name="TextBox 68">
                <a:extLst>
                  <a:ext uri="{FF2B5EF4-FFF2-40B4-BE49-F238E27FC236}">
                    <a16:creationId xmlns:a16="http://schemas.microsoft.com/office/drawing/2014/main" id="{1E458B67-6E70-1238-B0F8-F3C0D57CCFAC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61" name="TextBox 69">
                <a:extLst>
                  <a:ext uri="{FF2B5EF4-FFF2-40B4-BE49-F238E27FC236}">
                    <a16:creationId xmlns:a16="http://schemas.microsoft.com/office/drawing/2014/main" id="{2899479D-E649-56C1-3611-8FAD31435D12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62" name="TextBox 70">
                <a:extLst>
                  <a:ext uri="{FF2B5EF4-FFF2-40B4-BE49-F238E27FC236}">
                    <a16:creationId xmlns:a16="http://schemas.microsoft.com/office/drawing/2014/main" id="{180B7404-83F3-8196-DA1E-1A9EE998950E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52" name="Group 60">
              <a:extLst>
                <a:ext uri="{FF2B5EF4-FFF2-40B4-BE49-F238E27FC236}">
                  <a16:creationId xmlns:a16="http://schemas.microsoft.com/office/drawing/2014/main" id="{51F4BDDE-2F44-44EA-3024-76B7198057F4}"/>
                </a:ext>
              </a:extLst>
            </p:cNvPr>
            <p:cNvGrpSpPr/>
            <p:nvPr/>
          </p:nvGrpSpPr>
          <p:grpSpPr>
            <a:xfrm>
              <a:off x="2236660" y="2919889"/>
              <a:ext cx="1034709" cy="338555"/>
              <a:chOff x="1049254" y="2895584"/>
              <a:chExt cx="1034709" cy="338555"/>
            </a:xfrm>
          </p:grpSpPr>
          <p:sp>
            <p:nvSpPr>
              <p:cNvPr id="57" name="TextBox 65">
                <a:extLst>
                  <a:ext uri="{FF2B5EF4-FFF2-40B4-BE49-F238E27FC236}">
                    <a16:creationId xmlns:a16="http://schemas.microsoft.com/office/drawing/2014/main" id="{E0769732-2391-32E6-A9A7-1616E9B2F74A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58" name="TextBox 66">
                <a:extLst>
                  <a:ext uri="{FF2B5EF4-FFF2-40B4-BE49-F238E27FC236}">
                    <a16:creationId xmlns:a16="http://schemas.microsoft.com/office/drawing/2014/main" id="{D66D4404-C074-F9A1-A14A-E71D77843886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59" name="TextBox 67">
                <a:extLst>
                  <a:ext uri="{FF2B5EF4-FFF2-40B4-BE49-F238E27FC236}">
                    <a16:creationId xmlns:a16="http://schemas.microsoft.com/office/drawing/2014/main" id="{83C0121E-4E41-9243-6D40-A432B5096016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  <p:grpSp>
          <p:nvGrpSpPr>
            <p:cNvPr id="53" name="Group 61">
              <a:extLst>
                <a:ext uri="{FF2B5EF4-FFF2-40B4-BE49-F238E27FC236}">
                  <a16:creationId xmlns:a16="http://schemas.microsoft.com/office/drawing/2014/main" id="{3F6B0A50-461D-A63C-F3D7-CBF1DB8477D3}"/>
                </a:ext>
              </a:extLst>
            </p:cNvPr>
            <p:cNvGrpSpPr/>
            <p:nvPr/>
          </p:nvGrpSpPr>
          <p:grpSpPr>
            <a:xfrm>
              <a:off x="3364146" y="2919889"/>
              <a:ext cx="1034709" cy="338555"/>
              <a:chOff x="1049254" y="2895584"/>
              <a:chExt cx="1034709" cy="338555"/>
            </a:xfrm>
          </p:grpSpPr>
          <p:sp>
            <p:nvSpPr>
              <p:cNvPr id="54" name="TextBox 62">
                <a:extLst>
                  <a:ext uri="{FF2B5EF4-FFF2-40B4-BE49-F238E27FC236}">
                    <a16:creationId xmlns:a16="http://schemas.microsoft.com/office/drawing/2014/main" id="{799A2B29-F80F-E826-A0AA-B4178A21BBC6}"/>
                  </a:ext>
                </a:extLst>
              </p:cNvPr>
              <p:cNvSpPr txBox="1"/>
              <p:nvPr/>
            </p:nvSpPr>
            <p:spPr>
              <a:xfrm>
                <a:off x="1049254" y="2895584"/>
                <a:ext cx="3401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0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Eh-</a:t>
                </a:r>
              </a:p>
            </p:txBody>
          </p:sp>
          <p:sp>
            <p:nvSpPr>
              <p:cNvPr id="55" name="TextBox 63">
                <a:extLst>
                  <a:ext uri="{FF2B5EF4-FFF2-40B4-BE49-F238E27FC236}">
                    <a16:creationId xmlns:a16="http://schemas.microsoft.com/office/drawing/2014/main" id="{B548B82C-8EFC-3138-36E8-17467A87D2BA}"/>
                  </a:ext>
                </a:extLst>
              </p:cNvPr>
              <p:cNvSpPr txBox="1"/>
              <p:nvPr/>
            </p:nvSpPr>
            <p:spPr>
              <a:xfrm>
                <a:off x="1341933" y="2895585"/>
                <a:ext cx="4347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1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qPCR</a:t>
                </a:r>
              </a:p>
            </p:txBody>
          </p:sp>
          <p:sp>
            <p:nvSpPr>
              <p:cNvPr id="56" name="TextBox 64">
                <a:extLst>
                  <a:ext uri="{FF2B5EF4-FFF2-40B4-BE49-F238E27FC236}">
                    <a16:creationId xmlns:a16="http://schemas.microsoft.com/office/drawing/2014/main" id="{AD846E94-3F51-157A-DEF0-69C08D8F548E}"/>
                  </a:ext>
                </a:extLst>
              </p:cNvPr>
              <p:cNvSpPr txBox="1"/>
              <p:nvPr/>
            </p:nvSpPr>
            <p:spPr>
              <a:xfrm>
                <a:off x="1702127" y="2895585"/>
                <a:ext cx="3818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2</a:t>
                </a:r>
              </a:p>
              <a:p>
                <a:pPr algn="ctr"/>
                <a:r>
                  <a:rPr lang="en-JP" sz="800" b="1" dirty="0">
                    <a:latin typeface="Cambria" panose="02040503050406030204" pitchFamily="18" charset="0"/>
                  </a:rPr>
                  <a:t>Cyst</a:t>
                </a:r>
              </a:p>
            </p:txBody>
          </p:sp>
        </p:grpSp>
      </p:grpSp>
      <p:sp>
        <p:nvSpPr>
          <p:cNvPr id="63" name="Rectangle 71">
            <a:extLst>
              <a:ext uri="{FF2B5EF4-FFF2-40B4-BE49-F238E27FC236}">
                <a16:creationId xmlns:a16="http://schemas.microsoft.com/office/drawing/2014/main" id="{DD238755-9160-8A32-DC79-26207083FB12}"/>
              </a:ext>
            </a:extLst>
          </p:cNvPr>
          <p:cNvSpPr/>
          <p:nvPr/>
        </p:nvSpPr>
        <p:spPr>
          <a:xfrm>
            <a:off x="1027227" y="199382"/>
            <a:ext cx="1080000" cy="247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>
                <a:solidFill>
                  <a:schemeClr val="tx1"/>
                </a:solidFill>
              </a:rPr>
              <a:t>Coproc</a:t>
            </a:r>
            <a:r>
              <a:rPr lang="en-US" sz="700" b="1" dirty="0">
                <a:solidFill>
                  <a:schemeClr val="tx1"/>
                </a:solidFill>
              </a:rPr>
              <a:t>o</a:t>
            </a:r>
            <a:r>
              <a:rPr lang="en-JP" sz="700" b="1">
                <a:solidFill>
                  <a:schemeClr val="tx1"/>
                </a:solidFill>
              </a:rPr>
              <a:t>ccus </a:t>
            </a:r>
            <a:r>
              <a:rPr lang="en-JP" sz="700" b="1" dirty="0">
                <a:solidFill>
                  <a:schemeClr val="tx1"/>
                </a:solidFill>
              </a:rPr>
              <a:t>comes</a:t>
            </a:r>
          </a:p>
        </p:txBody>
      </p:sp>
      <p:sp>
        <p:nvSpPr>
          <p:cNvPr id="64" name="Rectangle 72">
            <a:extLst>
              <a:ext uri="{FF2B5EF4-FFF2-40B4-BE49-F238E27FC236}">
                <a16:creationId xmlns:a16="http://schemas.microsoft.com/office/drawing/2014/main" id="{D2EF4344-6AB6-FB68-432D-EEA9355AAC5B}"/>
              </a:ext>
            </a:extLst>
          </p:cNvPr>
          <p:cNvSpPr/>
          <p:nvPr/>
        </p:nvSpPr>
        <p:spPr>
          <a:xfrm>
            <a:off x="3347255" y="198590"/>
            <a:ext cx="1080000" cy="247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>
                <a:solidFill>
                  <a:schemeClr val="tx1"/>
                </a:solidFill>
              </a:rPr>
              <a:t>Coproc</a:t>
            </a:r>
            <a:r>
              <a:rPr lang="en-US" sz="700" b="1" dirty="0">
                <a:solidFill>
                  <a:schemeClr val="tx1"/>
                </a:solidFill>
              </a:rPr>
              <a:t>o</a:t>
            </a:r>
            <a:r>
              <a:rPr lang="en-JP" sz="700" b="1">
                <a:solidFill>
                  <a:schemeClr val="tx1"/>
                </a:solidFill>
              </a:rPr>
              <a:t>ccus </a:t>
            </a:r>
            <a:r>
              <a:rPr lang="en-JP" sz="700" b="1" dirty="0">
                <a:solidFill>
                  <a:schemeClr val="tx1"/>
                </a:solidFill>
              </a:rPr>
              <a:t>catus</a:t>
            </a:r>
          </a:p>
        </p:txBody>
      </p:sp>
      <p:sp>
        <p:nvSpPr>
          <p:cNvPr id="65" name="Rectangle 73">
            <a:extLst>
              <a:ext uri="{FF2B5EF4-FFF2-40B4-BE49-F238E27FC236}">
                <a16:creationId xmlns:a16="http://schemas.microsoft.com/office/drawing/2014/main" id="{449D22BA-94CE-37D1-1A59-F3144461B434}"/>
              </a:ext>
            </a:extLst>
          </p:cNvPr>
          <p:cNvSpPr/>
          <p:nvPr/>
        </p:nvSpPr>
        <p:spPr>
          <a:xfrm>
            <a:off x="2183812" y="201514"/>
            <a:ext cx="1080000" cy="247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>
                <a:solidFill>
                  <a:schemeClr val="tx1"/>
                </a:solidFill>
              </a:rPr>
              <a:t>Coproc</a:t>
            </a:r>
            <a:r>
              <a:rPr lang="en-US" sz="700" b="1" dirty="0">
                <a:solidFill>
                  <a:schemeClr val="tx1"/>
                </a:solidFill>
              </a:rPr>
              <a:t>o</a:t>
            </a:r>
            <a:r>
              <a:rPr lang="en-JP" sz="700" b="1">
                <a:solidFill>
                  <a:schemeClr val="tx1"/>
                </a:solidFill>
              </a:rPr>
              <a:t>ccus </a:t>
            </a:r>
            <a:r>
              <a:rPr lang="en-JP" sz="700" b="1" dirty="0">
                <a:solidFill>
                  <a:schemeClr val="tx1"/>
                </a:solidFill>
              </a:rPr>
              <a:t>CAG:131</a:t>
            </a:r>
          </a:p>
        </p:txBody>
      </p:sp>
      <p:sp>
        <p:nvSpPr>
          <p:cNvPr id="66" name="Rectangle 75">
            <a:extLst>
              <a:ext uri="{FF2B5EF4-FFF2-40B4-BE49-F238E27FC236}">
                <a16:creationId xmlns:a16="http://schemas.microsoft.com/office/drawing/2014/main" id="{0B8645E8-93F3-2849-D2E3-4A7427059670}"/>
              </a:ext>
            </a:extLst>
          </p:cNvPr>
          <p:cNvSpPr/>
          <p:nvPr/>
        </p:nvSpPr>
        <p:spPr>
          <a:xfrm>
            <a:off x="6924057" y="213236"/>
            <a:ext cx="1080000" cy="2478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Ruminococcus AF21</a:t>
            </a:r>
          </a:p>
        </p:txBody>
      </p:sp>
      <p:sp>
        <p:nvSpPr>
          <p:cNvPr id="67" name="Rectangle 76">
            <a:extLst>
              <a:ext uri="{FF2B5EF4-FFF2-40B4-BE49-F238E27FC236}">
                <a16:creationId xmlns:a16="http://schemas.microsoft.com/office/drawing/2014/main" id="{1E49F19A-488D-DC4B-7999-3EC660FE79A1}"/>
              </a:ext>
            </a:extLst>
          </p:cNvPr>
          <p:cNvSpPr/>
          <p:nvPr/>
        </p:nvSpPr>
        <p:spPr>
          <a:xfrm>
            <a:off x="9244085" y="212444"/>
            <a:ext cx="1080000" cy="2478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Ruminococcus CAG</a:t>
            </a:r>
          </a:p>
        </p:txBody>
      </p:sp>
      <p:sp>
        <p:nvSpPr>
          <p:cNvPr id="68" name="Rectangle 77">
            <a:extLst>
              <a:ext uri="{FF2B5EF4-FFF2-40B4-BE49-F238E27FC236}">
                <a16:creationId xmlns:a16="http://schemas.microsoft.com/office/drawing/2014/main" id="{300BDB2C-7738-FAE5-1B3E-20E4E263E69A}"/>
              </a:ext>
            </a:extLst>
          </p:cNvPr>
          <p:cNvSpPr/>
          <p:nvPr/>
        </p:nvSpPr>
        <p:spPr>
          <a:xfrm>
            <a:off x="8080642" y="215368"/>
            <a:ext cx="1080000" cy="2478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Ruminococcus CAG</a:t>
            </a:r>
          </a:p>
        </p:txBody>
      </p:sp>
      <p:sp>
        <p:nvSpPr>
          <p:cNvPr id="69" name="Rectangle 78">
            <a:extLst>
              <a:ext uri="{FF2B5EF4-FFF2-40B4-BE49-F238E27FC236}">
                <a16:creationId xmlns:a16="http://schemas.microsoft.com/office/drawing/2014/main" id="{15C33D83-04F5-D329-AE50-A36448B04356}"/>
              </a:ext>
            </a:extLst>
          </p:cNvPr>
          <p:cNvSpPr/>
          <p:nvPr/>
        </p:nvSpPr>
        <p:spPr>
          <a:xfrm>
            <a:off x="987262" y="3329858"/>
            <a:ext cx="1080000" cy="2478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Catenibacterium mitsuokai</a:t>
            </a:r>
          </a:p>
        </p:txBody>
      </p:sp>
      <p:sp>
        <p:nvSpPr>
          <p:cNvPr id="70" name="Rectangle 79">
            <a:extLst>
              <a:ext uri="{FF2B5EF4-FFF2-40B4-BE49-F238E27FC236}">
                <a16:creationId xmlns:a16="http://schemas.microsoft.com/office/drawing/2014/main" id="{2C9B5D27-94A4-A42C-9A7A-FCB02EBE7C73}"/>
              </a:ext>
            </a:extLst>
          </p:cNvPr>
          <p:cNvSpPr/>
          <p:nvPr/>
        </p:nvSpPr>
        <p:spPr>
          <a:xfrm>
            <a:off x="3307290" y="3329066"/>
            <a:ext cx="1080000" cy="2478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Catenibacterium CAG</a:t>
            </a:r>
          </a:p>
        </p:txBody>
      </p:sp>
      <p:sp>
        <p:nvSpPr>
          <p:cNvPr id="71" name="Rectangle 80">
            <a:extLst>
              <a:ext uri="{FF2B5EF4-FFF2-40B4-BE49-F238E27FC236}">
                <a16:creationId xmlns:a16="http://schemas.microsoft.com/office/drawing/2014/main" id="{0796DDF7-6243-D7A2-118F-50C3643DF546}"/>
              </a:ext>
            </a:extLst>
          </p:cNvPr>
          <p:cNvSpPr/>
          <p:nvPr/>
        </p:nvSpPr>
        <p:spPr>
          <a:xfrm>
            <a:off x="2143847" y="3331990"/>
            <a:ext cx="1080000" cy="2478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Catenibacterium sp.co_0103</a:t>
            </a:r>
          </a:p>
        </p:txBody>
      </p:sp>
      <p:sp>
        <p:nvSpPr>
          <p:cNvPr id="72" name="Rectangle 81">
            <a:extLst>
              <a:ext uri="{FF2B5EF4-FFF2-40B4-BE49-F238E27FC236}">
                <a16:creationId xmlns:a16="http://schemas.microsoft.com/office/drawing/2014/main" id="{71941497-9EFB-5D2B-A909-56D28BB48A27}"/>
              </a:ext>
            </a:extLst>
          </p:cNvPr>
          <p:cNvSpPr/>
          <p:nvPr/>
        </p:nvSpPr>
        <p:spPr>
          <a:xfrm>
            <a:off x="6984019" y="3303808"/>
            <a:ext cx="1080000" cy="247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Bacteroides sp.3_1 </a:t>
            </a:r>
          </a:p>
        </p:txBody>
      </p:sp>
      <p:sp>
        <p:nvSpPr>
          <p:cNvPr id="73" name="Rectangle 82">
            <a:extLst>
              <a:ext uri="{FF2B5EF4-FFF2-40B4-BE49-F238E27FC236}">
                <a16:creationId xmlns:a16="http://schemas.microsoft.com/office/drawing/2014/main" id="{10AB95E0-3A18-B44B-DA0F-0BC4A2082CB6}"/>
              </a:ext>
            </a:extLst>
          </p:cNvPr>
          <p:cNvSpPr/>
          <p:nvPr/>
        </p:nvSpPr>
        <p:spPr>
          <a:xfrm>
            <a:off x="9304047" y="3303016"/>
            <a:ext cx="1116000" cy="247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Bacteroides bouchesdurhonensis</a:t>
            </a:r>
          </a:p>
        </p:txBody>
      </p:sp>
      <p:sp>
        <p:nvSpPr>
          <p:cNvPr id="74" name="Rectangle 83">
            <a:extLst>
              <a:ext uri="{FF2B5EF4-FFF2-40B4-BE49-F238E27FC236}">
                <a16:creationId xmlns:a16="http://schemas.microsoft.com/office/drawing/2014/main" id="{FC58B332-040F-6532-B81A-12DC14AA1C70}"/>
              </a:ext>
            </a:extLst>
          </p:cNvPr>
          <p:cNvSpPr/>
          <p:nvPr/>
        </p:nvSpPr>
        <p:spPr>
          <a:xfrm>
            <a:off x="8140604" y="3305940"/>
            <a:ext cx="1080000" cy="247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P" sz="700" b="1" dirty="0">
                <a:solidFill>
                  <a:schemeClr val="tx1"/>
                </a:solidFill>
              </a:rPr>
              <a:t>Bacteroides acidifaciens</a:t>
            </a:r>
          </a:p>
        </p:txBody>
      </p:sp>
    </p:spTree>
    <p:extLst>
      <p:ext uri="{BB962C8B-B14F-4D97-AF65-F5344CB8AC3E}">
        <p14:creationId xmlns:p14="http://schemas.microsoft.com/office/powerpoint/2010/main" val="1714562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BA3DE03-7CF0-C4A9-152E-DFE02D2C8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34" y="534947"/>
            <a:ext cx="5030169" cy="562493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209F2C-96D8-BE36-0FFA-D90113C8C028}"/>
              </a:ext>
            </a:extLst>
          </p:cNvPr>
          <p:cNvSpPr txBox="1"/>
          <p:nvPr/>
        </p:nvSpPr>
        <p:spPr>
          <a:xfrm>
            <a:off x="108857" y="634637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3.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900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4BFCE4-0DA4-D98E-55CB-651850E17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" y="1206246"/>
            <a:ext cx="11818620" cy="444550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62B8D9-9527-C543-D786-C88BFAB8EFEC}"/>
              </a:ext>
            </a:extLst>
          </p:cNvPr>
          <p:cNvSpPr txBox="1"/>
          <p:nvPr/>
        </p:nvSpPr>
        <p:spPr>
          <a:xfrm>
            <a:off x="108857" y="634637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Supplement Figure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82487642-1A9A-0BBD-2763-F2D0F8849991}"/>
              </a:ext>
            </a:extLst>
          </p:cNvPr>
          <p:cNvSpPr txBox="1"/>
          <p:nvPr/>
        </p:nvSpPr>
        <p:spPr>
          <a:xfrm>
            <a:off x="213349" y="-77534"/>
            <a:ext cx="683122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</a:t>
            </a:r>
            <a:r>
              <a:rPr lang="en-US" altLang="ja-JP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</a:t>
            </a: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A.</a:t>
            </a:r>
            <a:endParaRPr lang="en-JP" sz="18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9B032693-A551-57E8-D8C6-AC49203F3379}"/>
              </a:ext>
            </a:extLst>
          </p:cNvPr>
          <p:cNvSpPr txBox="1"/>
          <p:nvPr/>
        </p:nvSpPr>
        <p:spPr>
          <a:xfrm>
            <a:off x="6078072" y="-57352"/>
            <a:ext cx="683122" cy="383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</a:t>
            </a:r>
            <a:r>
              <a:rPr lang="en-US" altLang="ja-JP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</a:t>
            </a:r>
            <a:r>
              <a:rPr lang="en-US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B.</a:t>
            </a:r>
            <a:endParaRPr lang="en-JP" sz="1800" b="1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770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138</Words>
  <Application>Microsoft Macintosh PowerPoint</Application>
  <PresentationFormat>ワイド画面</PresentationFormat>
  <Paragraphs>94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游ゴシック Light</vt:lpstr>
      <vt:lpstr>Arial</vt:lpstr>
      <vt:lpstr>Cambria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柳川 泰昭</dc:creator>
  <cp:lastModifiedBy>Yasuaki Yanagawa</cp:lastModifiedBy>
  <cp:revision>6</cp:revision>
  <dcterms:created xsi:type="dcterms:W3CDTF">2026-02-12T07:27:42Z</dcterms:created>
  <dcterms:modified xsi:type="dcterms:W3CDTF">2026-04-27T00:03:29Z</dcterms:modified>
</cp:coreProperties>
</file>