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34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150" d="100"/>
          <a:sy n="150" d="100"/>
        </p:scale>
        <p:origin x="180" y="108"/>
      </p:cViewPr>
      <p:guideLst>
        <p:guide orient="horz" pos="5343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eikow\Desktop\23bp%20piRNA\23-35%20bp%20pirna%20analysis%201708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eikow\Desktop\23bp%20piRNA\23-35%20bp%20pirna%20analysis%201708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88500"/>
                </a:schemeClr>
              </a:solidFill>
              <a:ln w="9525">
                <a:solidFill>
                  <a:schemeClr val="dk1">
                    <a:tint val="88500"/>
                  </a:schemeClr>
                </a:solidFill>
              </a:ln>
              <a:effectLst/>
            </c:spPr>
          </c:marker>
          <c:xVal>
            <c:numRef>
              <c:f>[1]Sheet3!$K$2:$K$6</c:f>
              <c:numCache>
                <c:formatCode>General</c:formatCode>
                <c:ptCount val="5"/>
                <c:pt idx="0">
                  <c:v>2.7807412495485799</c:v>
                </c:pt>
                <c:pt idx="1">
                  <c:v>2.3669469599822608</c:v>
                </c:pt>
                <c:pt idx="2">
                  <c:v>2.9128577206161923</c:v>
                </c:pt>
                <c:pt idx="3">
                  <c:v>3.2206033323870762</c:v>
                </c:pt>
                <c:pt idx="4">
                  <c:v>3.8018422863517976</c:v>
                </c:pt>
              </c:numCache>
            </c:numRef>
          </c:xVal>
          <c:yVal>
            <c:numRef>
              <c:f>[1]Sheet3!$L$2:$L$6</c:f>
              <c:numCache>
                <c:formatCode>General</c:formatCode>
                <c:ptCount val="5"/>
                <c:pt idx="0">
                  <c:v>0</c:v>
                </c:pt>
                <c:pt idx="1">
                  <c:v>0.25236227196926103</c:v>
                </c:pt>
                <c:pt idx="2">
                  <c:v>1.0210602093049005E-2</c:v>
                </c:pt>
                <c:pt idx="3">
                  <c:v>-0.22755956933590538</c:v>
                </c:pt>
                <c:pt idx="4">
                  <c:v>-0.2182923745226783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84331008"/>
        <c:axId val="1784332640"/>
      </c:scatterChart>
      <c:valAx>
        <c:axId val="1784331008"/>
        <c:scaling>
          <c:orientation val="minMax"/>
          <c:max val="3.9"/>
          <c:min val="2.2999999999999998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84332640"/>
        <c:crosses val="autoZero"/>
        <c:crossBetween val="midCat"/>
      </c:valAx>
      <c:valAx>
        <c:axId val="17843326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843310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[1]Sheet3!$G$2:$G$6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0.79953931642474807</c:v>
                  </c:pt>
                  <c:pt idx="2">
                    <c:v>0.64231277009414456</c:v>
                  </c:pt>
                  <c:pt idx="3">
                    <c:v>0.33341597878909318</c:v>
                  </c:pt>
                  <c:pt idx="4">
                    <c:v>0.28195091411843093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[1]Sheet3!$F$2:$F$6</c:f>
              <c:numCache>
                <c:formatCode>General</c:formatCode>
                <c:ptCount val="5"/>
                <c:pt idx="0">
                  <c:v>1</c:v>
                </c:pt>
                <c:pt idx="1">
                  <c:v>1.7879784166802117</c:v>
                </c:pt>
                <c:pt idx="2">
                  <c:v>1.0237893373101887</c:v>
                </c:pt>
                <c:pt idx="3">
                  <c:v>0.59216185833321966</c:v>
                </c:pt>
                <c:pt idx="4">
                  <c:v>0.60493348600052654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Sheet3!#REF!</c15:sqref>
                        </c15:formulaRef>
                      </c:ext>
                    </c:extLst>
                  </c:multiLvl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4"/>
        <c:overlap val="-27"/>
        <c:axId val="2010103872"/>
        <c:axId val="2010104416"/>
      </c:barChart>
      <c:catAx>
        <c:axId val="201010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010104416"/>
        <c:crosses val="autoZero"/>
        <c:auto val="1"/>
        <c:lblAlgn val="ctr"/>
        <c:lblOffset val="100"/>
        <c:noMultiLvlLbl val="0"/>
      </c:catAx>
      <c:valAx>
        <c:axId val="20101044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1010387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0BEE2-1718-4B7E-8A11-024CE7304D91}" type="datetimeFigureOut">
              <a:rPr kumimoji="1" lang="ja-JP" altLang="en-US" smtClean="0"/>
              <a:t>2017/9/15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91FAA-630B-4668-B119-EA37730FE5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1013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F789-1CF7-4C81-8F38-1A0B54C8974A}" type="datetimeFigureOut">
              <a:rPr kumimoji="1" lang="ja-JP" altLang="en-US" smtClean="0"/>
              <a:t>2017/9/15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F14E4-C8C4-4EB8-913B-8F55309CC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2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F789-1CF7-4C81-8F38-1A0B54C8974A}" type="datetimeFigureOut">
              <a:rPr kumimoji="1" lang="ja-JP" altLang="en-US" smtClean="0"/>
              <a:t>2017/9/15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F14E4-C8C4-4EB8-913B-8F55309CC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9557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F789-1CF7-4C81-8F38-1A0B54C8974A}" type="datetimeFigureOut">
              <a:rPr kumimoji="1" lang="ja-JP" altLang="en-US" smtClean="0"/>
              <a:t>2017/9/15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F14E4-C8C4-4EB8-913B-8F55309CC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9944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F789-1CF7-4C81-8F38-1A0B54C8974A}" type="datetimeFigureOut">
              <a:rPr kumimoji="1" lang="ja-JP" altLang="en-US" smtClean="0"/>
              <a:t>2017/9/15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F14E4-C8C4-4EB8-913B-8F55309CC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618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F789-1CF7-4C81-8F38-1A0B54C8974A}" type="datetimeFigureOut">
              <a:rPr kumimoji="1" lang="ja-JP" altLang="en-US" smtClean="0"/>
              <a:t>2017/9/15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F14E4-C8C4-4EB8-913B-8F55309CC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8106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F789-1CF7-4C81-8F38-1A0B54C8974A}" type="datetimeFigureOut">
              <a:rPr kumimoji="1" lang="ja-JP" altLang="en-US" smtClean="0"/>
              <a:t>2017/9/15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F14E4-C8C4-4EB8-913B-8F55309CC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4848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F789-1CF7-4C81-8F38-1A0B54C8974A}" type="datetimeFigureOut">
              <a:rPr kumimoji="1" lang="ja-JP" altLang="en-US" smtClean="0"/>
              <a:t>2017/9/15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F14E4-C8C4-4EB8-913B-8F55309CC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244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F789-1CF7-4C81-8F38-1A0B54C8974A}" type="datetimeFigureOut">
              <a:rPr kumimoji="1" lang="ja-JP" altLang="en-US" smtClean="0"/>
              <a:t>2017/9/15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F14E4-C8C4-4EB8-913B-8F55309CC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727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F789-1CF7-4C81-8F38-1A0B54C8974A}" type="datetimeFigureOut">
              <a:rPr kumimoji="1" lang="ja-JP" altLang="en-US" smtClean="0"/>
              <a:t>2017/9/15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F14E4-C8C4-4EB8-913B-8F55309CC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05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F789-1CF7-4C81-8F38-1A0B54C8974A}" type="datetimeFigureOut">
              <a:rPr kumimoji="1" lang="ja-JP" altLang="en-US" smtClean="0"/>
              <a:t>2017/9/15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F14E4-C8C4-4EB8-913B-8F55309CC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126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F789-1CF7-4C81-8F38-1A0B54C8974A}" type="datetimeFigureOut">
              <a:rPr kumimoji="1" lang="ja-JP" altLang="en-US" smtClean="0"/>
              <a:t>2017/9/15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F14E4-C8C4-4EB8-913B-8F55309CC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4084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CF789-1CF7-4C81-8F38-1A0B54C8974A}" type="datetimeFigureOut">
              <a:rPr kumimoji="1" lang="ja-JP" altLang="en-US" smtClean="0"/>
              <a:t>2017/9/15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F14E4-C8C4-4EB8-913B-8F55309CC3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539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3" name="グラフ 2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26846"/>
              </p:ext>
            </p:extLst>
          </p:nvPr>
        </p:nvGraphicFramePr>
        <p:xfrm>
          <a:off x="3791078" y="421562"/>
          <a:ext cx="2436384" cy="195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2" name="グラフ 2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1864871"/>
              </p:ext>
            </p:extLst>
          </p:nvPr>
        </p:nvGraphicFramePr>
        <p:xfrm>
          <a:off x="870587" y="464288"/>
          <a:ext cx="2204012" cy="1742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5" name="テキスト ボックス 224"/>
          <p:cNvSpPr txBox="1"/>
          <p:nvPr/>
        </p:nvSpPr>
        <p:spPr>
          <a:xfrm>
            <a:off x="3659641" y="1021956"/>
            <a:ext cx="3289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latin typeface="Arial"/>
                <a:cs typeface="Arial"/>
              </a:rPr>
              <a:t>0.1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115" name="テキスト ボックス 114"/>
          <p:cNvSpPr txBox="1"/>
          <p:nvPr/>
        </p:nvSpPr>
        <p:spPr>
          <a:xfrm>
            <a:off x="3318040" y="273121"/>
            <a:ext cx="2696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テキスト ボックス 115"/>
          <p:cNvSpPr txBox="1"/>
          <p:nvPr/>
        </p:nvSpPr>
        <p:spPr>
          <a:xfrm>
            <a:off x="434073" y="25043"/>
            <a:ext cx="7377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2S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テキスト ボックス 116"/>
          <p:cNvSpPr txBox="1"/>
          <p:nvPr/>
        </p:nvSpPr>
        <p:spPr>
          <a:xfrm>
            <a:off x="410836" y="286459"/>
            <a:ext cx="2696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テキスト ボックス 160"/>
          <p:cNvSpPr txBox="1">
            <a:spLocks noChangeArrowheads="1"/>
          </p:cNvSpPr>
          <p:nvPr/>
        </p:nvSpPr>
        <p:spPr bwMode="auto">
          <a:xfrm>
            <a:off x="3987359" y="562185"/>
            <a:ext cx="481213" cy="2462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defRPr/>
            </a:pPr>
            <a:r>
              <a:rPr lang="en-US" altLang="ja-JP" sz="1000" dirty="0">
                <a:solidFill>
                  <a:srgbClr val="FF0000"/>
                </a:solidFill>
                <a:cs typeface="Arial" panose="020B0604020202020204" pitchFamily="34" charset="0"/>
              </a:rPr>
              <a:t>OM5</a:t>
            </a:r>
            <a:endParaRPr lang="ja-JP" altLang="en-US" sz="10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62" name="テキスト ボックス 161"/>
          <p:cNvSpPr txBox="1">
            <a:spLocks noChangeArrowheads="1"/>
          </p:cNvSpPr>
          <p:nvPr/>
        </p:nvSpPr>
        <p:spPr bwMode="auto">
          <a:xfrm>
            <a:off x="4317837" y="1148433"/>
            <a:ext cx="464733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000" dirty="0" err="1">
                <a:cs typeface="Arial" panose="020B0604020202020204" pitchFamily="34" charset="0"/>
              </a:rPr>
              <a:t>Har</a:t>
            </a:r>
            <a:endParaRPr lang="ja-JP" altLang="en-US" sz="1000" dirty="0">
              <a:cs typeface="Arial" panose="020B0604020202020204" pitchFamily="34" charset="0"/>
            </a:endParaRPr>
          </a:p>
        </p:txBody>
      </p:sp>
      <p:sp>
        <p:nvSpPr>
          <p:cNvPr id="165" name="テキスト ボックス 16"/>
          <p:cNvSpPr txBox="1">
            <a:spLocks noChangeArrowheads="1"/>
          </p:cNvSpPr>
          <p:nvPr/>
        </p:nvSpPr>
        <p:spPr bwMode="auto">
          <a:xfrm>
            <a:off x="5036029" y="1805029"/>
            <a:ext cx="611979" cy="2462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defRPr/>
            </a:pPr>
            <a:r>
              <a:rPr lang="en-US" altLang="ja-JP" sz="1000" dirty="0">
                <a:solidFill>
                  <a:srgbClr val="0000CC"/>
                </a:solidFill>
                <a:cs typeface="Arial" panose="020B0604020202020204" pitchFamily="34" charset="0"/>
              </a:rPr>
              <a:t>KY101</a:t>
            </a:r>
            <a:endParaRPr lang="ja-JP" altLang="en-US" sz="1000" dirty="0">
              <a:solidFill>
                <a:srgbClr val="0000CC"/>
              </a:solidFill>
              <a:cs typeface="Arial" panose="020B0604020202020204" pitchFamily="34" charset="0"/>
            </a:endParaRPr>
          </a:p>
        </p:txBody>
      </p:sp>
      <p:sp>
        <p:nvSpPr>
          <p:cNvPr id="166" name="テキスト ボックス 17"/>
          <p:cNvSpPr txBox="1">
            <a:spLocks noChangeArrowheads="1"/>
          </p:cNvSpPr>
          <p:nvPr/>
        </p:nvSpPr>
        <p:spPr bwMode="auto">
          <a:xfrm>
            <a:off x="5597660" y="2018912"/>
            <a:ext cx="524557" cy="2462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defRPr/>
            </a:pPr>
            <a:r>
              <a:rPr lang="en-US" altLang="ja-JP" sz="1000" dirty="0">
                <a:solidFill>
                  <a:srgbClr val="0033CC"/>
                </a:solidFill>
                <a:cs typeface="Arial" panose="020B0604020202020204" pitchFamily="34" charset="0"/>
              </a:rPr>
              <a:t>KY74</a:t>
            </a:r>
            <a:endParaRPr lang="ja-JP" altLang="en-US" sz="1000" dirty="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sp>
        <p:nvSpPr>
          <p:cNvPr id="168" name="テキスト ボックス 167"/>
          <p:cNvSpPr txBox="1">
            <a:spLocks noChangeArrowheads="1"/>
          </p:cNvSpPr>
          <p:nvPr/>
        </p:nvSpPr>
        <p:spPr bwMode="auto">
          <a:xfrm>
            <a:off x="4619937" y="1348099"/>
            <a:ext cx="449189" cy="2462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defRPr/>
            </a:pPr>
            <a:r>
              <a:rPr lang="en-US" altLang="ja-JP" sz="1000" dirty="0">
                <a:solidFill>
                  <a:srgbClr val="0000CC"/>
                </a:solidFill>
                <a:cs typeface="Arial" panose="020B0604020202020204" pitchFamily="34" charset="0"/>
              </a:rPr>
              <a:t>KY3</a:t>
            </a:r>
            <a:endParaRPr lang="ja-JP" altLang="en-US" sz="1000" dirty="0">
              <a:solidFill>
                <a:srgbClr val="0000CC"/>
              </a:solidFill>
              <a:cs typeface="Arial" panose="020B0604020202020204" pitchFamily="34" charset="0"/>
            </a:endParaRPr>
          </a:p>
        </p:txBody>
      </p:sp>
      <p:sp>
        <p:nvSpPr>
          <p:cNvPr id="170" name="テキスト ボックス 169"/>
          <p:cNvSpPr txBox="1"/>
          <p:nvPr/>
        </p:nvSpPr>
        <p:spPr>
          <a:xfrm>
            <a:off x="5291335" y="876554"/>
            <a:ext cx="7198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 strains </a:t>
            </a:r>
            <a:endParaRPr lang="ja-JP" altLang="en-US" sz="10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テキスト ボックス 170"/>
          <p:cNvSpPr txBox="1"/>
          <p:nvPr/>
        </p:nvSpPr>
        <p:spPr>
          <a:xfrm>
            <a:off x="5281098" y="705389"/>
            <a:ext cx="7301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M’ strains </a:t>
            </a:r>
            <a:endParaRPr lang="ja-JP" altLang="en-US" sz="1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テキスト ボックス 13"/>
          <p:cNvSpPr txBox="1">
            <a:spLocks noChangeArrowheads="1"/>
          </p:cNvSpPr>
          <p:nvPr/>
        </p:nvSpPr>
        <p:spPr bwMode="auto">
          <a:xfrm>
            <a:off x="4933270" y="519614"/>
            <a:ext cx="11272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000" dirty="0">
                <a:cs typeface="Arial" panose="020B0604020202020204" pitchFamily="34" charset="0"/>
              </a:rPr>
              <a:t>(test</a:t>
            </a:r>
            <a:r>
              <a:rPr lang="ja-JP" altLang="en-US" sz="1000" dirty="0">
                <a:cs typeface="Arial" panose="020B0604020202020204" pitchFamily="34" charset="0"/>
              </a:rPr>
              <a:t>♀ </a:t>
            </a:r>
            <a:r>
              <a:rPr lang="en-US" altLang="ja-JP" sz="1000" dirty="0">
                <a:cs typeface="Arial" panose="020B0604020202020204" pitchFamily="34" charset="0"/>
              </a:rPr>
              <a:t>x </a:t>
            </a:r>
            <a:r>
              <a:rPr lang="ja-JP" altLang="en-US" sz="1000" dirty="0">
                <a:cs typeface="Arial" panose="020B0604020202020204" pitchFamily="34" charset="0"/>
              </a:rPr>
              <a:t>♂</a:t>
            </a:r>
            <a:r>
              <a:rPr lang="en-US" altLang="ja-JP" sz="1000" dirty="0" err="1">
                <a:cs typeface="Arial" panose="020B0604020202020204" pitchFamily="34" charset="0"/>
              </a:rPr>
              <a:t>Har</a:t>
            </a:r>
            <a:r>
              <a:rPr lang="ja-JP" altLang="en-US" sz="1000" dirty="0">
                <a:cs typeface="Arial" panose="020B0604020202020204" pitchFamily="34" charset="0"/>
              </a:rPr>
              <a:t> </a:t>
            </a:r>
            <a:r>
              <a:rPr lang="en-US" altLang="ja-JP" sz="1000" dirty="0">
                <a:cs typeface="Arial" panose="020B0604020202020204" pitchFamily="34" charset="0"/>
              </a:rPr>
              <a:t>)</a:t>
            </a:r>
            <a:r>
              <a:rPr lang="ja-JP" altLang="en-US" sz="1000" dirty="0">
                <a:cs typeface="Arial" panose="020B0604020202020204" pitchFamily="34" charset="0"/>
              </a:rPr>
              <a:t>　</a:t>
            </a:r>
            <a:endParaRPr lang="en-US" altLang="ja-JP" sz="1000" dirty="0">
              <a:cs typeface="Arial" panose="020B0604020202020204" pitchFamily="34" charset="0"/>
            </a:endParaRPr>
          </a:p>
        </p:txBody>
      </p:sp>
      <p:sp>
        <p:nvSpPr>
          <p:cNvPr id="173" name="正方形/長方形 172"/>
          <p:cNvSpPr/>
          <p:nvPr/>
        </p:nvSpPr>
        <p:spPr>
          <a:xfrm>
            <a:off x="4722973" y="291921"/>
            <a:ext cx="13375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ja-JP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= -0.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altLang="ja-JP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ja-JP" alt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p </a:t>
            </a:r>
            <a:r>
              <a:rPr lang="en-US" altLang="ja-JP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&lt; 0.05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テキスト ボックス 12"/>
          <p:cNvSpPr txBox="1">
            <a:spLocks noChangeArrowheads="1"/>
          </p:cNvSpPr>
          <p:nvPr/>
        </p:nvSpPr>
        <p:spPr bwMode="auto">
          <a:xfrm rot="3537324">
            <a:off x="1030646" y="2076461"/>
            <a:ext cx="391454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000" dirty="0" err="1" smtClean="0">
                <a:cs typeface="Arial" panose="020B0604020202020204" pitchFamily="34" charset="0"/>
              </a:rPr>
              <a:t>Har</a:t>
            </a:r>
            <a:endParaRPr lang="en-US" altLang="ja-JP" sz="1000" dirty="0" smtClean="0">
              <a:cs typeface="Arial" panose="020B0604020202020204" pitchFamily="34" charset="0"/>
            </a:endParaRPr>
          </a:p>
        </p:txBody>
      </p:sp>
      <p:sp>
        <p:nvSpPr>
          <p:cNvPr id="125" name="テキスト ボックス 16"/>
          <p:cNvSpPr txBox="1">
            <a:spLocks noChangeArrowheads="1"/>
          </p:cNvSpPr>
          <p:nvPr/>
        </p:nvSpPr>
        <p:spPr bwMode="auto">
          <a:xfrm rot="3537324">
            <a:off x="2160833" y="2136741"/>
            <a:ext cx="566181" cy="2217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defRPr/>
            </a:pPr>
            <a:r>
              <a:rPr lang="en-US" altLang="ja-JP" sz="1000" dirty="0">
                <a:solidFill>
                  <a:srgbClr val="3333CC"/>
                </a:solidFill>
                <a:cs typeface="Arial" panose="020B0604020202020204" pitchFamily="34" charset="0"/>
              </a:rPr>
              <a:t>KY101</a:t>
            </a:r>
            <a:endParaRPr lang="ja-JP" altLang="en-US" sz="1000" dirty="0">
              <a:solidFill>
                <a:srgbClr val="3333CC"/>
              </a:solidFill>
              <a:cs typeface="Arial" panose="020B0604020202020204" pitchFamily="34" charset="0"/>
            </a:endParaRPr>
          </a:p>
        </p:txBody>
      </p:sp>
      <p:sp>
        <p:nvSpPr>
          <p:cNvPr id="126" name="テキスト ボックス 17"/>
          <p:cNvSpPr txBox="1">
            <a:spLocks noChangeArrowheads="1"/>
          </p:cNvSpPr>
          <p:nvPr/>
        </p:nvSpPr>
        <p:spPr bwMode="auto">
          <a:xfrm rot="3537324">
            <a:off x="2567888" y="2127247"/>
            <a:ext cx="495649" cy="2217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defRPr/>
            </a:pPr>
            <a:r>
              <a:rPr lang="en-US" altLang="ja-JP" sz="1000" dirty="0">
                <a:solidFill>
                  <a:srgbClr val="3333CC"/>
                </a:solidFill>
                <a:cs typeface="Arial" panose="020B0604020202020204" pitchFamily="34" charset="0"/>
              </a:rPr>
              <a:t>KY74</a:t>
            </a:r>
            <a:endParaRPr lang="ja-JP" altLang="en-US" sz="1000" dirty="0">
              <a:solidFill>
                <a:srgbClr val="3333CC"/>
              </a:solidFill>
              <a:cs typeface="Arial" panose="020B0604020202020204" pitchFamily="34" charset="0"/>
            </a:endParaRPr>
          </a:p>
        </p:txBody>
      </p:sp>
      <p:sp>
        <p:nvSpPr>
          <p:cNvPr id="128" name="テキスト ボックス 19"/>
          <p:cNvSpPr txBox="1">
            <a:spLocks noChangeArrowheads="1"/>
          </p:cNvSpPr>
          <p:nvPr/>
        </p:nvSpPr>
        <p:spPr bwMode="auto">
          <a:xfrm rot="3537324">
            <a:off x="1821637" y="2088714"/>
            <a:ext cx="425116" cy="2217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defRPr/>
            </a:pPr>
            <a:r>
              <a:rPr lang="en-US" altLang="ja-JP" sz="1000" dirty="0">
                <a:solidFill>
                  <a:srgbClr val="3333CC"/>
                </a:solidFill>
                <a:cs typeface="Arial" panose="020B0604020202020204" pitchFamily="34" charset="0"/>
              </a:rPr>
              <a:t>KY3</a:t>
            </a:r>
            <a:endParaRPr lang="ja-JP" altLang="en-US" sz="1000" dirty="0">
              <a:solidFill>
                <a:srgbClr val="3333CC"/>
              </a:solidFill>
              <a:cs typeface="Arial" panose="020B0604020202020204" pitchFamily="34" charset="0"/>
            </a:endParaRPr>
          </a:p>
        </p:txBody>
      </p:sp>
      <p:sp>
        <p:nvSpPr>
          <p:cNvPr id="131" name="テキスト ボックス 22"/>
          <p:cNvSpPr txBox="1">
            <a:spLocks noChangeArrowheads="1"/>
          </p:cNvSpPr>
          <p:nvPr/>
        </p:nvSpPr>
        <p:spPr bwMode="auto">
          <a:xfrm rot="3537324">
            <a:off x="1414668" y="2108199"/>
            <a:ext cx="461986" cy="2217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defRPr/>
            </a:pPr>
            <a:r>
              <a:rPr lang="en-US" altLang="ja-JP" sz="1000" dirty="0">
                <a:solidFill>
                  <a:srgbClr val="FF0000"/>
                </a:solidFill>
                <a:cs typeface="Arial" panose="020B0604020202020204" pitchFamily="34" charset="0"/>
              </a:rPr>
              <a:t>OM5</a:t>
            </a:r>
            <a:endParaRPr lang="ja-JP" altLang="en-US" sz="10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34" name="テキスト ボックス 13"/>
          <p:cNvSpPr txBox="1">
            <a:spLocks noChangeArrowheads="1"/>
          </p:cNvSpPr>
          <p:nvPr/>
        </p:nvSpPr>
        <p:spPr bwMode="auto">
          <a:xfrm>
            <a:off x="410780" y="2124488"/>
            <a:ext cx="74272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000" dirty="0">
                <a:cs typeface="Arial" panose="020B0604020202020204" pitchFamily="34" charset="0"/>
              </a:rPr>
              <a:t>♂</a:t>
            </a:r>
            <a:r>
              <a:rPr lang="en-US" altLang="ja-JP" sz="1000" dirty="0" err="1">
                <a:cs typeface="Arial" panose="020B0604020202020204" pitchFamily="34" charset="0"/>
              </a:rPr>
              <a:t>Har</a:t>
            </a:r>
            <a:r>
              <a:rPr lang="ja-JP" altLang="en-US" sz="1000" dirty="0">
                <a:cs typeface="Arial" panose="020B0604020202020204" pitchFamily="34" charset="0"/>
              </a:rPr>
              <a:t> </a:t>
            </a:r>
            <a:r>
              <a:rPr lang="en-US" altLang="ja-JP" sz="1000" dirty="0">
                <a:cs typeface="Arial" panose="020B0604020202020204" pitchFamily="34" charset="0"/>
              </a:rPr>
              <a:t>x</a:t>
            </a:r>
            <a:r>
              <a:rPr lang="ja-JP" altLang="en-US" sz="1000" dirty="0">
                <a:cs typeface="Arial" panose="020B0604020202020204" pitchFamily="34" charset="0"/>
              </a:rPr>
              <a:t>♀　</a:t>
            </a:r>
            <a:endParaRPr lang="en-US" altLang="ja-JP" sz="1000" dirty="0">
              <a:cs typeface="Arial" panose="020B0604020202020204" pitchFamily="34" charset="0"/>
            </a:endParaRPr>
          </a:p>
        </p:txBody>
      </p:sp>
      <p:sp>
        <p:nvSpPr>
          <p:cNvPr id="136" name="テキスト ボックス 135"/>
          <p:cNvSpPr txBox="1"/>
          <p:nvPr/>
        </p:nvSpPr>
        <p:spPr>
          <a:xfrm>
            <a:off x="2124680" y="2385126"/>
            <a:ext cx="691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 strains </a:t>
            </a:r>
            <a:endParaRPr lang="ja-JP" altLang="en-US" sz="10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テキスト ボックス 136"/>
          <p:cNvSpPr txBox="1"/>
          <p:nvPr/>
        </p:nvSpPr>
        <p:spPr>
          <a:xfrm>
            <a:off x="1295228" y="2369971"/>
            <a:ext cx="730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M’ strains </a:t>
            </a:r>
            <a:endParaRPr lang="ja-JP" altLang="en-US" sz="1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837287" y="506258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latin typeface="Arial"/>
                <a:cs typeface="Arial"/>
              </a:rPr>
              <a:t>3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215" name="テキスト ボックス 214"/>
          <p:cNvSpPr txBox="1"/>
          <p:nvPr/>
        </p:nvSpPr>
        <p:spPr>
          <a:xfrm>
            <a:off x="837287" y="982931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 smtClean="0">
                <a:latin typeface="Arial"/>
                <a:cs typeface="Arial"/>
              </a:rPr>
              <a:t>2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216" name="テキスト ボックス 215"/>
          <p:cNvSpPr txBox="1"/>
          <p:nvPr/>
        </p:nvSpPr>
        <p:spPr>
          <a:xfrm>
            <a:off x="837287" y="1451984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latin typeface="Arial"/>
                <a:cs typeface="Arial"/>
              </a:rPr>
              <a:t>1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217" name="テキスト ボックス 216"/>
          <p:cNvSpPr txBox="1"/>
          <p:nvPr/>
        </p:nvSpPr>
        <p:spPr>
          <a:xfrm>
            <a:off x="837287" y="1913418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latin typeface="Arial"/>
                <a:cs typeface="Arial"/>
              </a:rPr>
              <a:t>0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218" name="テキスト ボックス 11"/>
          <p:cNvSpPr txBox="1">
            <a:spLocks noChangeArrowheads="1"/>
          </p:cNvSpPr>
          <p:nvPr/>
        </p:nvSpPr>
        <p:spPr bwMode="auto">
          <a:xfrm rot="16200000">
            <a:off x="2645198" y="1147819"/>
            <a:ext cx="17610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000" dirty="0">
                <a:cs typeface="Arial" panose="020B0604020202020204" pitchFamily="34" charset="0"/>
              </a:rPr>
              <a:t> </a:t>
            </a:r>
            <a:r>
              <a:rPr lang="en-US" altLang="ja-JP" sz="1000" dirty="0" smtClean="0">
                <a:cs typeface="Arial" panose="020B0604020202020204" pitchFamily="34" charset="0"/>
              </a:rPr>
              <a:t>Relative </a:t>
            </a:r>
            <a:r>
              <a:rPr lang="en-US" altLang="ja-JP" sz="1000" i="1" dirty="0" smtClean="0">
                <a:cs typeface="Arial" panose="020B0604020202020204" pitchFamily="34" charset="0"/>
              </a:rPr>
              <a:t>P</a:t>
            </a:r>
            <a:r>
              <a:rPr lang="en-US" altLang="ja-JP" sz="1000" dirty="0">
                <a:cs typeface="Arial" panose="020B0604020202020204" pitchFamily="34" charset="0"/>
              </a:rPr>
              <a:t>-element </a:t>
            </a:r>
            <a:r>
              <a:rPr lang="en-US" altLang="ja-JP" sz="1000" dirty="0" smtClean="0">
                <a:cs typeface="Arial" panose="020B0604020202020204" pitchFamily="34" charset="0"/>
              </a:rPr>
              <a:t>mRNA expression  (</a:t>
            </a:r>
            <a:r>
              <a:rPr lang="en-US" altLang="ja-JP" sz="1000" i="1" dirty="0" smtClean="0">
                <a:cs typeface="Arial" panose="020B0604020202020204" pitchFamily="34" charset="0"/>
              </a:rPr>
              <a:t>RP49</a:t>
            </a:r>
            <a:r>
              <a:rPr lang="en-US" altLang="ja-JP" sz="1000" dirty="0" smtClean="0">
                <a:cs typeface="Arial" panose="020B0604020202020204" pitchFamily="34" charset="0"/>
              </a:rPr>
              <a:t>=1, log</a:t>
            </a:r>
            <a:r>
              <a:rPr lang="en-US" altLang="ja-JP" sz="1000" baseline="-25000" dirty="0" smtClean="0">
                <a:cs typeface="Arial" panose="020B0604020202020204" pitchFamily="34" charset="0"/>
              </a:rPr>
              <a:t>10</a:t>
            </a:r>
            <a:r>
              <a:rPr lang="en-US" altLang="ja-JP" sz="1000" dirty="0" smtClean="0">
                <a:cs typeface="Arial" panose="020B0604020202020204" pitchFamily="34" charset="0"/>
              </a:rPr>
              <a:t>)</a:t>
            </a:r>
            <a:endParaRPr lang="ja-JP" altLang="en-US" sz="1000" dirty="0">
              <a:cs typeface="Arial" panose="020B0604020202020204" pitchFamily="34" charset="0"/>
            </a:endParaRPr>
          </a:p>
        </p:txBody>
      </p:sp>
      <p:sp>
        <p:nvSpPr>
          <p:cNvPr id="219" name="テキスト ボックス 11"/>
          <p:cNvSpPr txBox="1">
            <a:spLocks noChangeArrowheads="1"/>
          </p:cNvSpPr>
          <p:nvPr/>
        </p:nvSpPr>
        <p:spPr bwMode="auto">
          <a:xfrm>
            <a:off x="3777072" y="2380234"/>
            <a:ext cx="228622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000" dirty="0" smtClean="0">
                <a:cs typeface="Arial" panose="020B0604020202020204" pitchFamily="34" charset="0"/>
              </a:rPr>
              <a:t>Total </a:t>
            </a:r>
            <a:r>
              <a:rPr lang="en-US" altLang="ja-JP" sz="1000" i="1" dirty="0" smtClean="0">
                <a:cs typeface="Arial" panose="020B0604020202020204" pitchFamily="34" charset="0"/>
              </a:rPr>
              <a:t>P</a:t>
            </a:r>
            <a:r>
              <a:rPr lang="en-US" altLang="ja-JP" sz="1000" dirty="0" smtClean="0">
                <a:cs typeface="Arial" panose="020B0604020202020204" pitchFamily="34" charset="0"/>
              </a:rPr>
              <a:t>-element piRNAs (log</a:t>
            </a:r>
            <a:r>
              <a:rPr lang="en-US" altLang="ja-JP" sz="1000" baseline="-25000" dirty="0" smtClean="0">
                <a:cs typeface="Arial" panose="020B0604020202020204" pitchFamily="34" charset="0"/>
              </a:rPr>
              <a:t>10</a:t>
            </a:r>
            <a:r>
              <a:rPr lang="en-US" altLang="ja-JP" sz="1000" dirty="0" smtClean="0">
                <a:cs typeface="Arial" panose="020B0604020202020204" pitchFamily="34" charset="0"/>
              </a:rPr>
              <a:t>[RPM])</a:t>
            </a:r>
            <a:endParaRPr lang="ja-JP" altLang="en-US" sz="1000" dirty="0">
              <a:cs typeface="Arial" panose="020B0604020202020204" pitchFamily="34" charset="0"/>
            </a:endParaRPr>
          </a:p>
        </p:txBody>
      </p:sp>
      <p:sp>
        <p:nvSpPr>
          <p:cNvPr id="220" name="テキスト ボックス 219"/>
          <p:cNvSpPr txBox="1"/>
          <p:nvPr/>
        </p:nvSpPr>
        <p:spPr>
          <a:xfrm>
            <a:off x="3746854" y="1308427"/>
            <a:ext cx="2417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latin typeface="Arial"/>
                <a:cs typeface="Arial"/>
              </a:rPr>
              <a:t>0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222" name="テキスト ボックス 221"/>
          <p:cNvSpPr txBox="1"/>
          <p:nvPr/>
        </p:nvSpPr>
        <p:spPr>
          <a:xfrm>
            <a:off x="3625977" y="1582323"/>
            <a:ext cx="3626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latin typeface="Arial"/>
                <a:cs typeface="Arial"/>
              </a:rPr>
              <a:t>-0.1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223" name="テキスト ボックス 222"/>
          <p:cNvSpPr txBox="1"/>
          <p:nvPr/>
        </p:nvSpPr>
        <p:spPr>
          <a:xfrm>
            <a:off x="3625977" y="2115167"/>
            <a:ext cx="3626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latin typeface="Arial"/>
                <a:cs typeface="Arial"/>
              </a:rPr>
              <a:t>-3.0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224" name="テキスト ボックス 223"/>
          <p:cNvSpPr txBox="1"/>
          <p:nvPr/>
        </p:nvSpPr>
        <p:spPr>
          <a:xfrm>
            <a:off x="3661294" y="727024"/>
            <a:ext cx="3272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latin typeface="Arial"/>
                <a:cs typeface="Arial"/>
              </a:rPr>
              <a:t>0.2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227" name="テキスト ボックス 226"/>
          <p:cNvSpPr txBox="1"/>
          <p:nvPr/>
        </p:nvSpPr>
        <p:spPr>
          <a:xfrm>
            <a:off x="3625977" y="1867379"/>
            <a:ext cx="3626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latin typeface="Arial"/>
                <a:cs typeface="Arial"/>
              </a:rPr>
              <a:t>-2.0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228" name="テキスト ボックス 227"/>
          <p:cNvSpPr txBox="1"/>
          <p:nvPr/>
        </p:nvSpPr>
        <p:spPr>
          <a:xfrm>
            <a:off x="3791077" y="2248517"/>
            <a:ext cx="3272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latin typeface="Arial"/>
                <a:cs typeface="Arial"/>
              </a:rPr>
              <a:t>2.3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229" name="テキスト ボックス 228"/>
          <p:cNvSpPr txBox="1"/>
          <p:nvPr/>
        </p:nvSpPr>
        <p:spPr>
          <a:xfrm>
            <a:off x="4455287" y="2235817"/>
            <a:ext cx="3272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latin typeface="Arial"/>
                <a:cs typeface="Arial"/>
              </a:rPr>
              <a:t>2.8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230" name="テキスト ボックス 229"/>
          <p:cNvSpPr txBox="1"/>
          <p:nvPr/>
        </p:nvSpPr>
        <p:spPr>
          <a:xfrm>
            <a:off x="5143627" y="2242167"/>
            <a:ext cx="3272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latin typeface="Arial"/>
                <a:cs typeface="Arial"/>
              </a:rPr>
              <a:t>3.3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231" name="テキスト ボックス 230"/>
          <p:cNvSpPr txBox="1"/>
          <p:nvPr/>
        </p:nvSpPr>
        <p:spPr>
          <a:xfrm>
            <a:off x="5784977" y="2229467"/>
            <a:ext cx="3272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latin typeface="Arial"/>
                <a:cs typeface="Arial"/>
              </a:rPr>
              <a:t>3.8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245" name="テキスト ボックス 11"/>
          <p:cNvSpPr txBox="1">
            <a:spLocks noChangeArrowheads="1"/>
          </p:cNvSpPr>
          <p:nvPr/>
        </p:nvSpPr>
        <p:spPr bwMode="auto">
          <a:xfrm rot="16200000">
            <a:off x="-205378" y="1178668"/>
            <a:ext cx="17187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000" dirty="0">
                <a:cs typeface="Arial" panose="020B0604020202020204" pitchFamily="34" charset="0"/>
              </a:rPr>
              <a:t> </a:t>
            </a:r>
            <a:r>
              <a:rPr lang="en-US" altLang="ja-JP" sz="1000" dirty="0" smtClean="0">
                <a:cs typeface="Arial" panose="020B0604020202020204" pitchFamily="34" charset="0"/>
              </a:rPr>
              <a:t>Relative </a:t>
            </a:r>
            <a:r>
              <a:rPr lang="en-US" altLang="ja-JP" sz="1000" i="1" dirty="0" smtClean="0">
                <a:cs typeface="Arial" panose="020B0604020202020204" pitchFamily="34" charset="0"/>
              </a:rPr>
              <a:t>P</a:t>
            </a:r>
            <a:r>
              <a:rPr lang="en-US" altLang="ja-JP" sz="1000" dirty="0">
                <a:cs typeface="Arial" panose="020B0604020202020204" pitchFamily="34" charset="0"/>
              </a:rPr>
              <a:t>-element </a:t>
            </a:r>
            <a:r>
              <a:rPr lang="en-US" altLang="ja-JP" sz="1000" dirty="0" smtClean="0">
                <a:cs typeface="Arial" panose="020B0604020202020204" pitchFamily="34" charset="0"/>
              </a:rPr>
              <a:t>mRNA expression  (</a:t>
            </a:r>
            <a:r>
              <a:rPr lang="en-US" altLang="ja-JP" sz="1000" i="1" dirty="0" smtClean="0">
                <a:cs typeface="Arial" panose="020B0604020202020204" pitchFamily="34" charset="0"/>
              </a:rPr>
              <a:t>RP49</a:t>
            </a:r>
            <a:r>
              <a:rPr lang="en-US" altLang="ja-JP" sz="1000" dirty="0" smtClean="0">
                <a:cs typeface="Arial" panose="020B0604020202020204" pitchFamily="34" charset="0"/>
              </a:rPr>
              <a:t>=1)</a:t>
            </a:r>
            <a:endParaRPr lang="ja-JP" altLang="en-US" sz="1000" dirty="0">
              <a:cs typeface="Arial" panose="020B0604020202020204" pitchFamily="34" charset="0"/>
            </a:endParaRPr>
          </a:p>
        </p:txBody>
      </p:sp>
      <p:cxnSp>
        <p:nvCxnSpPr>
          <p:cNvPr id="6" name="直線コネクタ 5"/>
          <p:cNvCxnSpPr/>
          <p:nvPr/>
        </p:nvCxnSpPr>
        <p:spPr>
          <a:xfrm>
            <a:off x="1990669" y="1197681"/>
            <a:ext cx="75137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直線コネクタ 247"/>
          <p:cNvCxnSpPr/>
          <p:nvPr/>
        </p:nvCxnSpPr>
        <p:spPr>
          <a:xfrm>
            <a:off x="2369432" y="640750"/>
            <a:ext cx="0" cy="5521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直線コネクタ 248"/>
          <p:cNvCxnSpPr/>
          <p:nvPr/>
        </p:nvCxnSpPr>
        <p:spPr>
          <a:xfrm>
            <a:off x="1588382" y="640750"/>
            <a:ext cx="1" cy="11689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1867699" y="453647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0" name="テキスト ボックス 249"/>
          <p:cNvSpPr txBox="1"/>
          <p:nvPr/>
        </p:nvSpPr>
        <p:spPr>
          <a:xfrm>
            <a:off x="3661294" y="468075"/>
            <a:ext cx="3272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latin typeface="Arial"/>
                <a:cs typeface="Arial"/>
              </a:rPr>
              <a:t>0.3</a:t>
            </a:r>
            <a:endParaRPr kumimoji="1" lang="ja-JP" altLang="en-US" sz="800" dirty="0">
              <a:latin typeface="Arial"/>
              <a:cs typeface="Arial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480853" y="2671948"/>
            <a:ext cx="568964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000" b="1" kern="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ja-JP" sz="1000" b="1" kern="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2S. </a:t>
            </a:r>
            <a:r>
              <a:rPr lang="en-US" altLang="ja-JP" sz="1000" b="1" kern="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Expression of </a:t>
            </a:r>
            <a:r>
              <a:rPr lang="en-US" altLang="ja-JP" sz="1000" b="1" kern="1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piRNA</a:t>
            </a:r>
            <a:r>
              <a:rPr lang="en-US" altLang="ja-JP" sz="1000" b="1" kern="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mRNA of </a:t>
            </a:r>
            <a:r>
              <a:rPr lang="en-US" altLang="ja-JP" sz="1000" b="1" i="1" kern="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1000" b="1" kern="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elements in </a:t>
            </a:r>
            <a:r>
              <a:rPr lang="en-US" altLang="ja-JP" sz="1000" b="1" kern="100" dirty="0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F1 embryonic bodies</a:t>
            </a:r>
            <a:r>
              <a:rPr lang="en-US" altLang="ja-JP" sz="1000" b="1" kern="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altLang="ja-JP" sz="1000" b="1" kern="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progenies of file lines</a:t>
            </a:r>
            <a:endParaRPr lang="ja-JP" altLang="ja-JP" sz="1000" kern="100" dirty="0">
              <a:latin typeface="Arial" panose="020B0604020202020204" pitchFamily="34" charset="0"/>
              <a:ea typeface="ＭＳ 明朝" panose="02020609040205080304" pitchFamily="17" charset="-128"/>
              <a:cs typeface="Arial" panose="020B0604020202020204" pitchFamily="34" charset="0"/>
            </a:endParaRPr>
          </a:p>
          <a:p>
            <a:pPr algn="just"/>
            <a:r>
              <a:rPr lang="en-US" altLang="ja-JP" sz="1000" kern="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 The </a:t>
            </a:r>
            <a:r>
              <a:rPr lang="en-US" altLang="ja-JP" sz="1000" kern="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expression levels of </a:t>
            </a:r>
            <a:r>
              <a:rPr lang="en-US" altLang="ja-JP" sz="1000" i="1" kern="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ja-JP" sz="1000" kern="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-element mRNA in </a:t>
            </a:r>
            <a:r>
              <a:rPr lang="en-US" altLang="ja-JP" sz="1000" kern="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F1 </a:t>
            </a:r>
            <a:r>
              <a:rPr lang="en-US" altLang="ja-JP" sz="1000" kern="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embryos</a:t>
            </a:r>
            <a:r>
              <a:rPr lang="en-US" altLang="ja-JP" sz="10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ja-JP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RP49</a:t>
            </a:r>
            <a:r>
              <a:rPr lang="en-US" altLang="ja-JP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=1)</a:t>
            </a:r>
            <a:r>
              <a:rPr lang="en-US" altLang="ja-JP" sz="10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ja-JP" sz="1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strain names </a:t>
            </a:r>
            <a:r>
              <a:rPr lang="en-US" altLang="ja-JP" sz="10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altLang="ja-JP" sz="1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mothers are shown in black (P), red (M’) and blue (Q</a:t>
            </a:r>
            <a:r>
              <a:rPr lang="en-US" altLang="ja-JP" sz="10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ja-JP" sz="1000" kern="100" dirty="0" smtClean="0">
                <a:solidFill>
                  <a:srgbClr val="00000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 </a:t>
            </a:r>
            <a:r>
              <a:rPr lang="en-US" altLang="ja-JP" sz="1000" kern="100" dirty="0" smtClean="0">
                <a:solidFill>
                  <a:srgbClr val="00000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(* </a:t>
            </a:r>
            <a:r>
              <a:rPr lang="en-US" altLang="ja-JP" sz="1000" kern="100" dirty="0" smtClean="0">
                <a:solidFill>
                  <a:srgbClr val="00000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p&lt;0.05). </a:t>
            </a:r>
            <a:r>
              <a:rPr lang="en-US" altLang="ja-JP" sz="1000" dirty="0" err="1">
                <a:latin typeface="Arial" panose="020B0604020202020204" pitchFamily="34" charset="0"/>
                <a:cs typeface="Arial" panose="020B0604020202020204" pitchFamily="34" charset="0"/>
              </a:rPr>
              <a:t>qRT</a:t>
            </a:r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-PCR was repeated three times in five lines (n =3). </a:t>
            </a:r>
            <a:r>
              <a:rPr lang="en-US" altLang="ja-JP" sz="1000" kern="100" dirty="0" smtClean="0">
                <a:solidFill>
                  <a:srgbClr val="00000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(B) The relationship between the</a:t>
            </a:r>
            <a:r>
              <a:rPr lang="en-US" altLang="ja-JP" sz="1000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 log expression levels of mRNAs (y-axis) and </a:t>
            </a:r>
            <a:r>
              <a:rPr lang="en-US" altLang="ja-JP" sz="1000" kern="0" dirty="0" err="1" smtClean="0">
                <a:solidFill>
                  <a:srgbClr val="00000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piRNAs</a:t>
            </a:r>
            <a:r>
              <a:rPr lang="en-US" altLang="ja-JP" sz="1000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 (x-axis) of </a:t>
            </a:r>
            <a:r>
              <a:rPr lang="en-US" altLang="ja-JP" sz="1000" i="1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P</a:t>
            </a:r>
            <a:r>
              <a:rPr lang="en-US" altLang="ja-JP" sz="1000" kern="0" dirty="0" smtClean="0">
                <a:solidFill>
                  <a:srgbClr val="00000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Arial" panose="020B0604020202020204" pitchFamily="34" charset="0"/>
              </a:rPr>
              <a:t> elements in F1 embryos. </a:t>
            </a:r>
            <a:r>
              <a:rPr lang="en-US" altLang="ja-JP" sz="10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strain names of mothers are shown in black (P), red (M’) and blue (Q). The Pearson’s </a:t>
            </a:r>
            <a:r>
              <a:rPr lang="ja-JP" altLang="ja-JP" sz="1000" kern="1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correlation efficient is shown on the top.</a:t>
            </a:r>
            <a:r>
              <a:rPr lang="en-US" altLang="ja-JP" sz="1000" dirty="0"/>
              <a:t> </a:t>
            </a:r>
            <a:endParaRPr lang="ja-JP" altLang="ja-JP" sz="1000" kern="100" dirty="0">
              <a:effectLst/>
              <a:latin typeface="Arial" panose="020B0604020202020204" pitchFamily="34" charset="0"/>
              <a:ea typeface="ＭＳ 明朝" panose="02020609040205080304" pitchFamily="17" charset="-128"/>
              <a:cs typeface="Arial" panose="020B0604020202020204" pitchFamily="34" charset="0"/>
            </a:endParaRPr>
          </a:p>
        </p:txBody>
      </p:sp>
      <p:cxnSp>
        <p:nvCxnSpPr>
          <p:cNvPr id="251" name="直線コネクタ 250"/>
          <p:cNvCxnSpPr/>
          <p:nvPr/>
        </p:nvCxnSpPr>
        <p:spPr>
          <a:xfrm>
            <a:off x="1588382" y="638313"/>
            <a:ext cx="7810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682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7906</TotalTime>
  <Words>215</Words>
  <Application>Microsoft Office PowerPoint</Application>
  <PresentationFormat>A4 210 x 297 mm</PresentationFormat>
  <Paragraphs>41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ＭＳ 明朝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keikow</dc:creator>
  <cp:lastModifiedBy>Author</cp:lastModifiedBy>
  <cp:revision>180</cp:revision>
  <cp:lastPrinted>2017-02-03T09:30:03Z</cp:lastPrinted>
  <dcterms:created xsi:type="dcterms:W3CDTF">2017-02-01T09:17:22Z</dcterms:created>
  <dcterms:modified xsi:type="dcterms:W3CDTF">2017-09-15T01:41:09Z</dcterms:modified>
</cp:coreProperties>
</file>