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449" r:id="rId2"/>
    <p:sldId id="450" r:id="rId3"/>
    <p:sldId id="451" r:id="rId4"/>
    <p:sldId id="452" r:id="rId5"/>
  </p:sldIdLst>
  <p:sldSz cx="6858000" cy="9144000" type="screen4x3"/>
  <p:notesSz cx="6796088" cy="992822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13" userDrawn="1">
          <p15:clr>
            <a:srgbClr val="A4A3A4"/>
          </p15:clr>
        </p15:guide>
        <p15:guide id="3" orient="horz" pos="41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00000"/>
    <a:srgbClr val="7F7F7F"/>
    <a:srgbClr val="777777"/>
    <a:srgbClr val="006600"/>
    <a:srgbClr val="FF6D6D"/>
    <a:srgbClr val="FF4343"/>
    <a:srgbClr val="E20000"/>
    <a:srgbClr val="0000CC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4660"/>
  </p:normalViewPr>
  <p:slideViewPr>
    <p:cSldViewPr snapToGrid="0" showGuides="1">
      <p:cViewPr>
        <p:scale>
          <a:sx n="125" d="100"/>
          <a:sy n="125" d="100"/>
        </p:scale>
        <p:origin x="750" y="-1782"/>
      </p:cViewPr>
      <p:guideLst>
        <p:guide pos="913"/>
        <p:guide orient="horz" pos="41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eikow\Desktop\piRNA%201709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eikow\Desktop\piRNA%201709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eikow\Desktop\testis%20piRNA%2017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'0930 g ana'!$K$31</c:f>
              <c:strCache>
                <c:ptCount val="1"/>
                <c:pt idx="0">
                  <c:v>av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'0930 g ana'!$L$32:$L$35</c:f>
                <c:numCache>
                  <c:formatCode>General</c:formatCode>
                  <c:ptCount val="4"/>
                  <c:pt idx="0">
                    <c:v>115.1711450421699</c:v>
                  </c:pt>
                  <c:pt idx="1">
                    <c:v>212.12208583069341</c:v>
                  </c:pt>
                  <c:pt idx="2">
                    <c:v>203.07835784177391</c:v>
                  </c:pt>
                  <c:pt idx="3">
                    <c:v>414.43415179592159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'0930 g ana'!$G$32:$G$35</c:f>
              <c:strCache>
                <c:ptCount val="4"/>
                <c:pt idx="0">
                  <c:v>h</c:v>
                </c:pt>
                <c:pt idx="1">
                  <c:v>om</c:v>
                </c:pt>
                <c:pt idx="2">
                  <c:v>74</c:v>
                </c:pt>
                <c:pt idx="3">
                  <c:v>101</c:v>
                </c:pt>
              </c:strCache>
            </c:strRef>
          </c:cat>
          <c:val>
            <c:numRef>
              <c:f>'0930 g ana'!$K$32:$K$35</c:f>
              <c:numCache>
                <c:formatCode>General</c:formatCode>
                <c:ptCount val="4"/>
                <c:pt idx="0">
                  <c:v>613.26277973337199</c:v>
                </c:pt>
                <c:pt idx="1">
                  <c:v>653.59850354508262</c:v>
                </c:pt>
                <c:pt idx="2">
                  <c:v>465.85584775667797</c:v>
                </c:pt>
                <c:pt idx="3">
                  <c:v>743.14438614246626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4143072"/>
        <c:axId val="2064146336"/>
      </c:barChart>
      <c:catAx>
        <c:axId val="20641430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64146336"/>
        <c:crosses val="autoZero"/>
        <c:auto val="1"/>
        <c:lblAlgn val="ctr"/>
        <c:lblOffset val="100"/>
        <c:noMultiLvlLbl val="0"/>
      </c:catAx>
      <c:valAx>
        <c:axId val="2064146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6414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4150688"/>
        <c:axId val="2064151232"/>
      </c:barChart>
      <c:catAx>
        <c:axId val="20641506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64151232"/>
        <c:crosses val="autoZero"/>
        <c:auto val="1"/>
        <c:lblAlgn val="ctr"/>
        <c:lblOffset val="100"/>
        <c:noMultiLvlLbl val="0"/>
      </c:catAx>
      <c:valAx>
        <c:axId val="2064151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64150688"/>
        <c:crosses val="autoZero"/>
        <c:crossBetween val="between"/>
        <c:majorUnit val="0.4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'[testis piRNA 17.xlsx]Sheet2'!$G$1</c:f>
              <c:strCache>
                <c:ptCount val="1"/>
                <c:pt idx="0">
                  <c:v>sense</c:v>
                </c:pt>
              </c:strCache>
            </c:strRef>
          </c:tx>
          <c:spPr>
            <a:solidFill>
              <a:srgbClr val="006600"/>
            </a:solidFill>
            <a:ln>
              <a:noFill/>
            </a:ln>
            <a:effectLst/>
          </c:spPr>
          <c:invertIfNegative val="0"/>
          <c:cat>
            <c:strRef>
              <c:f>'[testis piRNA 17.xlsx]Sheet2'!$A$2:$A$5</c:f>
              <c:strCache>
                <c:ptCount val="4"/>
                <c:pt idx="0">
                  <c:v>h</c:v>
                </c:pt>
                <c:pt idx="1">
                  <c:v>om</c:v>
                </c:pt>
                <c:pt idx="2">
                  <c:v>ky74</c:v>
                </c:pt>
                <c:pt idx="3">
                  <c:v>ky101</c:v>
                </c:pt>
              </c:strCache>
            </c:strRef>
          </c:cat>
          <c:val>
            <c:numRef>
              <c:f>'[testis piRNA 17.xlsx]Sheet2'!$G$2:$G$5</c:f>
              <c:numCache>
                <c:formatCode>General</c:formatCode>
                <c:ptCount val="4"/>
                <c:pt idx="0">
                  <c:v>1503.156628920734</c:v>
                </c:pt>
                <c:pt idx="1">
                  <c:v>2183.6759919245201</c:v>
                </c:pt>
                <c:pt idx="2">
                  <c:v>1179.453912838356</c:v>
                </c:pt>
                <c:pt idx="3">
                  <c:v>3384.26317623053</c:v>
                </c:pt>
              </c:numCache>
            </c:numRef>
          </c:val>
        </c:ser>
        <c:ser>
          <c:idx val="1"/>
          <c:order val="1"/>
          <c:tx>
            <c:strRef>
              <c:f>'[testis piRNA 17.xlsx]Sheet2'!$H$1</c:f>
              <c:strCache>
                <c:ptCount val="1"/>
                <c:pt idx="0">
                  <c:v>anti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'[testis piRNA 17.xlsx]Sheet2'!$A$2:$A$5</c:f>
              <c:strCache>
                <c:ptCount val="4"/>
                <c:pt idx="0">
                  <c:v>h</c:v>
                </c:pt>
                <c:pt idx="1">
                  <c:v>om</c:v>
                </c:pt>
                <c:pt idx="2">
                  <c:v>ky74</c:v>
                </c:pt>
                <c:pt idx="3">
                  <c:v>ky101</c:v>
                </c:pt>
              </c:strCache>
            </c:strRef>
          </c:cat>
          <c:val>
            <c:numRef>
              <c:f>'[testis piRNA 17.xlsx]Sheet2'!$H$2:$H$5</c:f>
              <c:numCache>
                <c:formatCode>General</c:formatCode>
                <c:ptCount val="4"/>
                <c:pt idx="0">
                  <c:v>3206.7341416975651</c:v>
                </c:pt>
                <c:pt idx="1">
                  <c:v>659.22294095834548</c:v>
                </c:pt>
                <c:pt idx="2">
                  <c:v>4069.1159992923281</c:v>
                </c:pt>
                <c:pt idx="3">
                  <c:v>4081.0232419250478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2064151776"/>
        <c:axId val="2064152320"/>
      </c:barChart>
      <c:catAx>
        <c:axId val="20641517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64152320"/>
        <c:crosses val="autoZero"/>
        <c:auto val="1"/>
        <c:lblAlgn val="ctr"/>
        <c:lblOffset val="100"/>
        <c:noMultiLvlLbl val="0"/>
      </c:catAx>
      <c:valAx>
        <c:axId val="20641523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64151776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3"/>
            <a:ext cx="2944813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9687" y="3"/>
            <a:ext cx="2944812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3B502-7F5A-4513-AB30-5CCB1DEB4AC6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098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7557"/>
            <a:ext cx="5437188" cy="3909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31259"/>
            <a:ext cx="2944813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9687" y="9431259"/>
            <a:ext cx="2944812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26EF5-1ABD-441B-953E-5A73325F3C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7515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49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3268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788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97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60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69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991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145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0541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275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55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6946E-14AA-4092-9F9C-4A2EB5E0736B}" type="datetimeFigureOut">
              <a:rPr kumimoji="1" lang="ja-JP" altLang="en-US" smtClean="0"/>
              <a:t>2018/1/10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7941B-829B-491B-BD40-95478C7C38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45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081164"/>
              </p:ext>
            </p:extLst>
          </p:nvPr>
        </p:nvGraphicFramePr>
        <p:xfrm>
          <a:off x="2142095" y="2766969"/>
          <a:ext cx="2311400" cy="2000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8246316"/>
              </p:ext>
            </p:extLst>
          </p:nvPr>
        </p:nvGraphicFramePr>
        <p:xfrm>
          <a:off x="2035821" y="464899"/>
          <a:ext cx="2381269" cy="240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テキスト ボックス 12"/>
          <p:cNvSpPr txBox="1">
            <a:spLocks noChangeArrowheads="1"/>
          </p:cNvSpPr>
          <p:nvPr/>
        </p:nvSpPr>
        <p:spPr bwMode="auto">
          <a:xfrm>
            <a:off x="2241538" y="4602500"/>
            <a:ext cx="519694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P-</a:t>
            </a:r>
            <a:r>
              <a:rPr lang="en-US" altLang="ja-JP" sz="1000" dirty="0" err="1" smtClean="0">
                <a:cs typeface="Arial" panose="020B0604020202020204" pitchFamily="34" charset="0"/>
              </a:rPr>
              <a:t>Har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8" name="テキスト ボックス 16"/>
          <p:cNvSpPr txBox="1">
            <a:spLocks noChangeArrowheads="1"/>
          </p:cNvSpPr>
          <p:nvPr/>
        </p:nvSpPr>
        <p:spPr bwMode="auto">
          <a:xfrm>
            <a:off x="3791841" y="4614918"/>
            <a:ext cx="708848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Q-KY101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9" name="テキスト ボックス 17"/>
          <p:cNvSpPr txBox="1">
            <a:spLocks noChangeArrowheads="1"/>
          </p:cNvSpPr>
          <p:nvPr/>
        </p:nvSpPr>
        <p:spPr bwMode="auto">
          <a:xfrm>
            <a:off x="3292139" y="4614918"/>
            <a:ext cx="638316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Q-KY74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0" name="テキスト ボックス 16"/>
          <p:cNvSpPr txBox="1">
            <a:spLocks noChangeArrowheads="1"/>
          </p:cNvSpPr>
          <p:nvPr/>
        </p:nvSpPr>
        <p:spPr bwMode="auto">
          <a:xfrm>
            <a:off x="2759540" y="4614918"/>
            <a:ext cx="641522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M’-OM5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 rot="16200000">
            <a:off x="1409562" y="3700581"/>
            <a:ext cx="1318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 abundance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470135" y="249688"/>
            <a:ext cx="10494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Wakisaka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1302150" y="2442699"/>
            <a:ext cx="7665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b="1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Figure S1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190642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l="12600" t="3187" r="1334" b="62822"/>
          <a:stretch/>
        </p:blipFill>
        <p:spPr>
          <a:xfrm>
            <a:off x="590551" y="3313912"/>
            <a:ext cx="5600699" cy="796267"/>
          </a:xfrm>
          <a:prstGeom prst="rect">
            <a:avLst/>
          </a:prstGeom>
        </p:spPr>
      </p:pic>
      <p:cxnSp>
        <p:nvCxnSpPr>
          <p:cNvPr id="5" name="直線コネクタ 4"/>
          <p:cNvCxnSpPr/>
          <p:nvPr/>
        </p:nvCxnSpPr>
        <p:spPr>
          <a:xfrm>
            <a:off x="4448175" y="4383758"/>
            <a:ext cx="123825" cy="0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4572000" y="4260647"/>
            <a:ext cx="165782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Insertion site of P element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61975" y="2950062"/>
            <a:ext cx="23797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100F piRNA cluster in chr3R (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Q-</a:t>
            </a: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KY74</a:t>
            </a:r>
            <a:r>
              <a:rPr lang="en-US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470135" y="249688"/>
            <a:ext cx="10494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Wakisaka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79190" y="2586212"/>
            <a:ext cx="7665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b="1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Figure </a:t>
            </a:r>
            <a:r>
              <a:rPr lang="en-US" altLang="ja-JP" sz="1000" b="1" kern="100" dirty="0" smtClean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S2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3298090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図 196"/>
          <p:cNvPicPr>
            <a:picLocks noChangeAspect="1"/>
          </p:cNvPicPr>
          <p:nvPr/>
        </p:nvPicPr>
        <p:blipFill rotWithShape="1">
          <a:blip r:embed="rId2"/>
          <a:srcRect l="7559" t="10748" r="61083" b="47589"/>
          <a:stretch/>
        </p:blipFill>
        <p:spPr>
          <a:xfrm flipH="1">
            <a:off x="857935" y="2259623"/>
            <a:ext cx="752151" cy="1928357"/>
          </a:xfrm>
          <a:prstGeom prst="rect">
            <a:avLst/>
          </a:prstGeom>
        </p:spPr>
      </p:pic>
      <p:pic>
        <p:nvPicPr>
          <p:cNvPr id="198" name="図 197"/>
          <p:cNvPicPr>
            <a:picLocks noChangeAspect="1"/>
          </p:cNvPicPr>
          <p:nvPr/>
        </p:nvPicPr>
        <p:blipFill rotWithShape="1">
          <a:blip r:embed="rId2"/>
          <a:srcRect l="7560" t="56358" r="8135" b="1102"/>
          <a:stretch/>
        </p:blipFill>
        <p:spPr>
          <a:xfrm>
            <a:off x="3467129" y="2223293"/>
            <a:ext cx="2022159" cy="1973604"/>
          </a:xfrm>
          <a:prstGeom prst="rect">
            <a:avLst/>
          </a:prstGeom>
        </p:spPr>
      </p:pic>
      <p:sp>
        <p:nvSpPr>
          <p:cNvPr id="230" name="テキスト ボックス 12"/>
          <p:cNvSpPr txBox="1">
            <a:spLocks noChangeArrowheads="1"/>
          </p:cNvSpPr>
          <p:nvPr/>
        </p:nvSpPr>
        <p:spPr bwMode="auto">
          <a:xfrm>
            <a:off x="925758" y="4153744"/>
            <a:ext cx="4710946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2000       0                                                    </a:t>
            </a:r>
            <a:r>
              <a:rPr lang="ja-JP" altLang="en-US" sz="1000" dirty="0" smtClean="0">
                <a:cs typeface="Arial" panose="020B0604020202020204" pitchFamily="34" charset="0"/>
              </a:rPr>
              <a:t> </a:t>
            </a:r>
            <a:r>
              <a:rPr lang="en-US" altLang="ja-JP" sz="1000" dirty="0" smtClean="0">
                <a:cs typeface="Arial" panose="020B0604020202020204" pitchFamily="34" charset="0"/>
              </a:rPr>
              <a:t>0    2000  4000  6000  8000  10000 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43" name="テキスト ボックス 12"/>
          <p:cNvSpPr txBox="1">
            <a:spLocks noChangeArrowheads="1"/>
          </p:cNvSpPr>
          <p:nvPr/>
        </p:nvSpPr>
        <p:spPr bwMode="auto">
          <a:xfrm>
            <a:off x="3119043" y="3654994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(56)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47" name="テキスト ボックス 12"/>
          <p:cNvSpPr txBox="1">
            <a:spLocks noChangeArrowheads="1"/>
          </p:cNvSpPr>
          <p:nvPr/>
        </p:nvSpPr>
        <p:spPr bwMode="auto">
          <a:xfrm>
            <a:off x="1746447" y="2894861"/>
            <a:ext cx="532518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80E-F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48" name="テキスト ボックス 12"/>
          <p:cNvSpPr txBox="1">
            <a:spLocks noChangeArrowheads="1"/>
          </p:cNvSpPr>
          <p:nvPr/>
        </p:nvSpPr>
        <p:spPr bwMode="auto">
          <a:xfrm>
            <a:off x="1754990" y="3937338"/>
            <a:ext cx="418704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38C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49" name="テキスト ボックス 12"/>
          <p:cNvSpPr txBox="1">
            <a:spLocks noChangeArrowheads="1"/>
          </p:cNvSpPr>
          <p:nvPr/>
        </p:nvSpPr>
        <p:spPr bwMode="auto">
          <a:xfrm>
            <a:off x="2830296" y="2220283"/>
            <a:ext cx="53893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20A-B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50" name="テキスト ボックス 12"/>
          <p:cNvSpPr txBox="1">
            <a:spLocks noChangeArrowheads="1"/>
          </p:cNvSpPr>
          <p:nvPr/>
        </p:nvSpPr>
        <p:spPr bwMode="auto">
          <a:xfrm>
            <a:off x="2834715" y="2361013"/>
            <a:ext cx="47481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100F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51" name="テキスト ボックス 12"/>
          <p:cNvSpPr txBox="1">
            <a:spLocks noChangeArrowheads="1"/>
          </p:cNvSpPr>
          <p:nvPr/>
        </p:nvSpPr>
        <p:spPr bwMode="auto">
          <a:xfrm>
            <a:off x="2830296" y="3412106"/>
            <a:ext cx="47481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100F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52" name="テキスト ボックス 12"/>
          <p:cNvSpPr txBox="1">
            <a:spLocks noChangeArrowheads="1"/>
          </p:cNvSpPr>
          <p:nvPr/>
        </p:nvSpPr>
        <p:spPr bwMode="auto">
          <a:xfrm>
            <a:off x="1058608" y="4321387"/>
            <a:ext cx="1163756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read numbers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57" name="テキスト ボックス 12"/>
          <p:cNvSpPr txBox="1">
            <a:spLocks noChangeArrowheads="1"/>
          </p:cNvSpPr>
          <p:nvPr/>
        </p:nvSpPr>
        <p:spPr bwMode="auto">
          <a:xfrm>
            <a:off x="1038547" y="1777909"/>
            <a:ext cx="3244941" cy="400110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000" i="1" dirty="0" smtClean="0">
                <a:cs typeface="Arial" panose="020B0604020202020204" pitchFamily="34" charset="0"/>
              </a:rPr>
              <a:t>P</a:t>
            </a:r>
            <a:r>
              <a:rPr lang="en-US" altLang="ja-JP" sz="1000" dirty="0" smtClean="0">
                <a:cs typeface="Arial" panose="020B0604020202020204" pitchFamily="34" charset="0"/>
              </a:rPr>
              <a:t> elements in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dual-strand </a:t>
            </a:r>
            <a:r>
              <a:rPr lang="en-US" altLang="ja-JP" sz="1000" dirty="0">
                <a:cs typeface="Arial" panose="020B0604020202020204" pitchFamily="34" charset="0"/>
              </a:rPr>
              <a:t>clusters </a:t>
            </a:r>
            <a:r>
              <a:rPr lang="en-US" altLang="ja-JP" sz="1000" dirty="0" smtClean="0">
                <a:cs typeface="Arial" panose="020B0604020202020204" pitchFamily="34" charset="0"/>
              </a:rPr>
              <a:t>                    </a:t>
            </a:r>
            <a:r>
              <a:rPr lang="en-US" altLang="ja-JP" sz="1000" dirty="0" err="1" smtClean="0">
                <a:cs typeface="Arial" panose="020B0604020202020204" pitchFamily="34" charset="0"/>
              </a:rPr>
              <a:t>unistrand</a:t>
            </a:r>
            <a:r>
              <a:rPr lang="en-US" altLang="ja-JP" sz="1000" dirty="0" smtClean="0">
                <a:cs typeface="Arial" panose="020B0604020202020204" pitchFamily="34" charset="0"/>
              </a:rPr>
              <a:t> clusters </a:t>
            </a:r>
          </a:p>
        </p:txBody>
      </p:sp>
      <p:sp>
        <p:nvSpPr>
          <p:cNvPr id="267" name="正方形/長方形 266"/>
          <p:cNvSpPr/>
          <p:nvPr/>
        </p:nvSpPr>
        <p:spPr>
          <a:xfrm>
            <a:off x="4195079" y="1840378"/>
            <a:ext cx="92169" cy="116491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8" name="正方形/長方形 267"/>
          <p:cNvSpPr/>
          <p:nvPr/>
        </p:nvSpPr>
        <p:spPr>
          <a:xfrm>
            <a:off x="4195079" y="2000380"/>
            <a:ext cx="92169" cy="116491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9" name="テキスト ボックス 12"/>
          <p:cNvSpPr txBox="1">
            <a:spLocks noChangeArrowheads="1"/>
          </p:cNvSpPr>
          <p:nvPr/>
        </p:nvSpPr>
        <p:spPr bwMode="auto">
          <a:xfrm>
            <a:off x="4098755" y="1781626"/>
            <a:ext cx="1762021" cy="55399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    active </a:t>
            </a:r>
            <a:r>
              <a:rPr lang="en-US" altLang="ja-JP" sz="1000" dirty="0" err="1" smtClean="0">
                <a:cs typeface="Arial" panose="020B0604020202020204" pitchFamily="34" charset="0"/>
              </a:rPr>
              <a:t>piRNA</a:t>
            </a:r>
            <a:r>
              <a:rPr lang="en-US" altLang="ja-JP" sz="1000" dirty="0" smtClean="0">
                <a:cs typeface="Arial" panose="020B0604020202020204" pitchFamily="34" charset="0"/>
              </a:rPr>
              <a:t> cluster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    low activity </a:t>
            </a:r>
            <a:r>
              <a:rPr lang="en-US" altLang="ja-JP" sz="1000" dirty="0" err="1" smtClean="0">
                <a:cs typeface="Arial" panose="020B0604020202020204" pitchFamily="34" charset="0"/>
              </a:rPr>
              <a:t>piRNA</a:t>
            </a:r>
            <a:r>
              <a:rPr lang="en-US" altLang="ja-JP" sz="1000" dirty="0" smtClean="0">
                <a:cs typeface="Arial" panose="020B0604020202020204" pitchFamily="34" charset="0"/>
              </a:rPr>
              <a:t> cluster</a:t>
            </a:r>
            <a:endParaRPr lang="en-US" altLang="ja-JP" sz="10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 ) rank of </a:t>
            </a:r>
            <a:r>
              <a:rPr lang="en-US" altLang="ja-JP" sz="1000" dirty="0" err="1" smtClean="0">
                <a:cs typeface="Arial" panose="020B0604020202020204" pitchFamily="34" charset="0"/>
              </a:rPr>
              <a:t>piRNA</a:t>
            </a:r>
            <a:r>
              <a:rPr lang="en-US" altLang="ja-JP" sz="1000" dirty="0" smtClean="0">
                <a:cs typeface="Arial" panose="020B0604020202020204" pitchFamily="34" charset="0"/>
              </a:rPr>
              <a:t> cluster</a:t>
            </a:r>
          </a:p>
        </p:txBody>
      </p:sp>
      <p:sp>
        <p:nvSpPr>
          <p:cNvPr id="270" name="テキスト ボックス 12"/>
          <p:cNvSpPr txBox="1">
            <a:spLocks noChangeArrowheads="1"/>
          </p:cNvSpPr>
          <p:nvPr/>
        </p:nvSpPr>
        <p:spPr bwMode="auto">
          <a:xfrm>
            <a:off x="1544469" y="2210176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1" name="テキスト ボックス 12"/>
          <p:cNvSpPr txBox="1">
            <a:spLocks noChangeArrowheads="1"/>
          </p:cNvSpPr>
          <p:nvPr/>
        </p:nvSpPr>
        <p:spPr bwMode="auto">
          <a:xfrm>
            <a:off x="1544469" y="2740252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2" name="テキスト ボックス 12"/>
          <p:cNvSpPr txBox="1">
            <a:spLocks noChangeArrowheads="1"/>
          </p:cNvSpPr>
          <p:nvPr/>
        </p:nvSpPr>
        <p:spPr bwMode="auto">
          <a:xfrm>
            <a:off x="1544987" y="2882286"/>
            <a:ext cx="34176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(6)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3" name="テキスト ボックス 12"/>
          <p:cNvSpPr txBox="1">
            <a:spLocks noChangeArrowheads="1"/>
          </p:cNvSpPr>
          <p:nvPr/>
        </p:nvSpPr>
        <p:spPr bwMode="auto">
          <a:xfrm>
            <a:off x="1544469" y="3010978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(26)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4" name="テキスト ボックス 12"/>
          <p:cNvSpPr txBox="1">
            <a:spLocks noChangeArrowheads="1"/>
          </p:cNvSpPr>
          <p:nvPr/>
        </p:nvSpPr>
        <p:spPr bwMode="auto">
          <a:xfrm>
            <a:off x="1544469" y="3135504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(20)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5" name="テキスト ボックス 12"/>
          <p:cNvSpPr txBox="1">
            <a:spLocks noChangeArrowheads="1"/>
          </p:cNvSpPr>
          <p:nvPr/>
        </p:nvSpPr>
        <p:spPr bwMode="auto">
          <a:xfrm>
            <a:off x="1558145" y="3925552"/>
            <a:ext cx="34176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6" name="テキスト ボックス 12"/>
          <p:cNvSpPr txBox="1">
            <a:spLocks noChangeArrowheads="1"/>
          </p:cNvSpPr>
          <p:nvPr/>
        </p:nvSpPr>
        <p:spPr bwMode="auto">
          <a:xfrm>
            <a:off x="3194312" y="2210176"/>
            <a:ext cx="341760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(8)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7" name="テキスト ボックス 12"/>
          <p:cNvSpPr txBox="1">
            <a:spLocks noChangeArrowheads="1"/>
          </p:cNvSpPr>
          <p:nvPr/>
        </p:nvSpPr>
        <p:spPr bwMode="auto">
          <a:xfrm>
            <a:off x="3067312" y="2473189"/>
            <a:ext cx="482824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(135)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8" name="テキスト ボックス 12"/>
          <p:cNvSpPr txBox="1">
            <a:spLocks noChangeArrowheads="1"/>
          </p:cNvSpPr>
          <p:nvPr/>
        </p:nvSpPr>
        <p:spPr bwMode="auto">
          <a:xfrm>
            <a:off x="3131323" y="2348502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(11)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79" name="テキスト ボックス 12"/>
          <p:cNvSpPr txBox="1">
            <a:spLocks noChangeArrowheads="1"/>
          </p:cNvSpPr>
          <p:nvPr/>
        </p:nvSpPr>
        <p:spPr bwMode="auto">
          <a:xfrm>
            <a:off x="3118069" y="3529874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(56)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80" name="テキスト ボックス 12"/>
          <p:cNvSpPr txBox="1">
            <a:spLocks noChangeArrowheads="1"/>
          </p:cNvSpPr>
          <p:nvPr/>
        </p:nvSpPr>
        <p:spPr bwMode="auto">
          <a:xfrm>
            <a:off x="3119088" y="3925552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81" name="テキスト ボックス 12"/>
          <p:cNvSpPr txBox="1">
            <a:spLocks noChangeArrowheads="1"/>
          </p:cNvSpPr>
          <p:nvPr/>
        </p:nvSpPr>
        <p:spPr bwMode="auto">
          <a:xfrm>
            <a:off x="3118069" y="3401160"/>
            <a:ext cx="412292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(15)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282" name="テキスト ボックス 12"/>
          <p:cNvSpPr txBox="1">
            <a:spLocks noChangeArrowheads="1"/>
          </p:cNvSpPr>
          <p:nvPr/>
        </p:nvSpPr>
        <p:spPr bwMode="auto">
          <a:xfrm>
            <a:off x="3555167" y="4346346"/>
            <a:ext cx="1163756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read numbers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cxnSp>
        <p:nvCxnSpPr>
          <p:cNvPr id="283" name="直線コネクタ 282"/>
          <p:cNvCxnSpPr/>
          <p:nvPr/>
        </p:nvCxnSpPr>
        <p:spPr>
          <a:xfrm>
            <a:off x="1076648" y="2719410"/>
            <a:ext cx="4006823" cy="20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直線コネクタ 283"/>
          <p:cNvCxnSpPr/>
          <p:nvPr/>
        </p:nvCxnSpPr>
        <p:spPr>
          <a:xfrm>
            <a:off x="1078809" y="3379175"/>
            <a:ext cx="4006823" cy="20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直線コネクタ 284"/>
          <p:cNvCxnSpPr/>
          <p:nvPr/>
        </p:nvCxnSpPr>
        <p:spPr>
          <a:xfrm>
            <a:off x="1076648" y="3900840"/>
            <a:ext cx="4006823" cy="208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6" name="グループ化 285"/>
          <p:cNvGrpSpPr/>
          <p:nvPr/>
        </p:nvGrpSpPr>
        <p:grpSpPr>
          <a:xfrm>
            <a:off x="2191493" y="2339142"/>
            <a:ext cx="709330" cy="1879963"/>
            <a:chOff x="1852053" y="5217493"/>
            <a:chExt cx="758500" cy="1879963"/>
          </a:xfrm>
        </p:grpSpPr>
        <p:sp>
          <p:nvSpPr>
            <p:cNvPr id="287" name="正方形/長方形 286"/>
            <p:cNvSpPr/>
            <p:nvPr/>
          </p:nvSpPr>
          <p:spPr>
            <a:xfrm>
              <a:off x="1852053" y="5252064"/>
              <a:ext cx="758500" cy="1845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88" name="グループ化 287"/>
            <p:cNvGrpSpPr/>
            <p:nvPr/>
          </p:nvGrpSpPr>
          <p:grpSpPr>
            <a:xfrm>
              <a:off x="1855940" y="5217493"/>
              <a:ext cx="708848" cy="1873819"/>
              <a:chOff x="1884961" y="3282123"/>
              <a:chExt cx="708848" cy="2196824"/>
            </a:xfrm>
          </p:grpSpPr>
          <p:sp>
            <p:nvSpPr>
              <p:cNvPr id="289" name="テキスト ボックス 12"/>
              <p:cNvSpPr txBox="1">
                <a:spLocks noChangeArrowheads="1"/>
              </p:cNvSpPr>
              <p:nvPr/>
            </p:nvSpPr>
            <p:spPr bwMode="auto">
              <a:xfrm>
                <a:off x="1963973" y="3282123"/>
                <a:ext cx="519694" cy="288664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37931725" indent="-37474525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n-US" altLang="ja-JP" sz="1000" dirty="0" smtClean="0">
                    <a:cs typeface="Arial" panose="020B0604020202020204" pitchFamily="34" charset="0"/>
                  </a:rPr>
                  <a:t>P-</a:t>
                </a:r>
                <a:r>
                  <a:rPr lang="en-US" altLang="ja-JP" sz="1000" dirty="0" err="1" smtClean="0">
                    <a:cs typeface="Arial" panose="020B0604020202020204" pitchFamily="34" charset="0"/>
                  </a:rPr>
                  <a:t>Har</a:t>
                </a:r>
                <a:endParaRPr lang="ja-JP" altLang="en-US" sz="1000" dirty="0">
                  <a:cs typeface="Arial" panose="020B0604020202020204" pitchFamily="34" charset="0"/>
                </a:endParaRPr>
              </a:p>
            </p:txBody>
          </p:sp>
          <p:sp>
            <p:nvSpPr>
              <p:cNvPr id="290" name="テキスト ボックス 16"/>
              <p:cNvSpPr txBox="1">
                <a:spLocks noChangeArrowheads="1"/>
              </p:cNvSpPr>
              <p:nvPr/>
            </p:nvSpPr>
            <p:spPr bwMode="auto">
              <a:xfrm>
                <a:off x="1884961" y="5190283"/>
                <a:ext cx="708848" cy="28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37931725" indent="-37474525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defRPr/>
                </a:pPr>
                <a:r>
                  <a:rPr lang="en-US" altLang="ja-JP" sz="1000" dirty="0" smtClean="0">
                    <a:cs typeface="Arial" panose="020B0604020202020204" pitchFamily="34" charset="0"/>
                  </a:rPr>
                  <a:t>Q-KY101</a:t>
                </a:r>
                <a:endParaRPr lang="ja-JP" altLang="en-US" sz="1000" dirty="0">
                  <a:cs typeface="Arial" panose="020B0604020202020204" pitchFamily="34" charset="0"/>
                </a:endParaRPr>
              </a:p>
            </p:txBody>
          </p:sp>
          <p:sp>
            <p:nvSpPr>
              <p:cNvPr id="291" name="テキスト ボックス 17"/>
              <p:cNvSpPr txBox="1">
                <a:spLocks noChangeArrowheads="1"/>
              </p:cNvSpPr>
              <p:nvPr/>
            </p:nvSpPr>
            <p:spPr bwMode="auto">
              <a:xfrm>
                <a:off x="1921028" y="4712676"/>
                <a:ext cx="638316" cy="28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37931725" indent="-37474525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defRPr/>
                </a:pPr>
                <a:r>
                  <a:rPr lang="en-US" altLang="ja-JP" sz="1000" dirty="0" smtClean="0">
                    <a:cs typeface="Arial" panose="020B0604020202020204" pitchFamily="34" charset="0"/>
                  </a:rPr>
                  <a:t>Q-KY74</a:t>
                </a:r>
                <a:endParaRPr lang="ja-JP" altLang="en-US" sz="1000" dirty="0">
                  <a:cs typeface="Arial" panose="020B0604020202020204" pitchFamily="34" charset="0"/>
                </a:endParaRPr>
              </a:p>
            </p:txBody>
          </p:sp>
          <p:sp>
            <p:nvSpPr>
              <p:cNvPr id="292" name="テキスト ボックス 16"/>
              <p:cNvSpPr txBox="1">
                <a:spLocks noChangeArrowheads="1"/>
              </p:cNvSpPr>
              <p:nvPr/>
            </p:nvSpPr>
            <p:spPr bwMode="auto">
              <a:xfrm>
                <a:off x="1930196" y="4023643"/>
                <a:ext cx="641522" cy="28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37931725" indent="-37474525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>
                  <a:defRPr/>
                </a:pPr>
                <a:r>
                  <a:rPr lang="en-US" altLang="ja-JP" sz="1000" dirty="0" smtClean="0">
                    <a:cs typeface="Arial" panose="020B0604020202020204" pitchFamily="34" charset="0"/>
                  </a:rPr>
                  <a:t>M’-OM5</a:t>
                </a:r>
                <a:endParaRPr lang="ja-JP" altLang="en-US" sz="1000" dirty="0"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2" name="テキスト ボックス 41"/>
          <p:cNvSpPr txBox="1"/>
          <p:nvPr/>
        </p:nvSpPr>
        <p:spPr>
          <a:xfrm>
            <a:off x="5470135" y="249688"/>
            <a:ext cx="10494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Wakisaka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925758" y="1236518"/>
            <a:ext cx="7665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b="1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Figure </a:t>
            </a:r>
            <a:r>
              <a:rPr lang="en-US" altLang="ja-JP" sz="1000" b="1" kern="100" dirty="0" smtClean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S3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180690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486991" y="2317006"/>
            <a:ext cx="5180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(RPM)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正方形/長方形 2"/>
          <p:cNvSpPr/>
          <p:nvPr/>
        </p:nvSpPr>
        <p:spPr>
          <a:xfrm rot="16200000">
            <a:off x="1811568" y="3119680"/>
            <a:ext cx="1249614" cy="24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013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1013" dirty="0">
                <a:latin typeface="Arial" panose="020B0604020202020204" pitchFamily="34" charset="0"/>
                <a:cs typeface="Arial" panose="020B0604020202020204" pitchFamily="34" charset="0"/>
              </a:rPr>
              <a:t>-element piRNAs</a:t>
            </a:r>
            <a:endParaRPr lang="ja-JP" altLang="en-US" sz="101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947011"/>
              </p:ext>
            </p:extLst>
          </p:nvPr>
        </p:nvGraphicFramePr>
        <p:xfrm>
          <a:off x="2774612" y="2150948"/>
          <a:ext cx="1622407" cy="181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2463081" y="2210696"/>
            <a:ext cx="537327" cy="17594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000"/>
              </a:lnSpc>
            </a:pP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8000</a:t>
            </a:r>
          </a:p>
          <a:p>
            <a:pPr>
              <a:lnSpc>
                <a:spcPts val="1000"/>
              </a:lnSpc>
            </a:pPr>
            <a:endParaRPr kumimoji="1" lang="en-US" altLang="ja-JP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6000</a:t>
            </a:r>
          </a:p>
          <a:p>
            <a:pPr>
              <a:lnSpc>
                <a:spcPts val="1000"/>
              </a:lnSpc>
            </a:pPr>
            <a:endParaRPr kumimoji="1" lang="en-US" altLang="ja-JP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4000</a:t>
            </a:r>
          </a:p>
          <a:p>
            <a:pPr>
              <a:lnSpc>
                <a:spcPts val="1000"/>
              </a:lnSpc>
            </a:pPr>
            <a:endParaRPr kumimoji="1" lang="en-US" altLang="ja-JP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2000</a:t>
            </a:r>
          </a:p>
          <a:p>
            <a:pPr>
              <a:lnSpc>
                <a:spcPts val="1000"/>
              </a:lnSpc>
            </a:pPr>
            <a:endParaRPr kumimoji="1" lang="en-US" altLang="ja-JP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0</a:t>
            </a:r>
            <a:endParaRPr kumimoji="1" lang="en-US" altLang="ja-JP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47844" y="2165202"/>
            <a:ext cx="7296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ntisense</a:t>
            </a:r>
          </a:p>
          <a:p>
            <a:r>
              <a:rPr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sense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987650" y="2239335"/>
            <a:ext cx="92169" cy="10527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987650" y="2399337"/>
            <a:ext cx="92169" cy="105271"/>
          </a:xfrm>
          <a:prstGeom prst="rect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2"/>
          <p:cNvSpPr txBox="1">
            <a:spLocks noChangeArrowheads="1"/>
          </p:cNvSpPr>
          <p:nvPr/>
        </p:nvSpPr>
        <p:spPr bwMode="auto">
          <a:xfrm rot="18220293">
            <a:off x="2831367" y="3869398"/>
            <a:ext cx="519694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cs typeface="Arial" panose="020B0604020202020204" pitchFamily="34" charset="0"/>
              </a:rPr>
              <a:t>P-</a:t>
            </a:r>
            <a:r>
              <a:rPr lang="en-US" altLang="ja-JP" sz="1000" dirty="0" err="1" smtClean="0">
                <a:cs typeface="Arial" panose="020B0604020202020204" pitchFamily="34" charset="0"/>
              </a:rPr>
              <a:t>Har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2" name="テキスト ボックス 16"/>
          <p:cNvSpPr txBox="1">
            <a:spLocks noChangeArrowheads="1"/>
          </p:cNvSpPr>
          <p:nvPr/>
        </p:nvSpPr>
        <p:spPr bwMode="auto">
          <a:xfrm rot="18220293">
            <a:off x="3611866" y="3953155"/>
            <a:ext cx="708848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Q-KY101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3" name="テキスト ボックス 17"/>
          <p:cNvSpPr txBox="1">
            <a:spLocks noChangeArrowheads="1"/>
          </p:cNvSpPr>
          <p:nvPr/>
        </p:nvSpPr>
        <p:spPr bwMode="auto">
          <a:xfrm rot="18220293">
            <a:off x="3370754" y="3933161"/>
            <a:ext cx="638316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Q-KY74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4" name="テキスト ボックス 16"/>
          <p:cNvSpPr txBox="1">
            <a:spLocks noChangeArrowheads="1"/>
          </p:cNvSpPr>
          <p:nvPr/>
        </p:nvSpPr>
        <p:spPr bwMode="auto">
          <a:xfrm rot="18220293">
            <a:off x="3012874" y="3933160"/>
            <a:ext cx="641522" cy="246221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000" dirty="0" smtClean="0">
                <a:cs typeface="Arial" panose="020B0604020202020204" pitchFamily="34" charset="0"/>
              </a:rPr>
              <a:t>M’-OM5</a:t>
            </a:r>
            <a:endParaRPr lang="ja-JP" altLang="en-US" sz="1000" dirty="0">
              <a:cs typeface="Arial" panose="020B0604020202020204" pitchFamily="34" charset="0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987650" y="4316373"/>
            <a:ext cx="87876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father testis </a:t>
            </a:r>
            <a:endParaRPr lang="ja-JP" altLang="en-US" sz="10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470135" y="249688"/>
            <a:ext cx="10494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Wakisaka</a:t>
            </a:r>
            <a:r>
              <a:rPr kumimoji="1" lang="en-US" altLang="ja-JP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103712" y="1669565"/>
            <a:ext cx="7665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000" b="1" kern="100" dirty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Figure </a:t>
            </a:r>
            <a:r>
              <a:rPr lang="en-US" altLang="ja-JP" sz="1000" b="1" kern="100" dirty="0" smtClean="0"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rPr>
              <a:t>S4</a:t>
            </a:r>
            <a:endParaRPr lang="ja-JP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038072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17290</TotalTime>
  <Words>154</Words>
  <Application>Microsoft Office PowerPoint</Application>
  <PresentationFormat>画面に合わせる (4:3)</PresentationFormat>
  <Paragraphs>67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keikow</dc:creator>
  <cp:lastModifiedBy>wakisaka</cp:lastModifiedBy>
  <cp:revision>1392</cp:revision>
  <cp:lastPrinted>2017-09-30T04:00:09Z</cp:lastPrinted>
  <dcterms:created xsi:type="dcterms:W3CDTF">2016-09-06T07:56:25Z</dcterms:created>
  <dcterms:modified xsi:type="dcterms:W3CDTF">2018-01-10T09:20:13Z</dcterms:modified>
</cp:coreProperties>
</file>