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667" r:id="rId2"/>
  </p:sldIdLst>
  <p:sldSz cx="6858000" cy="9906000" type="A4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洋 张" initials="洋" lastIdx="1" clrIdx="0">
    <p:extLst>
      <p:ext uri="{19B8F6BF-5375-455C-9EA6-DF929625EA0E}">
        <p15:presenceInfo xmlns:p15="http://schemas.microsoft.com/office/powerpoint/2012/main" userId="bae24a894fdc4c1b" providerId="Windows Live"/>
      </p:ext>
    </p:extLst>
  </p:cmAuthor>
  <p:cmAuthor id="2" name="DELL" initials="D" lastIdx="0" clrIdx="1">
    <p:extLst>
      <p:ext uri="{19B8F6BF-5375-455C-9EA6-DF929625EA0E}">
        <p15:presenceInfo xmlns:p15="http://schemas.microsoft.com/office/powerpoint/2012/main" userId="DEL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009900"/>
    <a:srgbClr val="90E8BC"/>
    <a:srgbClr val="78B6B2"/>
    <a:srgbClr val="9EC39D"/>
    <a:srgbClr val="33CC33"/>
    <a:srgbClr val="FFCCCC"/>
    <a:srgbClr val="00FFFF"/>
    <a:srgbClr val="C48CE0"/>
    <a:srgbClr val="A5BB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中度样式 3 - 强调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620" autoAdjust="0"/>
    <p:restoredTop sz="94348" autoAdjust="0"/>
  </p:normalViewPr>
  <p:slideViewPr>
    <p:cSldViewPr snapToGrid="0">
      <p:cViewPr varScale="1">
        <p:scale>
          <a:sx n="54" d="100"/>
          <a:sy n="54" d="100"/>
        </p:scale>
        <p:origin x="24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439637622537174"/>
          <c:y val="7.3959798058515588E-2"/>
          <c:w val="0.82902425362769394"/>
          <c:h val="0.716710149592559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Sheet9!$D$39:$O$39</c:f>
                <c:numCache>
                  <c:formatCode>General</c:formatCode>
                  <c:ptCount val="12"/>
                  <c:pt idx="0">
                    <c:v>0.25391113234305329</c:v>
                  </c:pt>
                  <c:pt idx="1">
                    <c:v>4.4889882640036793E-2</c:v>
                  </c:pt>
                  <c:pt idx="2">
                    <c:v>3.9691654622678374E-2</c:v>
                  </c:pt>
                  <c:pt idx="3">
                    <c:v>0.20095937622188442</c:v>
                  </c:pt>
                  <c:pt idx="4">
                    <c:v>0.15937456679699713</c:v>
                  </c:pt>
                  <c:pt idx="5">
                    <c:v>0.13101547889246715</c:v>
                  </c:pt>
                  <c:pt idx="6">
                    <c:v>0.32366028498171862</c:v>
                  </c:pt>
                  <c:pt idx="7">
                    <c:v>7.6404770450540699E-2</c:v>
                  </c:pt>
                  <c:pt idx="8">
                    <c:v>0.12378838654939012</c:v>
                  </c:pt>
                  <c:pt idx="9">
                    <c:v>7.5577707150912138E-2</c:v>
                  </c:pt>
                  <c:pt idx="10">
                    <c:v>0.40536900163953721</c:v>
                  </c:pt>
                  <c:pt idx="11">
                    <c:v>0.15763563856962212</c:v>
                  </c:pt>
                </c:numCache>
              </c:numRef>
            </c:plus>
            <c:minus>
              <c:numRef>
                <c:f>Sheet9!$D$39:$O$39</c:f>
                <c:numCache>
                  <c:formatCode>General</c:formatCode>
                  <c:ptCount val="12"/>
                  <c:pt idx="0">
                    <c:v>0.25391113234305329</c:v>
                  </c:pt>
                  <c:pt idx="1">
                    <c:v>4.4889882640036793E-2</c:v>
                  </c:pt>
                  <c:pt idx="2">
                    <c:v>3.9691654622678374E-2</c:v>
                  </c:pt>
                  <c:pt idx="3">
                    <c:v>0.20095937622188442</c:v>
                  </c:pt>
                  <c:pt idx="4">
                    <c:v>0.15937456679699713</c:v>
                  </c:pt>
                  <c:pt idx="5">
                    <c:v>0.13101547889246715</c:v>
                  </c:pt>
                  <c:pt idx="6">
                    <c:v>0.32366028498171862</c:v>
                  </c:pt>
                  <c:pt idx="7">
                    <c:v>7.6404770450540699E-2</c:v>
                  </c:pt>
                  <c:pt idx="8">
                    <c:v>0.12378838654939012</c:v>
                  </c:pt>
                  <c:pt idx="9">
                    <c:v>7.5577707150912138E-2</c:v>
                  </c:pt>
                  <c:pt idx="10">
                    <c:v>0.40536900163953721</c:v>
                  </c:pt>
                  <c:pt idx="11">
                    <c:v>0.15763563856962212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multiLvlStrRef>
              <c:f>Sheet9!$D$36:$O$37</c:f>
              <c:multiLvlStrCache>
                <c:ptCount val="12"/>
                <c:lvl>
                  <c:pt idx="0">
                    <c:v>Gm14406</c:v>
                  </c:pt>
                  <c:pt idx="1">
                    <c:v>Gm14419</c:v>
                  </c:pt>
                  <c:pt idx="2">
                    <c:v>Zfp715</c:v>
                  </c:pt>
                  <c:pt idx="3">
                    <c:v>Zfp936</c:v>
                  </c:pt>
                  <c:pt idx="4">
                    <c:v>Zfp268</c:v>
                  </c:pt>
                  <c:pt idx="5">
                    <c:v>Zfp979</c:v>
                  </c:pt>
                  <c:pt idx="6">
                    <c:v>Zfp715</c:v>
                  </c:pt>
                  <c:pt idx="7">
                    <c:v>Zfp936</c:v>
                  </c:pt>
                  <c:pt idx="8">
                    <c:v>Zfp268</c:v>
                  </c:pt>
                  <c:pt idx="9">
                    <c:v>Zfp979</c:v>
                  </c:pt>
                  <c:pt idx="10">
                    <c:v>Gm14406</c:v>
                  </c:pt>
                  <c:pt idx="11">
                    <c:v>Gm14419</c:v>
                  </c:pt>
                </c:lvl>
                <c:lvl>
                  <c:pt idx="0">
                    <c:v>sgRNA1</c:v>
                  </c:pt>
                  <c:pt idx="4">
                    <c:v>sgRNA3</c:v>
                  </c:pt>
                  <c:pt idx="8">
                    <c:v>sgRNA4</c:v>
                  </c:pt>
                </c:lvl>
              </c:multiLvlStrCache>
            </c:multiLvlStrRef>
          </c:cat>
          <c:val>
            <c:numRef>
              <c:f>Sheet9!$D$38:$O$38</c:f>
              <c:numCache>
                <c:formatCode>General</c:formatCode>
                <c:ptCount val="12"/>
                <c:pt idx="0">
                  <c:v>1.216968258538168</c:v>
                </c:pt>
                <c:pt idx="1">
                  <c:v>0.73799945608232276</c:v>
                </c:pt>
                <c:pt idx="2">
                  <c:v>0.86662904786980921</c:v>
                </c:pt>
                <c:pt idx="3">
                  <c:v>1.6608850887236994</c:v>
                </c:pt>
                <c:pt idx="4">
                  <c:v>1.3134601130161219</c:v>
                </c:pt>
                <c:pt idx="5">
                  <c:v>1.3439133615583168</c:v>
                </c:pt>
                <c:pt idx="6">
                  <c:v>1.4865539136777346</c:v>
                </c:pt>
                <c:pt idx="7">
                  <c:v>1.7159200711079523</c:v>
                </c:pt>
                <c:pt idx="8">
                  <c:v>1.1081960163905804</c:v>
                </c:pt>
                <c:pt idx="9">
                  <c:v>1.1082342956716897</c:v>
                </c:pt>
                <c:pt idx="10">
                  <c:v>1.1713573480152513</c:v>
                </c:pt>
                <c:pt idx="11">
                  <c:v>1.0109399349713992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2D5-4F83-A7D1-B3E552D046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3461512"/>
        <c:axId val="433461904"/>
      </c:barChart>
      <c:catAx>
        <c:axId val="433461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pPr>
            <a:endParaRPr lang="en-US"/>
          </a:p>
        </c:txPr>
        <c:crossAx val="433461904"/>
        <c:crosses val="autoZero"/>
        <c:auto val="1"/>
        <c:lblAlgn val="ctr"/>
        <c:lblOffset val="100"/>
        <c:noMultiLvlLbl val="0"/>
      </c:catAx>
      <c:valAx>
        <c:axId val="43346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1" i="0" u="none" strike="noStrike" kern="1200" baseline="0">
                    <a:solidFill>
                      <a:schemeClr val="tx1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defRPr>
                </a:pPr>
                <a:r>
                  <a:rPr lang="en-US" altLang="zh-CN" sz="700" b="1" i="0" baseline="0">
                    <a:solidFill>
                      <a:schemeClr val="tx1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The relative quantity</a:t>
                </a:r>
                <a:endParaRPr lang="zh-CN" altLang="zh-CN" sz="700" b="1"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  <a:p>
                <a:pPr>
                  <a:defRPr sz="700" b="1">
                    <a:solidFill>
                      <a:schemeClr val="tx1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defRPr>
                </a:pPr>
                <a:r>
                  <a:rPr lang="en-US" altLang="zh-CN" sz="700" b="1" i="0" baseline="0">
                    <a:solidFill>
                      <a:schemeClr val="tx1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of genomic DNA </a:t>
                </a:r>
                <a:endParaRPr lang="zh-CN" altLang="zh-CN" sz="700" b="1">
                  <a:solidFill>
                    <a:schemeClr val="tx1"/>
                  </a:solidFill>
                  <a:effectLst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  <a:p>
                <a:pPr>
                  <a:defRPr sz="700" b="1">
                    <a:solidFill>
                      <a:schemeClr val="tx1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defRPr>
                </a:pPr>
                <a:r>
                  <a:rPr lang="en-US" altLang="zh-CN" sz="700" b="1" i="0" baseline="0">
                    <a:solidFill>
                      <a:schemeClr val="tx1"/>
                    </a:solidFill>
                    <a:effectLst/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 (+Dox/-Dox, normalized)</a:t>
                </a:r>
                <a:endParaRPr lang="zh-CN" altLang="en-US" sz="700" b="1">
                  <a:solidFill>
                    <a:schemeClr val="tx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1" i="0" u="none" strike="noStrike" kern="1200" baseline="0">
                  <a:solidFill>
                    <a:schemeClr val="tx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pPr>
            <a:endParaRPr lang="en-US"/>
          </a:p>
        </c:txPr>
        <c:crossAx val="43346151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E9F86-24D1-4C98-933E-245159FE252E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174875" y="1239838"/>
            <a:ext cx="2319338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66909" y="4777195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AFC89D-0708-44D5-958C-2D714DB384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020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04112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1pPr>
    <a:lvl2pPr marL="402055" algn="l" defTabSz="804112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2pPr>
    <a:lvl3pPr marL="804112" algn="l" defTabSz="804112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3pPr>
    <a:lvl4pPr marL="1206166" algn="l" defTabSz="804112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4pPr>
    <a:lvl5pPr marL="1608223" algn="l" defTabSz="804112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5pPr>
    <a:lvl6pPr marL="2010279" algn="l" defTabSz="804112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6pPr>
    <a:lvl7pPr marL="2412334" algn="l" defTabSz="804112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7pPr>
    <a:lvl8pPr marL="2814389" algn="l" defTabSz="804112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8pPr>
    <a:lvl9pPr marL="3216446" algn="l" defTabSz="804112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2414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18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7602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4110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68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6349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7562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292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324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439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4313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3B137-58D1-4E06-99FE-921D3E9CB217}" type="datetimeFigureOut">
              <a:rPr lang="zh-CN" altLang="en-US" smtClean="0"/>
              <a:t>2022/10/7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0AED3-76D2-444A-8F16-5AD23ED33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262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矩形 535">
            <a:extLst>
              <a:ext uri="{FF2B5EF4-FFF2-40B4-BE49-F238E27FC236}">
                <a16:creationId xmlns:a16="http://schemas.microsoft.com/office/drawing/2014/main" xmlns="" id="{375431DB-10CE-D881-0454-80011C518C03}"/>
              </a:ext>
            </a:extLst>
          </p:cNvPr>
          <p:cNvSpPr/>
          <p:nvPr/>
        </p:nvSpPr>
        <p:spPr>
          <a:xfrm>
            <a:off x="1663390" y="970714"/>
            <a:ext cx="1448440" cy="1702644"/>
          </a:xfrm>
          <a:prstGeom prst="rect">
            <a:avLst/>
          </a:prstGeom>
          <a:solidFill>
            <a:schemeClr val="accent6">
              <a:lumMod val="20000"/>
              <a:lumOff val="8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37" name="矩形 536">
            <a:extLst>
              <a:ext uri="{FF2B5EF4-FFF2-40B4-BE49-F238E27FC236}">
                <a16:creationId xmlns:a16="http://schemas.microsoft.com/office/drawing/2014/main" xmlns="" id="{F4169578-300E-499C-BF53-A778E4B2D90F}"/>
              </a:ext>
            </a:extLst>
          </p:cNvPr>
          <p:cNvSpPr/>
          <p:nvPr/>
        </p:nvSpPr>
        <p:spPr>
          <a:xfrm>
            <a:off x="3112374" y="970714"/>
            <a:ext cx="1447200" cy="1702800"/>
          </a:xfrm>
          <a:prstGeom prst="rect">
            <a:avLst/>
          </a:prstGeom>
          <a:solidFill>
            <a:schemeClr val="accent2">
              <a:lumMod val="40000"/>
              <a:lumOff val="6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38" name="矩形 537">
            <a:extLst>
              <a:ext uri="{FF2B5EF4-FFF2-40B4-BE49-F238E27FC236}">
                <a16:creationId xmlns:a16="http://schemas.microsoft.com/office/drawing/2014/main" xmlns="" id="{2A012F2F-18B3-A85E-6D87-A20DEB0449E7}"/>
              </a:ext>
            </a:extLst>
          </p:cNvPr>
          <p:cNvSpPr/>
          <p:nvPr/>
        </p:nvSpPr>
        <p:spPr>
          <a:xfrm>
            <a:off x="4554741" y="970714"/>
            <a:ext cx="1447200" cy="1702800"/>
          </a:xfrm>
          <a:prstGeom prst="rect">
            <a:avLst/>
          </a:prstGeom>
          <a:solidFill>
            <a:schemeClr val="accent5">
              <a:lumMod val="40000"/>
              <a:lumOff val="6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aphicFrame>
        <p:nvGraphicFramePr>
          <p:cNvPr id="539" name="图表 53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9055620"/>
              </p:ext>
            </p:extLst>
          </p:nvPr>
        </p:nvGraphicFramePr>
        <p:xfrm>
          <a:off x="894909" y="845300"/>
          <a:ext cx="5255956" cy="1888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5" name="文本框 114">
            <a:extLst>
              <a:ext uri="{FF2B5EF4-FFF2-40B4-BE49-F238E27FC236}">
                <a16:creationId xmlns:a16="http://schemas.microsoft.com/office/drawing/2014/main" xmlns="" id="{40174238-946D-47CB-A38C-0867E1FAB236}"/>
              </a:ext>
            </a:extLst>
          </p:cNvPr>
          <p:cNvSpPr txBox="1"/>
          <p:nvPr/>
        </p:nvSpPr>
        <p:spPr>
          <a:xfrm>
            <a:off x="0" y="16128"/>
            <a:ext cx="2693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Supplementary Figure 6</a:t>
            </a:r>
            <a:endParaRPr lang="zh-CN" altLang="en-US" sz="16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1A8987FF-6036-43F1-A2FD-5956113C0BC7}"/>
              </a:ext>
            </a:extLst>
          </p:cNvPr>
          <p:cNvSpPr txBox="1"/>
          <p:nvPr/>
        </p:nvSpPr>
        <p:spPr>
          <a:xfrm>
            <a:off x="551625" y="2323346"/>
            <a:ext cx="117051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700" b="1" dirty="0">
                <a:latin typeface="Arial" panose="020B0604020202020204" pitchFamily="34" charset="0"/>
                <a:cs typeface="Arial" panose="020B0604020202020204" pitchFamily="34" charset="0"/>
              </a:rPr>
              <a:t>Non-target </a:t>
            </a:r>
            <a:r>
              <a:rPr lang="en-US" altLang="zh-CN" sz="700" b="1" i="1" dirty="0">
                <a:latin typeface="Arial" panose="020B0604020202020204" pitchFamily="34" charset="0"/>
                <a:cs typeface="Arial" panose="020B0604020202020204" pitchFamily="34" charset="0"/>
              </a:rPr>
              <a:t>KRAB-</a:t>
            </a:r>
            <a:r>
              <a:rPr lang="en-US" altLang="zh-CN" sz="7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Zfps</a:t>
            </a:r>
            <a:r>
              <a:rPr lang="en-US" altLang="zh-CN" sz="700" b="1" i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zh-CN" altLang="en-US" sz="7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xmlns="" id="{8E2A3ACC-F376-4EAB-8A56-F73A23E2C66E}"/>
              </a:ext>
            </a:extLst>
          </p:cNvPr>
          <p:cNvSpPr txBox="1"/>
          <p:nvPr/>
        </p:nvSpPr>
        <p:spPr>
          <a:xfrm>
            <a:off x="732765" y="2473303"/>
            <a:ext cx="98937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700" b="1" i="1" dirty="0">
                <a:latin typeface="Arial" panose="020B0604020202020204" pitchFamily="34" charset="0"/>
                <a:cs typeface="Arial" panose="020B0604020202020204" pitchFamily="34" charset="0"/>
              </a:rPr>
              <a:t>Expressed sgRNA:</a:t>
            </a:r>
            <a:endParaRPr lang="zh-CN" altLang="en-US" sz="7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768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</a:spPr>
      <a:bodyPr rtlCol="0" anchor="ctr"/>
      <a:lstStyle>
        <a:defPPr algn="ctr">
          <a:defRPr sz="1000" smtClean="0">
            <a:latin typeface="Arial Unicode MS" panose="020B0604020202020204" pitchFamily="34" charset="-122"/>
            <a:ea typeface="Arial Unicode MS" panose="020B0604020202020204" pitchFamily="34" charset="-122"/>
            <a:cs typeface="Arial Unicode MS" panose="020B0604020202020204" pitchFamily="3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222094</TotalTime>
  <Words>23</Words>
  <Application>Microsoft Office PowerPoint</Application>
  <PresentationFormat>A4 Paper (210x297 mm)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 Unicode MS</vt:lpstr>
      <vt:lpstr>宋体</vt:lpstr>
      <vt:lpstr>Arial</vt:lpstr>
      <vt:lpstr>Calibri</vt:lpstr>
      <vt:lpstr>Calibri Light</vt:lpstr>
      <vt:lpstr>等线</vt:lpstr>
      <vt:lpstr>等线 Light</vt:lpstr>
      <vt:lpstr>Office 主题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洋 张</dc:creator>
  <cp:lastModifiedBy>S3G_End_Punctuation</cp:lastModifiedBy>
  <cp:revision>2932</cp:revision>
  <cp:lastPrinted>2022-07-10T04:07:15Z</cp:lastPrinted>
  <dcterms:created xsi:type="dcterms:W3CDTF">2019-10-08T15:04:10Z</dcterms:created>
  <dcterms:modified xsi:type="dcterms:W3CDTF">2022-10-06T23:56:27Z</dcterms:modified>
</cp:coreProperties>
</file>