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sldIdLst>
    <p:sldId id="674" r:id="rId2"/>
  </p:sldIdLst>
  <p:sldSz cx="6858000" cy="9906000" type="A4"/>
  <p:notesSz cx="6669088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洋 张" initials="洋" lastIdx="1" clrIdx="0">
    <p:extLst>
      <p:ext uri="{19B8F6BF-5375-455C-9EA6-DF929625EA0E}">
        <p15:presenceInfo xmlns:p15="http://schemas.microsoft.com/office/powerpoint/2012/main" userId="bae24a894fdc4c1b" providerId="Windows Live"/>
      </p:ext>
    </p:extLst>
  </p:cmAuthor>
  <p:cmAuthor id="2" name="DELL" initials="D" lastIdx="0" clrIdx="1">
    <p:extLst>
      <p:ext uri="{19B8F6BF-5375-455C-9EA6-DF929625EA0E}">
        <p15:presenceInfo xmlns:p15="http://schemas.microsoft.com/office/powerpoint/2012/main" userId="DELL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  <a:srgbClr val="009900"/>
    <a:srgbClr val="90E8BC"/>
    <a:srgbClr val="78B6B2"/>
    <a:srgbClr val="9EC39D"/>
    <a:srgbClr val="33CC33"/>
    <a:srgbClr val="FFCCCC"/>
    <a:srgbClr val="00FFFF"/>
    <a:srgbClr val="C48CE0"/>
    <a:srgbClr val="A5BB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中度样式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344D84-9AFB-497E-A393-DC336BA19D2E}" styleName="中度样式 3 - 强调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8034E78-7F5D-4C2E-B375-FC64B27BC917}" styleName="深色样式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深色样式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4620" autoAdjust="0"/>
    <p:restoredTop sz="94348" autoAdjust="0"/>
  </p:normalViewPr>
  <p:slideViewPr>
    <p:cSldViewPr snapToGrid="0">
      <p:cViewPr varScale="1">
        <p:scale>
          <a:sx n="54" d="100"/>
          <a:sy n="54" d="100"/>
        </p:scale>
        <p:origin x="249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4E9F86-24D1-4C98-933E-245159FE252E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174875" y="1239838"/>
            <a:ext cx="2319338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66909" y="4777195"/>
            <a:ext cx="533527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777607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AFC89D-0708-44D5-958C-2D714DB384C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5020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04112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1pPr>
    <a:lvl2pPr marL="402055" algn="l" defTabSz="804112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2pPr>
    <a:lvl3pPr marL="804112" algn="l" defTabSz="804112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3pPr>
    <a:lvl4pPr marL="1206166" algn="l" defTabSz="804112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4pPr>
    <a:lvl5pPr marL="1608223" algn="l" defTabSz="804112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5pPr>
    <a:lvl6pPr marL="2010279" algn="l" defTabSz="804112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6pPr>
    <a:lvl7pPr marL="2412334" algn="l" defTabSz="804112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7pPr>
    <a:lvl8pPr marL="2814389" algn="l" defTabSz="804112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8pPr>
    <a:lvl9pPr marL="3216446" algn="l" defTabSz="804112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3B137-58D1-4E06-99FE-921D3E9CB217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0AED3-76D2-444A-8F16-5AD23ED336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2414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3B137-58D1-4E06-99FE-921D3E9CB217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0AED3-76D2-444A-8F16-5AD23ED336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718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3B137-58D1-4E06-99FE-921D3E9CB217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0AED3-76D2-444A-8F16-5AD23ED336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7602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3B137-58D1-4E06-99FE-921D3E9CB217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0AED3-76D2-444A-8F16-5AD23ED336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4110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3B137-58D1-4E06-99FE-921D3E9CB217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0AED3-76D2-444A-8F16-5AD23ED336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4687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3B137-58D1-4E06-99FE-921D3E9CB217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0AED3-76D2-444A-8F16-5AD23ED336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6349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3B137-58D1-4E06-99FE-921D3E9CB217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0AED3-76D2-444A-8F16-5AD23ED336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7562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3B137-58D1-4E06-99FE-921D3E9CB217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0AED3-76D2-444A-8F16-5AD23ED336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4292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3B137-58D1-4E06-99FE-921D3E9CB217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0AED3-76D2-444A-8F16-5AD23ED336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3324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3B137-58D1-4E06-99FE-921D3E9CB217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0AED3-76D2-444A-8F16-5AD23ED336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4439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3B137-58D1-4E06-99FE-921D3E9CB217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0AED3-76D2-444A-8F16-5AD23ED336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4313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E3B137-58D1-4E06-99FE-921D3E9CB217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80AED3-76D2-444A-8F16-5AD23ED336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7262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52.svg"/><Relationship Id="rId7" Type="http://schemas.openxmlformats.org/officeDocument/2006/relationships/image" Target="../media/image5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形 2">
            <a:extLst>
              <a:ext uri="{FF2B5EF4-FFF2-40B4-BE49-F238E27FC236}">
                <a16:creationId xmlns:a16="http://schemas.microsoft.com/office/drawing/2014/main" xmlns="" id="{4E14EDB1-055D-FD3F-42B5-FACBA810B2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r="7620"/>
          <a:stretch/>
        </p:blipFill>
        <p:spPr>
          <a:xfrm>
            <a:off x="1157465" y="869155"/>
            <a:ext cx="4013989" cy="309274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28654E3A-7AD0-3D0C-E9C6-832EF94BC5DB}"/>
              </a:ext>
            </a:extLst>
          </p:cNvPr>
          <p:cNvSpPr txBox="1"/>
          <p:nvPr/>
        </p:nvSpPr>
        <p:spPr>
          <a:xfrm>
            <a:off x="778904" y="3736279"/>
            <a:ext cx="251417" cy="3664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zh-CN" altLang="en-US" sz="1600" dirty="0"/>
          </a:p>
        </p:txBody>
      </p:sp>
      <p:sp>
        <p:nvSpPr>
          <p:cNvPr id="205" name="文本框 204">
            <a:extLst>
              <a:ext uri="{FF2B5EF4-FFF2-40B4-BE49-F238E27FC236}">
                <a16:creationId xmlns:a16="http://schemas.microsoft.com/office/drawing/2014/main" xmlns="" id="{54F8EDFA-BAAC-7F33-CEDB-9ADE79438E20}"/>
              </a:ext>
            </a:extLst>
          </p:cNvPr>
          <p:cNvSpPr txBox="1"/>
          <p:nvPr/>
        </p:nvSpPr>
        <p:spPr>
          <a:xfrm>
            <a:off x="778904" y="948976"/>
            <a:ext cx="251417" cy="3664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zh-CN" altLang="en-US" sz="1600" dirty="0"/>
          </a:p>
        </p:txBody>
      </p:sp>
      <p:cxnSp>
        <p:nvCxnSpPr>
          <p:cNvPr id="5" name="直接箭头连接符 4">
            <a:extLst>
              <a:ext uri="{FF2B5EF4-FFF2-40B4-BE49-F238E27FC236}">
                <a16:creationId xmlns:a16="http://schemas.microsoft.com/office/drawing/2014/main" xmlns="" id="{039E4679-F557-4007-A826-C12EF24701D8}"/>
              </a:ext>
            </a:extLst>
          </p:cNvPr>
          <p:cNvCxnSpPr/>
          <p:nvPr/>
        </p:nvCxnSpPr>
        <p:spPr>
          <a:xfrm>
            <a:off x="1426620" y="1820168"/>
            <a:ext cx="116072" cy="56051"/>
          </a:xfrm>
          <a:prstGeom prst="straightConnector1">
            <a:avLst/>
          </a:prstGeom>
          <a:ln w="158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直接箭头连接符 209">
            <a:extLst>
              <a:ext uri="{FF2B5EF4-FFF2-40B4-BE49-F238E27FC236}">
                <a16:creationId xmlns:a16="http://schemas.microsoft.com/office/drawing/2014/main" xmlns="" id="{CD3567E3-F50E-40E2-8DDA-158E2114091D}"/>
              </a:ext>
            </a:extLst>
          </p:cNvPr>
          <p:cNvCxnSpPr>
            <a:cxnSpLocks/>
          </p:cNvCxnSpPr>
          <p:nvPr/>
        </p:nvCxnSpPr>
        <p:spPr>
          <a:xfrm>
            <a:off x="1296953" y="2514862"/>
            <a:ext cx="136927" cy="0"/>
          </a:xfrm>
          <a:prstGeom prst="straightConnector1">
            <a:avLst/>
          </a:prstGeom>
          <a:ln w="158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直接箭头连接符 210">
            <a:extLst>
              <a:ext uri="{FF2B5EF4-FFF2-40B4-BE49-F238E27FC236}">
                <a16:creationId xmlns:a16="http://schemas.microsoft.com/office/drawing/2014/main" xmlns="" id="{347B6491-6B37-4A1F-B5DF-052621DAC653}"/>
              </a:ext>
            </a:extLst>
          </p:cNvPr>
          <p:cNvCxnSpPr>
            <a:cxnSpLocks/>
          </p:cNvCxnSpPr>
          <p:nvPr/>
        </p:nvCxnSpPr>
        <p:spPr>
          <a:xfrm flipV="1">
            <a:off x="1654166" y="3316036"/>
            <a:ext cx="94289" cy="79858"/>
          </a:xfrm>
          <a:prstGeom prst="straightConnector1">
            <a:avLst/>
          </a:prstGeom>
          <a:ln w="158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直接箭头连接符 213">
            <a:extLst>
              <a:ext uri="{FF2B5EF4-FFF2-40B4-BE49-F238E27FC236}">
                <a16:creationId xmlns:a16="http://schemas.microsoft.com/office/drawing/2014/main" xmlns="" id="{10F640F0-F9AA-45DF-B749-62AC1CE71E9E}"/>
              </a:ext>
            </a:extLst>
          </p:cNvPr>
          <p:cNvCxnSpPr>
            <a:cxnSpLocks/>
          </p:cNvCxnSpPr>
          <p:nvPr/>
        </p:nvCxnSpPr>
        <p:spPr>
          <a:xfrm flipV="1">
            <a:off x="2472610" y="3719563"/>
            <a:ext cx="24935" cy="113335"/>
          </a:xfrm>
          <a:prstGeom prst="straightConnector1">
            <a:avLst/>
          </a:prstGeom>
          <a:ln w="158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直接箭头连接符 214">
            <a:extLst>
              <a:ext uri="{FF2B5EF4-FFF2-40B4-BE49-F238E27FC236}">
                <a16:creationId xmlns:a16="http://schemas.microsoft.com/office/drawing/2014/main" xmlns="" id="{C7AC303F-749D-4BB4-8BAA-A67FBC2CA012}"/>
              </a:ext>
            </a:extLst>
          </p:cNvPr>
          <p:cNvCxnSpPr>
            <a:cxnSpLocks/>
          </p:cNvCxnSpPr>
          <p:nvPr/>
        </p:nvCxnSpPr>
        <p:spPr>
          <a:xfrm flipH="1" flipV="1">
            <a:off x="2931326" y="3719563"/>
            <a:ext cx="16961" cy="113335"/>
          </a:xfrm>
          <a:prstGeom prst="straightConnector1">
            <a:avLst/>
          </a:prstGeom>
          <a:ln w="158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直接箭头连接符 215">
            <a:extLst>
              <a:ext uri="{FF2B5EF4-FFF2-40B4-BE49-F238E27FC236}">
                <a16:creationId xmlns:a16="http://schemas.microsoft.com/office/drawing/2014/main" xmlns="" id="{6EB73325-CA3C-4A60-8DD2-F907E69F066F}"/>
              </a:ext>
            </a:extLst>
          </p:cNvPr>
          <p:cNvCxnSpPr>
            <a:cxnSpLocks/>
          </p:cNvCxnSpPr>
          <p:nvPr/>
        </p:nvCxnSpPr>
        <p:spPr>
          <a:xfrm flipH="1" flipV="1">
            <a:off x="3421908" y="3523009"/>
            <a:ext cx="71668" cy="112658"/>
          </a:xfrm>
          <a:prstGeom prst="straightConnector1">
            <a:avLst/>
          </a:prstGeom>
          <a:ln w="158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直接箭头连接符 216">
            <a:extLst>
              <a:ext uri="{FF2B5EF4-FFF2-40B4-BE49-F238E27FC236}">
                <a16:creationId xmlns:a16="http://schemas.microsoft.com/office/drawing/2014/main" xmlns="" id="{4348BD89-35C0-4A50-ACA7-C170F11B573A}"/>
              </a:ext>
            </a:extLst>
          </p:cNvPr>
          <p:cNvCxnSpPr>
            <a:cxnSpLocks/>
          </p:cNvCxnSpPr>
          <p:nvPr/>
        </p:nvCxnSpPr>
        <p:spPr>
          <a:xfrm flipH="1" flipV="1">
            <a:off x="3501995" y="3471121"/>
            <a:ext cx="90494" cy="108217"/>
          </a:xfrm>
          <a:prstGeom prst="straightConnector1">
            <a:avLst/>
          </a:prstGeom>
          <a:ln w="158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直接箭头连接符 217">
            <a:extLst>
              <a:ext uri="{FF2B5EF4-FFF2-40B4-BE49-F238E27FC236}">
                <a16:creationId xmlns:a16="http://schemas.microsoft.com/office/drawing/2014/main" xmlns="" id="{DB5B1AE6-0793-4946-80FD-37E0226BAF48}"/>
              </a:ext>
            </a:extLst>
          </p:cNvPr>
          <p:cNvCxnSpPr>
            <a:cxnSpLocks/>
          </p:cNvCxnSpPr>
          <p:nvPr/>
        </p:nvCxnSpPr>
        <p:spPr>
          <a:xfrm>
            <a:off x="2505010" y="1037264"/>
            <a:ext cx="23810" cy="128341"/>
          </a:xfrm>
          <a:prstGeom prst="straightConnector1">
            <a:avLst/>
          </a:prstGeom>
          <a:ln w="158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直接箭头连接符 219">
            <a:extLst>
              <a:ext uri="{FF2B5EF4-FFF2-40B4-BE49-F238E27FC236}">
                <a16:creationId xmlns:a16="http://schemas.microsoft.com/office/drawing/2014/main" xmlns="" id="{43172D7B-F69E-4559-A441-DDDABCCD5B8E}"/>
              </a:ext>
            </a:extLst>
          </p:cNvPr>
          <p:cNvCxnSpPr>
            <a:cxnSpLocks/>
          </p:cNvCxnSpPr>
          <p:nvPr/>
        </p:nvCxnSpPr>
        <p:spPr>
          <a:xfrm flipH="1">
            <a:off x="3494309" y="1311676"/>
            <a:ext cx="80383" cy="95703"/>
          </a:xfrm>
          <a:prstGeom prst="straightConnector1">
            <a:avLst/>
          </a:prstGeom>
          <a:ln w="158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直接箭头连接符 223">
            <a:extLst>
              <a:ext uri="{FF2B5EF4-FFF2-40B4-BE49-F238E27FC236}">
                <a16:creationId xmlns:a16="http://schemas.microsoft.com/office/drawing/2014/main" xmlns="" id="{790B3197-3F2E-40FA-B65B-CF7F08550906}"/>
              </a:ext>
            </a:extLst>
          </p:cNvPr>
          <p:cNvCxnSpPr>
            <a:cxnSpLocks/>
          </p:cNvCxnSpPr>
          <p:nvPr/>
        </p:nvCxnSpPr>
        <p:spPr>
          <a:xfrm flipV="1">
            <a:off x="1761028" y="3409495"/>
            <a:ext cx="92489" cy="90816"/>
          </a:xfrm>
          <a:prstGeom prst="straightConnector1">
            <a:avLst/>
          </a:prstGeom>
          <a:ln w="158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直接箭头连接符 225">
            <a:extLst>
              <a:ext uri="{FF2B5EF4-FFF2-40B4-BE49-F238E27FC236}">
                <a16:creationId xmlns:a16="http://schemas.microsoft.com/office/drawing/2014/main" xmlns="" id="{7A34D87F-FA8F-45C6-9590-9386AAB33291}"/>
              </a:ext>
            </a:extLst>
          </p:cNvPr>
          <p:cNvCxnSpPr>
            <a:cxnSpLocks/>
          </p:cNvCxnSpPr>
          <p:nvPr/>
        </p:nvCxnSpPr>
        <p:spPr>
          <a:xfrm flipV="1">
            <a:off x="1710754" y="3364526"/>
            <a:ext cx="92689" cy="85511"/>
          </a:xfrm>
          <a:prstGeom prst="straightConnector1">
            <a:avLst/>
          </a:prstGeom>
          <a:ln w="158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直接箭头连接符 227">
            <a:extLst>
              <a:ext uri="{FF2B5EF4-FFF2-40B4-BE49-F238E27FC236}">
                <a16:creationId xmlns:a16="http://schemas.microsoft.com/office/drawing/2014/main" xmlns="" id="{5D46CBA2-35E1-4575-B55E-91DD5CB7D89D}"/>
              </a:ext>
            </a:extLst>
          </p:cNvPr>
          <p:cNvCxnSpPr>
            <a:cxnSpLocks/>
          </p:cNvCxnSpPr>
          <p:nvPr/>
        </p:nvCxnSpPr>
        <p:spPr>
          <a:xfrm>
            <a:off x="1634593" y="1483891"/>
            <a:ext cx="109586" cy="86854"/>
          </a:xfrm>
          <a:prstGeom prst="straightConnector1">
            <a:avLst/>
          </a:prstGeom>
          <a:ln w="158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" name="直接箭头连接符 229">
            <a:extLst>
              <a:ext uri="{FF2B5EF4-FFF2-40B4-BE49-F238E27FC236}">
                <a16:creationId xmlns:a16="http://schemas.microsoft.com/office/drawing/2014/main" xmlns="" id="{88D3BA0F-12D8-4F63-8ED0-574671578F71}"/>
              </a:ext>
            </a:extLst>
          </p:cNvPr>
          <p:cNvCxnSpPr>
            <a:cxnSpLocks/>
          </p:cNvCxnSpPr>
          <p:nvPr/>
        </p:nvCxnSpPr>
        <p:spPr>
          <a:xfrm>
            <a:off x="2357112" y="1095867"/>
            <a:ext cx="39144" cy="101562"/>
          </a:xfrm>
          <a:prstGeom prst="straightConnector1">
            <a:avLst/>
          </a:prstGeom>
          <a:ln w="158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2" name="直接箭头连接符 231">
            <a:extLst>
              <a:ext uri="{FF2B5EF4-FFF2-40B4-BE49-F238E27FC236}">
                <a16:creationId xmlns:a16="http://schemas.microsoft.com/office/drawing/2014/main" xmlns="" id="{004E989A-D204-44E2-86BA-6DF5B23D4049}"/>
              </a:ext>
            </a:extLst>
          </p:cNvPr>
          <p:cNvCxnSpPr>
            <a:cxnSpLocks/>
          </p:cNvCxnSpPr>
          <p:nvPr/>
        </p:nvCxnSpPr>
        <p:spPr>
          <a:xfrm>
            <a:off x="1656611" y="1462248"/>
            <a:ext cx="110265" cy="90385"/>
          </a:xfrm>
          <a:prstGeom prst="straightConnector1">
            <a:avLst/>
          </a:prstGeom>
          <a:ln w="158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7" name="直接箭头连接符 236">
            <a:extLst>
              <a:ext uri="{FF2B5EF4-FFF2-40B4-BE49-F238E27FC236}">
                <a16:creationId xmlns:a16="http://schemas.microsoft.com/office/drawing/2014/main" xmlns="" id="{8E552806-FBEA-4E27-B0F3-96B97BC42C67}"/>
              </a:ext>
            </a:extLst>
          </p:cNvPr>
          <p:cNvCxnSpPr>
            <a:cxnSpLocks/>
          </p:cNvCxnSpPr>
          <p:nvPr/>
        </p:nvCxnSpPr>
        <p:spPr>
          <a:xfrm flipV="1">
            <a:off x="1494852" y="3077170"/>
            <a:ext cx="99182" cy="51350"/>
          </a:xfrm>
          <a:prstGeom prst="straightConnector1">
            <a:avLst/>
          </a:prstGeom>
          <a:ln w="158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直接箭头连接符 238">
            <a:extLst>
              <a:ext uri="{FF2B5EF4-FFF2-40B4-BE49-F238E27FC236}">
                <a16:creationId xmlns:a16="http://schemas.microsoft.com/office/drawing/2014/main" xmlns="" id="{F95BDAEC-1B08-4C71-B565-C6EADFC3DF47}"/>
              </a:ext>
            </a:extLst>
          </p:cNvPr>
          <p:cNvCxnSpPr>
            <a:cxnSpLocks/>
          </p:cNvCxnSpPr>
          <p:nvPr/>
        </p:nvCxnSpPr>
        <p:spPr>
          <a:xfrm flipV="1">
            <a:off x="1893768" y="3507105"/>
            <a:ext cx="87177" cy="105477"/>
          </a:xfrm>
          <a:prstGeom prst="straightConnector1">
            <a:avLst/>
          </a:prstGeom>
          <a:ln w="158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直接箭头连接符 240">
            <a:extLst>
              <a:ext uri="{FF2B5EF4-FFF2-40B4-BE49-F238E27FC236}">
                <a16:creationId xmlns:a16="http://schemas.microsoft.com/office/drawing/2014/main" xmlns="" id="{3587E12A-428E-4483-B13F-8B73516EE02B}"/>
              </a:ext>
            </a:extLst>
          </p:cNvPr>
          <p:cNvCxnSpPr>
            <a:cxnSpLocks/>
          </p:cNvCxnSpPr>
          <p:nvPr/>
        </p:nvCxnSpPr>
        <p:spPr>
          <a:xfrm flipV="1">
            <a:off x="2145050" y="3608299"/>
            <a:ext cx="49241" cy="111264"/>
          </a:xfrm>
          <a:prstGeom prst="straightConnector1">
            <a:avLst/>
          </a:prstGeom>
          <a:ln w="158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3" name="直接箭头连接符 242">
            <a:extLst>
              <a:ext uri="{FF2B5EF4-FFF2-40B4-BE49-F238E27FC236}">
                <a16:creationId xmlns:a16="http://schemas.microsoft.com/office/drawing/2014/main" xmlns="" id="{88D81C38-2319-4F84-BC8D-2C365AC843E2}"/>
              </a:ext>
            </a:extLst>
          </p:cNvPr>
          <p:cNvCxnSpPr>
            <a:cxnSpLocks/>
          </p:cNvCxnSpPr>
          <p:nvPr/>
        </p:nvCxnSpPr>
        <p:spPr>
          <a:xfrm flipV="1">
            <a:off x="2340702" y="3678645"/>
            <a:ext cx="43346" cy="121757"/>
          </a:xfrm>
          <a:prstGeom prst="straightConnector1">
            <a:avLst/>
          </a:prstGeom>
          <a:ln w="158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" name="直接箭头连接符 244">
            <a:extLst>
              <a:ext uri="{FF2B5EF4-FFF2-40B4-BE49-F238E27FC236}">
                <a16:creationId xmlns:a16="http://schemas.microsoft.com/office/drawing/2014/main" xmlns="" id="{4E4235F8-6EFF-4B64-887F-470EE6A02157}"/>
              </a:ext>
            </a:extLst>
          </p:cNvPr>
          <p:cNvCxnSpPr>
            <a:cxnSpLocks/>
          </p:cNvCxnSpPr>
          <p:nvPr/>
        </p:nvCxnSpPr>
        <p:spPr>
          <a:xfrm flipV="1">
            <a:off x="2363310" y="3690486"/>
            <a:ext cx="43346" cy="121757"/>
          </a:xfrm>
          <a:prstGeom prst="straightConnector1">
            <a:avLst/>
          </a:prstGeom>
          <a:ln w="158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6" name="直接箭头连接符 245">
            <a:extLst>
              <a:ext uri="{FF2B5EF4-FFF2-40B4-BE49-F238E27FC236}">
                <a16:creationId xmlns:a16="http://schemas.microsoft.com/office/drawing/2014/main" xmlns="" id="{9E0F10D7-9C22-4961-9E55-E85646D9A0F7}"/>
              </a:ext>
            </a:extLst>
          </p:cNvPr>
          <p:cNvCxnSpPr>
            <a:cxnSpLocks/>
          </p:cNvCxnSpPr>
          <p:nvPr/>
        </p:nvCxnSpPr>
        <p:spPr>
          <a:xfrm flipH="1" flipV="1">
            <a:off x="3451086" y="3501768"/>
            <a:ext cx="78150" cy="113767"/>
          </a:xfrm>
          <a:prstGeom prst="straightConnector1">
            <a:avLst/>
          </a:prstGeom>
          <a:ln w="158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8" name="直接箭头连接符 247">
            <a:extLst>
              <a:ext uri="{FF2B5EF4-FFF2-40B4-BE49-F238E27FC236}">
                <a16:creationId xmlns:a16="http://schemas.microsoft.com/office/drawing/2014/main" xmlns="" id="{1F1A06DE-F124-4942-9DBA-F7CD801BAC77}"/>
              </a:ext>
            </a:extLst>
          </p:cNvPr>
          <p:cNvCxnSpPr>
            <a:cxnSpLocks/>
          </p:cNvCxnSpPr>
          <p:nvPr/>
        </p:nvCxnSpPr>
        <p:spPr>
          <a:xfrm flipH="1">
            <a:off x="3002469" y="1050873"/>
            <a:ext cx="27452" cy="128341"/>
          </a:xfrm>
          <a:prstGeom prst="straightConnector1">
            <a:avLst/>
          </a:prstGeom>
          <a:ln w="158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0" name="直接箭头连接符 249">
            <a:extLst>
              <a:ext uri="{FF2B5EF4-FFF2-40B4-BE49-F238E27FC236}">
                <a16:creationId xmlns:a16="http://schemas.microsoft.com/office/drawing/2014/main" xmlns="" id="{E81297E9-DE96-4CA6-81C9-E471E180E943}"/>
              </a:ext>
            </a:extLst>
          </p:cNvPr>
          <p:cNvCxnSpPr>
            <a:cxnSpLocks/>
          </p:cNvCxnSpPr>
          <p:nvPr/>
        </p:nvCxnSpPr>
        <p:spPr>
          <a:xfrm flipH="1">
            <a:off x="3578763" y="1395777"/>
            <a:ext cx="71403" cy="75772"/>
          </a:xfrm>
          <a:prstGeom prst="straightConnector1">
            <a:avLst/>
          </a:prstGeom>
          <a:ln w="158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2" name="直接箭头连接符 251">
            <a:extLst>
              <a:ext uri="{FF2B5EF4-FFF2-40B4-BE49-F238E27FC236}">
                <a16:creationId xmlns:a16="http://schemas.microsoft.com/office/drawing/2014/main" xmlns="" id="{4DA4BC39-41F0-4BC3-A16F-0497D92A4B84}"/>
              </a:ext>
            </a:extLst>
          </p:cNvPr>
          <p:cNvCxnSpPr>
            <a:cxnSpLocks/>
          </p:cNvCxnSpPr>
          <p:nvPr/>
        </p:nvCxnSpPr>
        <p:spPr>
          <a:xfrm flipH="1">
            <a:off x="3700906" y="1527991"/>
            <a:ext cx="94318" cy="80358"/>
          </a:xfrm>
          <a:prstGeom prst="straightConnector1">
            <a:avLst/>
          </a:prstGeom>
          <a:ln w="158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3" name="直接箭头连接符 252">
            <a:extLst>
              <a:ext uri="{FF2B5EF4-FFF2-40B4-BE49-F238E27FC236}">
                <a16:creationId xmlns:a16="http://schemas.microsoft.com/office/drawing/2014/main" xmlns="" id="{04872C6E-AD75-4588-A5AB-BAE7DCF7828B}"/>
              </a:ext>
            </a:extLst>
          </p:cNvPr>
          <p:cNvCxnSpPr>
            <a:cxnSpLocks/>
          </p:cNvCxnSpPr>
          <p:nvPr/>
        </p:nvCxnSpPr>
        <p:spPr>
          <a:xfrm flipH="1">
            <a:off x="3736471" y="1574094"/>
            <a:ext cx="86576" cy="69296"/>
          </a:xfrm>
          <a:prstGeom prst="straightConnector1">
            <a:avLst/>
          </a:prstGeom>
          <a:ln w="158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6" name="直接箭头连接符 255">
            <a:extLst>
              <a:ext uri="{FF2B5EF4-FFF2-40B4-BE49-F238E27FC236}">
                <a16:creationId xmlns:a16="http://schemas.microsoft.com/office/drawing/2014/main" xmlns="" id="{728886D4-4726-4E87-9B9C-75764DCD26D4}"/>
              </a:ext>
            </a:extLst>
          </p:cNvPr>
          <p:cNvCxnSpPr>
            <a:cxnSpLocks/>
          </p:cNvCxnSpPr>
          <p:nvPr/>
        </p:nvCxnSpPr>
        <p:spPr>
          <a:xfrm flipV="1">
            <a:off x="1373221" y="2786671"/>
            <a:ext cx="111436" cy="37572"/>
          </a:xfrm>
          <a:prstGeom prst="straightConnector1">
            <a:avLst/>
          </a:prstGeom>
          <a:ln w="158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9" name="直接箭头连接符 258">
            <a:extLst>
              <a:ext uri="{FF2B5EF4-FFF2-40B4-BE49-F238E27FC236}">
                <a16:creationId xmlns:a16="http://schemas.microsoft.com/office/drawing/2014/main" xmlns="" id="{7B16EDB7-8826-4E4F-83D7-4C6DE5F62A60}"/>
              </a:ext>
            </a:extLst>
          </p:cNvPr>
          <p:cNvCxnSpPr>
            <a:cxnSpLocks/>
          </p:cNvCxnSpPr>
          <p:nvPr/>
        </p:nvCxnSpPr>
        <p:spPr>
          <a:xfrm flipH="1" flipV="1">
            <a:off x="3948030" y="2826172"/>
            <a:ext cx="95130" cy="18786"/>
          </a:xfrm>
          <a:prstGeom prst="straightConnector1">
            <a:avLst/>
          </a:prstGeom>
          <a:ln w="158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1" name="直接箭头连接符 260">
            <a:extLst>
              <a:ext uri="{FF2B5EF4-FFF2-40B4-BE49-F238E27FC236}">
                <a16:creationId xmlns:a16="http://schemas.microsoft.com/office/drawing/2014/main" xmlns="" id="{8644C169-7147-4CA1-9E2F-B6A94BE20E8C}"/>
              </a:ext>
            </a:extLst>
          </p:cNvPr>
          <p:cNvCxnSpPr>
            <a:cxnSpLocks/>
          </p:cNvCxnSpPr>
          <p:nvPr/>
        </p:nvCxnSpPr>
        <p:spPr>
          <a:xfrm flipV="1">
            <a:off x="1857978" y="3473861"/>
            <a:ext cx="83846" cy="105476"/>
          </a:xfrm>
          <a:prstGeom prst="straightConnector1">
            <a:avLst/>
          </a:prstGeom>
          <a:ln w="158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3" name="直接箭头连接符 262">
            <a:extLst>
              <a:ext uri="{FF2B5EF4-FFF2-40B4-BE49-F238E27FC236}">
                <a16:creationId xmlns:a16="http://schemas.microsoft.com/office/drawing/2014/main" xmlns="" id="{754E0661-084B-4FCC-AE31-19E3DF748DC9}"/>
              </a:ext>
            </a:extLst>
          </p:cNvPr>
          <p:cNvCxnSpPr>
            <a:cxnSpLocks/>
          </p:cNvCxnSpPr>
          <p:nvPr/>
        </p:nvCxnSpPr>
        <p:spPr>
          <a:xfrm>
            <a:off x="1947494" y="1273087"/>
            <a:ext cx="72477" cy="92630"/>
          </a:xfrm>
          <a:prstGeom prst="straightConnector1">
            <a:avLst/>
          </a:prstGeom>
          <a:ln w="158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2" name="直接箭头连接符 271">
            <a:extLst>
              <a:ext uri="{FF2B5EF4-FFF2-40B4-BE49-F238E27FC236}">
                <a16:creationId xmlns:a16="http://schemas.microsoft.com/office/drawing/2014/main" xmlns="" id="{D0B658D8-5783-44A2-821D-1E111E536C34}"/>
              </a:ext>
            </a:extLst>
          </p:cNvPr>
          <p:cNvCxnSpPr>
            <a:cxnSpLocks/>
          </p:cNvCxnSpPr>
          <p:nvPr/>
        </p:nvCxnSpPr>
        <p:spPr>
          <a:xfrm>
            <a:off x="1934499" y="1282070"/>
            <a:ext cx="72477" cy="92630"/>
          </a:xfrm>
          <a:prstGeom prst="straightConnector1">
            <a:avLst/>
          </a:prstGeom>
          <a:ln w="158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E85D1C2-F7BD-4076-954D-54DD13958B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5593" y="979810"/>
            <a:ext cx="2301439" cy="919321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545A2FA4-86E1-BEB8-3AEE-A1CC4E453B46}"/>
              </a:ext>
            </a:extLst>
          </p:cNvPr>
          <p:cNvSpPr txBox="1"/>
          <p:nvPr/>
        </p:nvSpPr>
        <p:spPr>
          <a:xfrm>
            <a:off x="4017866" y="936956"/>
            <a:ext cx="1685588" cy="6638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788" b="1" dirty="0">
                <a:latin typeface="Arial" panose="020B0604020202020204" pitchFamily="34" charset="0"/>
                <a:cs typeface="Arial" panose="020B0604020202020204" pitchFamily="34" charset="0"/>
              </a:rPr>
              <a:t>a. Chromosomal layout  </a:t>
            </a:r>
          </a:p>
          <a:p>
            <a:pPr>
              <a:lnSpc>
                <a:spcPct val="120000"/>
              </a:lnSpc>
            </a:pPr>
            <a:r>
              <a:rPr lang="en-US" altLang="zh-CN" sz="788" b="1" dirty="0">
                <a:latin typeface="Arial" panose="020B0604020202020204" pitchFamily="34" charset="0"/>
                <a:cs typeface="Arial" panose="020B0604020202020204" pitchFamily="34" charset="0"/>
              </a:rPr>
              <a:t>b. All clusters (18) in Ref. 32 </a:t>
            </a:r>
          </a:p>
          <a:p>
            <a:pPr marL="87313">
              <a:lnSpc>
                <a:spcPct val="120000"/>
              </a:lnSpc>
            </a:pPr>
            <a:r>
              <a:rPr lang="en-US" altLang="zh-CN" sz="788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altLang="zh-CN" sz="788" dirty="0" err="1">
                <a:latin typeface="Arial" panose="020B0604020202020204" pitchFamily="34" charset="0"/>
                <a:cs typeface="Arial" panose="020B0604020202020204" pitchFamily="34" charset="0"/>
              </a:rPr>
              <a:t>Kauzlaric</a:t>
            </a:r>
            <a:r>
              <a:rPr lang="en-US" altLang="zh-CN" sz="788" dirty="0">
                <a:latin typeface="Arial" panose="020B0604020202020204" pitchFamily="34" charset="0"/>
                <a:cs typeface="Arial" panose="020B0604020202020204" pitchFamily="34" charset="0"/>
              </a:rPr>
              <a:t> et al., 2017)</a:t>
            </a:r>
            <a:endParaRPr lang="en-US" altLang="zh-CN" sz="788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59954" indent="-1059954">
              <a:lnSpc>
                <a:spcPct val="120000"/>
              </a:lnSpc>
            </a:pPr>
            <a:r>
              <a:rPr lang="en-US" altLang="zh-CN" sz="788" b="1" dirty="0">
                <a:latin typeface="Arial" panose="020B0604020202020204" pitchFamily="34" charset="0"/>
                <a:cs typeface="Arial" panose="020B0604020202020204" pitchFamily="34" charset="0"/>
              </a:rPr>
              <a:t>c. All clusters (50) in this work</a:t>
            </a:r>
            <a:endParaRPr lang="zh-CN" altLang="en-US" sz="788" b="1" dirty="0"/>
          </a:p>
        </p:txBody>
      </p:sp>
      <p:pic>
        <p:nvPicPr>
          <p:cNvPr id="201" name="图片 200">
            <a:extLst>
              <a:ext uri="{FF2B5EF4-FFF2-40B4-BE49-F238E27FC236}">
                <a16:creationId xmlns:a16="http://schemas.microsoft.com/office/drawing/2014/main" xmlns="" id="{F8213E70-A4CD-45B2-8555-285ED3FCB9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0793" y="2260386"/>
            <a:ext cx="158185" cy="254471"/>
          </a:xfrm>
          <a:prstGeom prst="rect">
            <a:avLst/>
          </a:prstGeom>
        </p:spPr>
      </p:pic>
      <p:pic>
        <p:nvPicPr>
          <p:cNvPr id="441" name="图片 440">
            <a:extLst>
              <a:ext uri="{FF2B5EF4-FFF2-40B4-BE49-F238E27FC236}">
                <a16:creationId xmlns:a16="http://schemas.microsoft.com/office/drawing/2014/main" xmlns="" id="{6748D45E-8397-4792-852F-7ED7435CA0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5287" y="2194241"/>
            <a:ext cx="108000" cy="173739"/>
          </a:xfrm>
          <a:prstGeom prst="rect">
            <a:avLst/>
          </a:prstGeom>
        </p:spPr>
      </p:pic>
      <p:pic>
        <p:nvPicPr>
          <p:cNvPr id="442" name="图片 441">
            <a:extLst>
              <a:ext uri="{FF2B5EF4-FFF2-40B4-BE49-F238E27FC236}">
                <a16:creationId xmlns:a16="http://schemas.microsoft.com/office/drawing/2014/main" xmlns="" id="{EC719AA2-9B8F-40F6-9FFF-0733B6E22F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2402" y="2230816"/>
            <a:ext cx="108000" cy="173739"/>
          </a:xfrm>
          <a:prstGeom prst="rect">
            <a:avLst/>
          </a:prstGeom>
        </p:spPr>
      </p:pic>
      <p:pic>
        <p:nvPicPr>
          <p:cNvPr id="443" name="图片 442">
            <a:extLst>
              <a:ext uri="{FF2B5EF4-FFF2-40B4-BE49-F238E27FC236}">
                <a16:creationId xmlns:a16="http://schemas.microsoft.com/office/drawing/2014/main" xmlns="" id="{628F4B64-DB59-4A50-BF26-91FC89A090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1587" y="2173341"/>
            <a:ext cx="108000" cy="173739"/>
          </a:xfrm>
          <a:prstGeom prst="rect">
            <a:avLst/>
          </a:prstGeom>
        </p:spPr>
      </p:pic>
      <p:sp>
        <p:nvSpPr>
          <p:cNvPr id="202" name="文本框 201">
            <a:extLst>
              <a:ext uri="{FF2B5EF4-FFF2-40B4-BE49-F238E27FC236}">
                <a16:creationId xmlns:a16="http://schemas.microsoft.com/office/drawing/2014/main" xmlns="" id="{483CD135-5D4D-45A3-A470-6F6DD2673BDF}"/>
              </a:ext>
            </a:extLst>
          </p:cNvPr>
          <p:cNvSpPr txBox="1"/>
          <p:nvPr/>
        </p:nvSpPr>
        <p:spPr>
          <a:xfrm>
            <a:off x="3454235" y="2191102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zh-CN" alt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4" name="文本框 443">
            <a:extLst>
              <a:ext uri="{FF2B5EF4-FFF2-40B4-BE49-F238E27FC236}">
                <a16:creationId xmlns:a16="http://schemas.microsoft.com/office/drawing/2014/main" xmlns="" id="{2A01BBEF-A06B-447B-B9CB-DFEF9D1A58AE}"/>
              </a:ext>
            </a:extLst>
          </p:cNvPr>
          <p:cNvSpPr txBox="1"/>
          <p:nvPr/>
        </p:nvSpPr>
        <p:spPr>
          <a:xfrm>
            <a:off x="3641688" y="2155387"/>
            <a:ext cx="26321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zh-CN" alt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5" name="文本框 444">
            <a:extLst>
              <a:ext uri="{FF2B5EF4-FFF2-40B4-BE49-F238E27FC236}">
                <a16:creationId xmlns:a16="http://schemas.microsoft.com/office/drawing/2014/main" xmlns="" id="{51FFF023-DF8C-44B6-A951-4EC439541C4D}"/>
              </a:ext>
            </a:extLst>
          </p:cNvPr>
          <p:cNvSpPr txBox="1"/>
          <p:nvPr/>
        </p:nvSpPr>
        <p:spPr>
          <a:xfrm>
            <a:off x="3810013" y="2112533"/>
            <a:ext cx="255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zh-CN" alt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4" name="文本框 243">
            <a:extLst>
              <a:ext uri="{FF2B5EF4-FFF2-40B4-BE49-F238E27FC236}">
                <a16:creationId xmlns:a16="http://schemas.microsoft.com/office/drawing/2014/main" xmlns="" id="{8F9DFB6A-F6AB-45AD-A2EC-3D29E11AD334}"/>
              </a:ext>
            </a:extLst>
          </p:cNvPr>
          <p:cNvSpPr txBox="1"/>
          <p:nvPr/>
        </p:nvSpPr>
        <p:spPr>
          <a:xfrm>
            <a:off x="0" y="16128"/>
            <a:ext cx="24688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Supplementary Figure 8</a:t>
            </a:r>
            <a:endParaRPr lang="zh-CN" altLang="en-US" sz="16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pic>
        <p:nvPicPr>
          <p:cNvPr id="247" name="图形 246">
            <a:extLst>
              <a:ext uri="{FF2B5EF4-FFF2-40B4-BE49-F238E27FC236}">
                <a16:creationId xmlns:a16="http://schemas.microsoft.com/office/drawing/2014/main" xmlns="" id="{F6C4E212-6EB4-4903-B245-44CCEA4B04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12649" y="4190769"/>
            <a:ext cx="4608000" cy="522528"/>
          </a:xfrm>
          <a:prstGeom prst="rect">
            <a:avLst/>
          </a:prstGeom>
        </p:spPr>
      </p:pic>
      <p:sp>
        <p:nvSpPr>
          <p:cNvPr id="249" name="文本框 248">
            <a:extLst>
              <a:ext uri="{FF2B5EF4-FFF2-40B4-BE49-F238E27FC236}">
                <a16:creationId xmlns:a16="http://schemas.microsoft.com/office/drawing/2014/main" xmlns="" id="{187C57FF-ACDB-4D20-BCA9-7F2B9423BCFB}"/>
              </a:ext>
            </a:extLst>
          </p:cNvPr>
          <p:cNvSpPr txBox="1"/>
          <p:nvPr/>
        </p:nvSpPr>
        <p:spPr>
          <a:xfrm>
            <a:off x="1033083" y="4024518"/>
            <a:ext cx="472072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00" b="1" dirty="0">
                <a:latin typeface="Arial" panose="020B0604020202020204" pitchFamily="34" charset="0"/>
                <a:cs typeface="Arial" panose="020B0604020202020204" pitchFamily="34" charset="0"/>
              </a:rPr>
              <a:t>Chr.12; </a:t>
            </a:r>
            <a:r>
              <a:rPr lang="en-US" altLang="zh-CN" sz="7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Cluster 3 in [Ref. 32] </a:t>
            </a:r>
            <a:r>
              <a:rPr lang="en-US" altLang="zh-CN" sz="700" b="1" dirty="0">
                <a:latin typeface="Arial" panose="020B0604020202020204" pitchFamily="34" charset="0"/>
                <a:cs typeface="Arial" panose="020B0604020202020204" pitchFamily="34" charset="0"/>
              </a:rPr>
              <a:t>(No. of </a:t>
            </a:r>
            <a:r>
              <a:rPr lang="en-US" altLang="zh-CN" sz="700" b="1" i="1" dirty="0">
                <a:latin typeface="Arial" panose="020B0604020202020204" pitchFamily="34" charset="0"/>
                <a:cs typeface="Arial" panose="020B0604020202020204" pitchFamily="34" charset="0"/>
              </a:rPr>
              <a:t>KRAB-</a:t>
            </a:r>
            <a:r>
              <a:rPr lang="en-US" altLang="zh-CN" sz="7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Zfp</a:t>
            </a:r>
            <a:r>
              <a:rPr lang="en-US" altLang="zh-CN" sz="700" b="1" i="1" dirty="0">
                <a:latin typeface="Arial" panose="020B0604020202020204" pitchFamily="34" charset="0"/>
                <a:cs typeface="Arial" panose="020B0604020202020204" pitchFamily="34" charset="0"/>
              </a:rPr>
              <a:t>/rGUs </a:t>
            </a:r>
            <a:r>
              <a:rPr lang="en-US" altLang="zh-CN" sz="700" b="1" dirty="0">
                <a:latin typeface="Arial" panose="020B0604020202020204" pitchFamily="34" charset="0"/>
                <a:cs typeface="Arial" panose="020B0604020202020204" pitchFamily="34" charset="0"/>
              </a:rPr>
              <a:t>= 26)</a:t>
            </a:r>
            <a:endParaRPr lang="zh-CN" altLang="en-U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1" name="图形 250">
            <a:extLst>
              <a:ext uri="{FF2B5EF4-FFF2-40B4-BE49-F238E27FC236}">
                <a16:creationId xmlns:a16="http://schemas.microsoft.com/office/drawing/2014/main" xmlns="" id="{09FF0004-E414-47C4-91AF-9BDD6C2CE8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12649" y="4906031"/>
            <a:ext cx="4608000" cy="522535"/>
          </a:xfrm>
          <a:prstGeom prst="rect">
            <a:avLst/>
          </a:prstGeom>
        </p:spPr>
      </p:pic>
      <p:sp>
        <p:nvSpPr>
          <p:cNvPr id="254" name="文本框 253">
            <a:extLst>
              <a:ext uri="{FF2B5EF4-FFF2-40B4-BE49-F238E27FC236}">
                <a16:creationId xmlns:a16="http://schemas.microsoft.com/office/drawing/2014/main" xmlns="" id="{326089D4-001E-4B38-8ED2-B6FB4E2CA148}"/>
              </a:ext>
            </a:extLst>
          </p:cNvPr>
          <p:cNvSpPr txBox="1"/>
          <p:nvPr/>
        </p:nvSpPr>
        <p:spPr>
          <a:xfrm>
            <a:off x="1035386" y="4732160"/>
            <a:ext cx="472072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00" b="1" dirty="0">
                <a:latin typeface="Arial" panose="020B0604020202020204" pitchFamily="34" charset="0"/>
                <a:cs typeface="Arial" panose="020B0604020202020204" pitchFamily="34" charset="0"/>
              </a:rPr>
              <a:t>Chr.12; </a:t>
            </a:r>
            <a:r>
              <a:rPr lang="en-US" altLang="zh-CN" sz="7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Cluster 4 in [Ref. 32] </a:t>
            </a:r>
            <a:r>
              <a:rPr lang="en-US" altLang="zh-CN" sz="700" b="1" dirty="0">
                <a:latin typeface="Arial" panose="020B0604020202020204" pitchFamily="34" charset="0"/>
                <a:cs typeface="Arial" panose="020B0604020202020204" pitchFamily="34" charset="0"/>
              </a:rPr>
              <a:t>(No. of </a:t>
            </a:r>
            <a:r>
              <a:rPr lang="en-US" altLang="zh-CN" sz="700" b="1" i="1" dirty="0">
                <a:latin typeface="Arial" panose="020B0604020202020204" pitchFamily="34" charset="0"/>
                <a:cs typeface="Arial" panose="020B0604020202020204" pitchFamily="34" charset="0"/>
              </a:rPr>
              <a:t>KRAB-</a:t>
            </a:r>
            <a:r>
              <a:rPr lang="en-US" altLang="zh-CN" sz="7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Zfp</a:t>
            </a:r>
            <a:r>
              <a:rPr lang="en-US" altLang="zh-CN" sz="700" b="1" i="1" dirty="0">
                <a:latin typeface="Arial" panose="020B0604020202020204" pitchFamily="34" charset="0"/>
                <a:cs typeface="Arial" panose="020B0604020202020204" pitchFamily="34" charset="0"/>
              </a:rPr>
              <a:t>/rGUs </a:t>
            </a:r>
            <a:r>
              <a:rPr lang="en-US" altLang="zh-CN" sz="700" b="1" dirty="0">
                <a:latin typeface="Arial" panose="020B0604020202020204" pitchFamily="34" charset="0"/>
                <a:cs typeface="Arial" panose="020B0604020202020204" pitchFamily="34" charset="0"/>
              </a:rPr>
              <a:t>= 24)</a:t>
            </a:r>
            <a:endParaRPr lang="zh-CN" altLang="en-US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5" name="矩形 254">
            <a:extLst>
              <a:ext uri="{FF2B5EF4-FFF2-40B4-BE49-F238E27FC236}">
                <a16:creationId xmlns:a16="http://schemas.microsoft.com/office/drawing/2014/main" xmlns="" id="{EE56FA5F-DB74-43E4-B66E-7512C6D0B405}"/>
              </a:ext>
            </a:extLst>
          </p:cNvPr>
          <p:cNvSpPr/>
          <p:nvPr/>
        </p:nvSpPr>
        <p:spPr>
          <a:xfrm>
            <a:off x="2535176" y="4222223"/>
            <a:ext cx="1912620" cy="1168243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57" name="椭圆 256">
            <a:extLst>
              <a:ext uri="{FF2B5EF4-FFF2-40B4-BE49-F238E27FC236}">
                <a16:creationId xmlns:a16="http://schemas.microsoft.com/office/drawing/2014/main" xmlns="" id="{CB045D0E-EFC6-49A8-BB12-C03E9617B31C}"/>
              </a:ext>
            </a:extLst>
          </p:cNvPr>
          <p:cNvSpPr/>
          <p:nvPr/>
        </p:nvSpPr>
        <p:spPr>
          <a:xfrm>
            <a:off x="2835756" y="5460020"/>
            <a:ext cx="36000" cy="36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8" name="椭圆 257">
            <a:extLst>
              <a:ext uri="{FF2B5EF4-FFF2-40B4-BE49-F238E27FC236}">
                <a16:creationId xmlns:a16="http://schemas.microsoft.com/office/drawing/2014/main" xmlns="" id="{703A2CD6-87D3-45E4-BA5E-5875C2176D1B}"/>
              </a:ext>
            </a:extLst>
          </p:cNvPr>
          <p:cNvSpPr/>
          <p:nvPr/>
        </p:nvSpPr>
        <p:spPr>
          <a:xfrm>
            <a:off x="2927406" y="5460020"/>
            <a:ext cx="36000" cy="36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0" name="椭圆 259">
            <a:extLst>
              <a:ext uri="{FF2B5EF4-FFF2-40B4-BE49-F238E27FC236}">
                <a16:creationId xmlns:a16="http://schemas.microsoft.com/office/drawing/2014/main" xmlns="" id="{E04436C6-DC4C-43D6-B564-6F453DB6D88E}"/>
              </a:ext>
            </a:extLst>
          </p:cNvPr>
          <p:cNvSpPr/>
          <p:nvPr/>
        </p:nvSpPr>
        <p:spPr>
          <a:xfrm>
            <a:off x="3667245" y="5460020"/>
            <a:ext cx="36000" cy="36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2" name="椭圆 261">
            <a:extLst>
              <a:ext uri="{FF2B5EF4-FFF2-40B4-BE49-F238E27FC236}">
                <a16:creationId xmlns:a16="http://schemas.microsoft.com/office/drawing/2014/main" xmlns="" id="{94039757-E791-4A5D-B8F3-DCF7B48A2621}"/>
              </a:ext>
            </a:extLst>
          </p:cNvPr>
          <p:cNvSpPr/>
          <p:nvPr/>
        </p:nvSpPr>
        <p:spPr>
          <a:xfrm>
            <a:off x="3747465" y="5460020"/>
            <a:ext cx="36000" cy="36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4" name="矩形 263">
            <a:extLst>
              <a:ext uri="{FF2B5EF4-FFF2-40B4-BE49-F238E27FC236}">
                <a16:creationId xmlns:a16="http://schemas.microsoft.com/office/drawing/2014/main" xmlns="" id="{0D30DF00-EF24-4B9C-B928-3F92685C02C1}"/>
              </a:ext>
            </a:extLst>
          </p:cNvPr>
          <p:cNvSpPr/>
          <p:nvPr/>
        </p:nvSpPr>
        <p:spPr>
          <a:xfrm>
            <a:off x="3655149" y="5532020"/>
            <a:ext cx="216000" cy="45719"/>
          </a:xfrm>
          <a:prstGeom prst="rect">
            <a:avLst/>
          </a:prstGeom>
          <a:solidFill>
            <a:srgbClr val="FFFF00"/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65" name="矩形 264">
            <a:extLst>
              <a:ext uri="{FF2B5EF4-FFF2-40B4-BE49-F238E27FC236}">
                <a16:creationId xmlns:a16="http://schemas.microsoft.com/office/drawing/2014/main" xmlns="" id="{076C0DE3-60F5-40EA-A48C-ECEF2515CCCB}"/>
              </a:ext>
            </a:extLst>
          </p:cNvPr>
          <p:cNvSpPr/>
          <p:nvPr/>
        </p:nvSpPr>
        <p:spPr>
          <a:xfrm>
            <a:off x="2759145" y="5532020"/>
            <a:ext cx="216000" cy="45719"/>
          </a:xfrm>
          <a:prstGeom prst="rect">
            <a:avLst/>
          </a:prstGeom>
          <a:solidFill>
            <a:srgbClr val="FFFF00"/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66" name="箭头: 右 265">
            <a:extLst>
              <a:ext uri="{FF2B5EF4-FFF2-40B4-BE49-F238E27FC236}">
                <a16:creationId xmlns:a16="http://schemas.microsoft.com/office/drawing/2014/main" xmlns="" id="{66C843B5-D0F4-4AA4-8D86-25152EC240A5}"/>
              </a:ext>
            </a:extLst>
          </p:cNvPr>
          <p:cNvSpPr/>
          <p:nvPr/>
        </p:nvSpPr>
        <p:spPr>
          <a:xfrm>
            <a:off x="3877989" y="5532020"/>
            <a:ext cx="1692000" cy="46800"/>
          </a:xfrm>
          <a:prstGeom prst="rightArrow">
            <a:avLst/>
          </a:prstGeom>
          <a:solidFill>
            <a:schemeClr val="tx1"/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67" name="箭头: 右 266">
            <a:extLst>
              <a:ext uri="{FF2B5EF4-FFF2-40B4-BE49-F238E27FC236}">
                <a16:creationId xmlns:a16="http://schemas.microsoft.com/office/drawing/2014/main" xmlns="" id="{1AD4F2FB-A945-4F70-925D-D6A36D4CDB12}"/>
              </a:ext>
            </a:extLst>
          </p:cNvPr>
          <p:cNvSpPr/>
          <p:nvPr/>
        </p:nvSpPr>
        <p:spPr>
          <a:xfrm flipH="1">
            <a:off x="1132170" y="5529944"/>
            <a:ext cx="1620000" cy="46800"/>
          </a:xfrm>
          <a:prstGeom prst="rightArrow">
            <a:avLst/>
          </a:prstGeom>
          <a:solidFill>
            <a:schemeClr val="tx1"/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68" name="文本框 267">
            <a:extLst>
              <a:ext uri="{FF2B5EF4-FFF2-40B4-BE49-F238E27FC236}">
                <a16:creationId xmlns:a16="http://schemas.microsoft.com/office/drawing/2014/main" xmlns="" id="{C5FC838D-255A-4DB1-87D1-96AEC31942CF}"/>
              </a:ext>
            </a:extLst>
          </p:cNvPr>
          <p:cNvSpPr txBox="1"/>
          <p:nvPr/>
        </p:nvSpPr>
        <p:spPr>
          <a:xfrm>
            <a:off x="3565340" y="5554879"/>
            <a:ext cx="39946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" b="1" dirty="0">
                <a:latin typeface="Arial" panose="020B0604020202020204" pitchFamily="34" charset="0"/>
                <a:cs typeface="Arial" panose="020B0604020202020204" pitchFamily="34" charset="0"/>
              </a:rPr>
              <a:t>PAM2</a:t>
            </a:r>
            <a:endParaRPr lang="zh-CN" altLang="en-US" sz="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9" name="文本框 268">
            <a:extLst>
              <a:ext uri="{FF2B5EF4-FFF2-40B4-BE49-F238E27FC236}">
                <a16:creationId xmlns:a16="http://schemas.microsoft.com/office/drawing/2014/main" xmlns="" id="{CCDEA840-B241-4499-8956-E815143994B1}"/>
              </a:ext>
            </a:extLst>
          </p:cNvPr>
          <p:cNvSpPr txBox="1"/>
          <p:nvPr/>
        </p:nvSpPr>
        <p:spPr>
          <a:xfrm>
            <a:off x="4208897" y="5554879"/>
            <a:ext cx="933269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" b="1" dirty="0">
                <a:latin typeface="Arial" panose="020B0604020202020204" pitchFamily="34" charset="0"/>
                <a:cs typeface="Arial" panose="020B0604020202020204" pitchFamily="34" charset="0"/>
              </a:rPr>
              <a:t>Cluster specific seq.</a:t>
            </a:r>
            <a:endParaRPr lang="zh-CN" altLang="en-US" sz="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0" name="文本框 269">
            <a:extLst>
              <a:ext uri="{FF2B5EF4-FFF2-40B4-BE49-F238E27FC236}">
                <a16:creationId xmlns:a16="http://schemas.microsoft.com/office/drawing/2014/main" xmlns="" id="{EDF076EB-C31E-4302-BC58-698CA4133B05}"/>
              </a:ext>
            </a:extLst>
          </p:cNvPr>
          <p:cNvSpPr txBox="1"/>
          <p:nvPr/>
        </p:nvSpPr>
        <p:spPr>
          <a:xfrm>
            <a:off x="2667922" y="5554879"/>
            <a:ext cx="39946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" b="1" dirty="0">
                <a:latin typeface="Arial" panose="020B0604020202020204" pitchFamily="34" charset="0"/>
                <a:cs typeface="Arial" panose="020B0604020202020204" pitchFamily="34" charset="0"/>
              </a:rPr>
              <a:t>PAM1</a:t>
            </a:r>
            <a:endParaRPr lang="zh-CN" altLang="en-US" sz="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1" name="文本框 270">
            <a:extLst>
              <a:ext uri="{FF2B5EF4-FFF2-40B4-BE49-F238E27FC236}">
                <a16:creationId xmlns:a16="http://schemas.microsoft.com/office/drawing/2014/main" xmlns="" id="{5D15B28E-82DE-48BA-AEA0-01BB6A48467A}"/>
              </a:ext>
            </a:extLst>
          </p:cNvPr>
          <p:cNvSpPr txBox="1"/>
          <p:nvPr/>
        </p:nvSpPr>
        <p:spPr>
          <a:xfrm>
            <a:off x="1485627" y="5554879"/>
            <a:ext cx="933269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" b="1" dirty="0">
                <a:latin typeface="Arial" panose="020B0604020202020204" pitchFamily="34" charset="0"/>
                <a:cs typeface="Arial" panose="020B0604020202020204" pitchFamily="34" charset="0"/>
              </a:rPr>
              <a:t>Cluster specific seq.</a:t>
            </a:r>
            <a:endParaRPr lang="zh-CN" altLang="en-US" sz="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3" name="图片 272">
            <a:extLst>
              <a:ext uri="{FF2B5EF4-FFF2-40B4-BE49-F238E27FC236}">
                <a16:creationId xmlns:a16="http://schemas.microsoft.com/office/drawing/2014/main" xmlns="" id="{9C92F6BB-AA55-43F7-A2AA-EDB41BF2A2A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32170" y="5751562"/>
            <a:ext cx="4437819" cy="2730129"/>
          </a:xfrm>
          <a:prstGeom prst="rect">
            <a:avLst/>
          </a:prstGeom>
        </p:spPr>
      </p:pic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xmlns="" id="{CFE6B49C-CB66-41EC-8B0A-B1967AE13908}"/>
              </a:ext>
            </a:extLst>
          </p:cNvPr>
          <p:cNvCxnSpPr>
            <a:cxnSpLocks/>
          </p:cNvCxnSpPr>
          <p:nvPr/>
        </p:nvCxnSpPr>
        <p:spPr>
          <a:xfrm>
            <a:off x="1040730" y="1289690"/>
            <a:ext cx="8640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9" name="直接连接符 448">
            <a:extLst>
              <a:ext uri="{FF2B5EF4-FFF2-40B4-BE49-F238E27FC236}">
                <a16:creationId xmlns:a16="http://schemas.microsoft.com/office/drawing/2014/main" xmlns="" id="{1E191105-C42C-430A-82C0-5C39F0857244}"/>
              </a:ext>
            </a:extLst>
          </p:cNvPr>
          <p:cNvCxnSpPr/>
          <p:nvPr/>
        </p:nvCxnSpPr>
        <p:spPr>
          <a:xfrm>
            <a:off x="1038541" y="1285880"/>
            <a:ext cx="0" cy="331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1" name="直接箭头连接符 450">
            <a:extLst>
              <a:ext uri="{FF2B5EF4-FFF2-40B4-BE49-F238E27FC236}">
                <a16:creationId xmlns:a16="http://schemas.microsoft.com/office/drawing/2014/main" xmlns="" id="{7DF55514-422F-4CAD-8E3F-FE8CF79041A6}"/>
              </a:ext>
            </a:extLst>
          </p:cNvPr>
          <p:cNvCxnSpPr>
            <a:cxnSpLocks/>
          </p:cNvCxnSpPr>
          <p:nvPr/>
        </p:nvCxnSpPr>
        <p:spPr>
          <a:xfrm>
            <a:off x="1037662" y="4600819"/>
            <a:ext cx="418242" cy="178899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4" name="直接连接符 273">
            <a:extLst>
              <a:ext uri="{FF2B5EF4-FFF2-40B4-BE49-F238E27FC236}">
                <a16:creationId xmlns:a16="http://schemas.microsoft.com/office/drawing/2014/main" xmlns="" id="{BCF8D594-EBBF-477A-BBC1-4F83D3DC870D}"/>
              </a:ext>
            </a:extLst>
          </p:cNvPr>
          <p:cNvCxnSpPr/>
          <p:nvPr/>
        </p:nvCxnSpPr>
        <p:spPr>
          <a:xfrm>
            <a:off x="1091881" y="1289690"/>
            <a:ext cx="0" cy="262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5" name="直接箭头连接符 274">
            <a:extLst>
              <a:ext uri="{FF2B5EF4-FFF2-40B4-BE49-F238E27FC236}">
                <a16:creationId xmlns:a16="http://schemas.microsoft.com/office/drawing/2014/main" xmlns="" id="{7B9E0282-2CC4-43B1-894F-B060124E4B0D}"/>
              </a:ext>
            </a:extLst>
          </p:cNvPr>
          <p:cNvCxnSpPr>
            <a:cxnSpLocks/>
          </p:cNvCxnSpPr>
          <p:nvPr/>
        </p:nvCxnSpPr>
        <p:spPr>
          <a:xfrm>
            <a:off x="1095904" y="3912478"/>
            <a:ext cx="360000" cy="161007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11362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</a:spPr>
      <a:bodyPr rtlCol="0" anchor="ctr"/>
      <a:lstStyle>
        <a:defPPr algn="ctr">
          <a:defRPr sz="1000" smtClean="0">
            <a:latin typeface="Arial Unicode MS" panose="020B0604020202020204" pitchFamily="34" charset="-122"/>
            <a:ea typeface="Arial Unicode MS" panose="020B0604020202020204" pitchFamily="34" charset="-122"/>
            <a:cs typeface="Arial Unicode MS" panose="020B0604020202020204" pitchFamily="3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222094</TotalTime>
  <Words>87</Words>
  <Application>Microsoft Office PowerPoint</Application>
  <PresentationFormat>A4 Paper (210x297 mm)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 Unicode MS</vt:lpstr>
      <vt:lpstr>宋体</vt:lpstr>
      <vt:lpstr>Arial</vt:lpstr>
      <vt:lpstr>Calibri</vt:lpstr>
      <vt:lpstr>Calibri Light</vt:lpstr>
      <vt:lpstr>等线</vt:lpstr>
      <vt:lpstr>等线 Light</vt:lpstr>
      <vt:lpstr>Office 主题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洋 张</dc:creator>
  <cp:lastModifiedBy>S3G_End_Punctuation</cp:lastModifiedBy>
  <cp:revision>2932</cp:revision>
  <cp:lastPrinted>2022-07-10T04:07:15Z</cp:lastPrinted>
  <dcterms:created xsi:type="dcterms:W3CDTF">2019-10-08T15:04:10Z</dcterms:created>
  <dcterms:modified xsi:type="dcterms:W3CDTF">2022-10-06T23:56:49Z</dcterms:modified>
</cp:coreProperties>
</file>