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74" r:id="rId3"/>
    <p:sldId id="276" r:id="rId4"/>
    <p:sldId id="275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25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45532-28C6-4856-B22F-1AB1193CCB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5853BA-1C49-40E5-AFB4-74D904B68A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F4929E-B4C9-4EB4-82E9-4A682BE60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CFE32-EE02-4AC6-8100-7703E531C46A}" type="datetimeFigureOut">
              <a:rPr lang="en-US" smtClean="0"/>
              <a:t>8/28/2025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C9BB62-BE8C-444E-AD29-1DAF7C7B8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EE5E89-2B0D-4B88-926B-3FD3CD3DE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105C4-C1D1-4515-8B00-D2018AC77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765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864FA-30BD-4897-9754-D249B5B63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82981A-8A7E-428A-AEE7-966CD6FD7D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CB9940-BBE0-4BBA-9CBB-CF27A6650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CFE32-EE02-4AC6-8100-7703E531C46A}" type="datetimeFigureOut">
              <a:rPr lang="en-US" smtClean="0"/>
              <a:t>8/28/2025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58BB32-FE99-4404-8AF1-20B322F7E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9F7FA3-0D6D-40E2-B80B-FEC47D08D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105C4-C1D1-4515-8B00-D2018AC77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073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EEF443-A8E2-4433-895A-1B94F9A491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FBD29A-DE0C-4BD3-972F-7E71D666A9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95AACC-F795-4D12-ABF6-F368B1C2E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CFE32-EE02-4AC6-8100-7703E531C46A}" type="datetimeFigureOut">
              <a:rPr lang="en-US" smtClean="0"/>
              <a:t>8/28/2025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F0A31A-EC6D-4472-947D-B42263D97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7CA679-AE09-4476-887B-E25BDC8F2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105C4-C1D1-4515-8B00-D2018AC77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030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E7A97-D5DB-45C6-9353-6DB6510A4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540CAC-4972-4464-BE93-83F5859B09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0F8296-8077-4008-A204-E54A28C68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CFE32-EE02-4AC6-8100-7703E531C46A}" type="datetimeFigureOut">
              <a:rPr lang="en-US" smtClean="0"/>
              <a:t>8/28/2025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8FCE20-5D6C-4637-855D-153AB29FB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D0E218-94BC-421A-8CB2-8A8DB3EF4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105C4-C1D1-4515-8B00-D2018AC77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156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5110C-2BB2-4490-8810-2CD3A67BF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5F5EED-B0CA-4CE7-B17D-67502A19C2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EC9B71-32BF-44E3-A933-F67B715E8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CFE32-EE02-4AC6-8100-7703E531C46A}" type="datetimeFigureOut">
              <a:rPr lang="en-US" smtClean="0"/>
              <a:t>8/28/2025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D18F12-777F-4542-9CCA-53E42F8E5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0334F5-E311-4F61-B8C9-8400D9144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105C4-C1D1-4515-8B00-D2018AC77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480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E8236-266D-46CE-962F-148E29300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7870FF-BDDA-47EB-8D54-3CFB0FBBFF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65215D-06E0-4B56-9637-8C95C3F14A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91437F-2A6E-4ECA-B873-C716F1F57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CFE32-EE02-4AC6-8100-7703E531C46A}" type="datetimeFigureOut">
              <a:rPr lang="en-US" smtClean="0"/>
              <a:t>8/28/2025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DC7F98-5385-4328-9FC1-8BE6C4BE3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198771-191B-4A08-8677-C04368907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105C4-C1D1-4515-8B00-D2018AC77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058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2551C-EDFB-40DA-B265-79A77E1471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3DB005-0E69-48AF-9F50-66A38F0244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472DD1-73FF-4A02-AB27-612F22628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97480B-0A3F-47B9-8C6C-0179EC7247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A42BB2-EFA0-485D-9985-18A4F5EAE9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2FEB56-9C7B-44DF-B4CB-50FAF5B6E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CFE32-EE02-4AC6-8100-7703E531C46A}" type="datetimeFigureOut">
              <a:rPr lang="en-US" smtClean="0"/>
              <a:t>8/28/2025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CBFEC4-CC5F-49A0-B1B8-CA1C275D3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11D4828-E2E4-424A-9819-2EC93EB2E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105C4-C1D1-4515-8B00-D2018AC77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757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C7BD5-D966-493B-A941-7A450041A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E8B991-46B2-4F94-AD0E-4B214EA6B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CFE32-EE02-4AC6-8100-7703E531C46A}" type="datetimeFigureOut">
              <a:rPr lang="en-US" smtClean="0"/>
              <a:t>8/28/2025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AE9814-5755-4C73-8B3A-9965A2971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9F3166-0747-45CD-A5B5-E4C02F412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105C4-C1D1-4515-8B00-D2018AC77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234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E1C7D9-FEB8-4338-A676-49B5D5AB2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CFE32-EE02-4AC6-8100-7703E531C46A}" type="datetimeFigureOut">
              <a:rPr lang="en-US" smtClean="0"/>
              <a:t>8/28/2025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CEB627-98E8-4E70-9E30-5B881F7E8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861631-9CEA-4FB4-8D04-24C677795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105C4-C1D1-4515-8B00-D2018AC77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221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4947E-45CE-4223-BCFC-B2BC22DC2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333A84-1337-47CA-AA67-5017014664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8C4F1B-55D7-4689-9EEA-3A4FA58854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320354-B812-4C8B-B578-41D8F49A9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CFE32-EE02-4AC6-8100-7703E531C46A}" type="datetimeFigureOut">
              <a:rPr lang="en-US" smtClean="0"/>
              <a:t>8/28/2025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A7DE64-308E-4279-8023-A1AEE5FD3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443FF8-37D8-4411-B60B-D0D185744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105C4-C1D1-4515-8B00-D2018AC77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924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FA6CA-1777-446F-99B7-1267069E6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95F5DC-7017-4395-9AAA-AA43C3DD59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C0F326-EE48-4DF1-AC61-DA98A54527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F4EFC1-8CCC-4296-B6AD-EEBC51C55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CFE32-EE02-4AC6-8100-7703E531C46A}" type="datetimeFigureOut">
              <a:rPr lang="en-US" smtClean="0"/>
              <a:t>8/28/2025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1C5030-213A-4B54-A22A-722C6272D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C47E22-967B-4128-A7E8-8F4C8D212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105C4-C1D1-4515-8B00-D2018AC77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559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A61F711-4BBC-455A-8663-9D1C9D66A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48274F-141E-4F61-AF16-CA79DBC8D1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1A6A5A-2D5D-46E1-852C-C88C40CAA0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CCFE32-EE02-4AC6-8100-7703E531C46A}" type="datetimeFigureOut">
              <a:rPr lang="en-US" smtClean="0"/>
              <a:t>8/28/2025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E1B58D-E4B0-4596-A68F-F296B2F936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2D26BE-CCA2-4C84-B83A-68AAB82C0D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B105C4-C1D1-4515-8B00-D2018AC77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128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1A9E4D-6B28-7E2F-5F74-781ED98AA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82A8A91-222E-ABDE-3974-22B1EC93AD99}"/>
              </a:ext>
            </a:extLst>
          </p:cNvPr>
          <p:cNvSpPr txBox="1"/>
          <p:nvPr/>
        </p:nvSpPr>
        <p:spPr>
          <a:xfrm>
            <a:off x="1033670" y="5175632"/>
            <a:ext cx="1013791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Supplemental Figure 1.  </a:t>
            </a:r>
            <a:b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(A)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Correlation between tissue-specific canonical genes (ENSGs –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Ensembl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gene IDs) and tissue-specific retroelements.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(B)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Count of tissue-specific canonical genes and tissue-specific retroelements. 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A1DAF8-2218-5AF8-5C35-D4C7D0BFAC0E}"/>
              </a:ext>
            </a:extLst>
          </p:cNvPr>
          <p:cNvSpPr txBox="1"/>
          <p:nvPr/>
        </p:nvSpPr>
        <p:spPr>
          <a:xfrm>
            <a:off x="4720046" y="287383"/>
            <a:ext cx="2531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Supplemental figures</a:t>
            </a:r>
          </a:p>
        </p:txBody>
      </p:sp>
      <p:pic>
        <p:nvPicPr>
          <p:cNvPr id="2" name="Picture 1" descr="A graph with a blue line&#10;&#10;AI-generated content may be incorrect.">
            <a:extLst>
              <a:ext uri="{FF2B5EF4-FFF2-40B4-BE49-F238E27FC236}">
                <a16:creationId xmlns:a16="http://schemas.microsoft.com/office/drawing/2014/main" id="{1E3EF366-78B7-86A0-EA06-3E5F1BC6E6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573" y="1889283"/>
            <a:ext cx="4043924" cy="288851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C7AA86E-F9BA-053D-6F86-2C7320FFE245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-1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968" y="1942053"/>
            <a:ext cx="4196646" cy="298890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439DE10-4A3E-B487-563D-734BCA80989E}"/>
              </a:ext>
            </a:extLst>
          </p:cNvPr>
          <p:cNvSpPr txBox="1"/>
          <p:nvPr/>
        </p:nvSpPr>
        <p:spPr>
          <a:xfrm>
            <a:off x="1375273" y="1534640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C8FC3AC-B7AD-A94E-8BCA-603D4FDAF980}"/>
              </a:ext>
            </a:extLst>
          </p:cNvPr>
          <p:cNvSpPr txBox="1"/>
          <p:nvPr/>
        </p:nvSpPr>
        <p:spPr>
          <a:xfrm>
            <a:off x="6102625" y="1540220"/>
            <a:ext cx="351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EDD2FB-BC84-43D7-A966-612082AEB009}"/>
              </a:ext>
            </a:extLst>
          </p:cNvPr>
          <p:cNvSpPr/>
          <p:nvPr/>
        </p:nvSpPr>
        <p:spPr>
          <a:xfrm>
            <a:off x="7901126" y="1961965"/>
            <a:ext cx="2672179" cy="1597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2B3F36-A4BC-43A2-B30C-EC0B6BD4B7F3}"/>
              </a:ext>
            </a:extLst>
          </p:cNvPr>
          <p:cNvSpPr txBox="1"/>
          <p:nvPr/>
        </p:nvSpPr>
        <p:spPr>
          <a:xfrm>
            <a:off x="7412854" y="1882066"/>
            <a:ext cx="315663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Tissue-specific Canonical Genes and Retroelements</a:t>
            </a:r>
          </a:p>
        </p:txBody>
      </p:sp>
    </p:spTree>
    <p:extLst>
      <p:ext uri="{BB962C8B-B14F-4D97-AF65-F5344CB8AC3E}">
        <p14:creationId xmlns:p14="http://schemas.microsoft.com/office/powerpoint/2010/main" val="1389069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64143EE7-4C4C-FCB6-022E-EAC6EB7D5A6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4837602"/>
              </p:ext>
            </p:extLst>
          </p:nvPr>
        </p:nvGraphicFramePr>
        <p:xfrm>
          <a:off x="4592347" y="1673140"/>
          <a:ext cx="2794000" cy="337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Prism 10" r:id="rId3" imgW="2794653" imgH="3377602" progId="Prism10.Document">
                  <p:embed/>
                </p:oleObj>
              </mc:Choice>
              <mc:Fallback>
                <p:oleObj name="Prism 10" r:id="rId3" imgW="2794653" imgH="3377602" progId="Prism10.Document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64143EE7-4C4C-FCB6-022E-EAC6EB7D5A6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92347" y="1673140"/>
                        <a:ext cx="2794000" cy="3378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E9C5F13-EEA9-ADA0-3423-7EBA0F8A3172}"/>
              </a:ext>
            </a:extLst>
          </p:cNvPr>
          <p:cNvSpPr txBox="1"/>
          <p:nvPr/>
        </p:nvSpPr>
        <p:spPr>
          <a:xfrm>
            <a:off x="1033670" y="5175632"/>
            <a:ext cx="1013791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Supplemental Figure 2. 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Relative beta actin polyadenylation and expression across all six ENCODE cell lines. The ENCODE dataset, contains one or two samples per condition. TPM - transcript per million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9B2B89-DDEA-8F63-E169-23EB72671BCA}"/>
              </a:ext>
            </a:extLst>
          </p:cNvPr>
          <p:cNvSpPr txBox="1"/>
          <p:nvPr/>
        </p:nvSpPr>
        <p:spPr>
          <a:xfrm>
            <a:off x="4037948" y="1319941"/>
            <a:ext cx="39844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Relative Beta Actin Polyadenylation and Expression</a:t>
            </a:r>
          </a:p>
        </p:txBody>
      </p:sp>
    </p:spTree>
    <p:extLst>
      <p:ext uri="{BB962C8B-B14F-4D97-AF65-F5344CB8AC3E}">
        <p14:creationId xmlns:p14="http://schemas.microsoft.com/office/powerpoint/2010/main" val="968531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ED599F6-C9A2-4F5D-8D59-ACB5FDDE8C08}"/>
              </a:ext>
            </a:extLst>
          </p:cNvPr>
          <p:cNvSpPr txBox="1"/>
          <p:nvPr/>
        </p:nvSpPr>
        <p:spPr>
          <a:xfrm>
            <a:off x="3332716" y="4085561"/>
            <a:ext cx="1337226" cy="2280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2" b="1" dirty="0">
                <a:latin typeface="Arial" panose="020B0604020202020204" pitchFamily="34" charset="0"/>
                <a:cs typeface="Arial" panose="020B0604020202020204" pitchFamily="34" charset="0"/>
              </a:rPr>
              <a:t>Protein-coding genes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20710D8-E369-4466-956C-B74423AA04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666"/>
          <a:stretch/>
        </p:blipFill>
        <p:spPr>
          <a:xfrm>
            <a:off x="6289303" y="1739828"/>
            <a:ext cx="3257960" cy="245436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4A6C027-2178-4635-ABEC-3A8CDDCEEB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386"/>
          <a:stretch/>
        </p:blipFill>
        <p:spPr>
          <a:xfrm>
            <a:off x="2644737" y="1734951"/>
            <a:ext cx="2565794" cy="235061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16345E0-CEC9-4986-BC55-ECBF4B811436}"/>
              </a:ext>
            </a:extLst>
          </p:cNvPr>
          <p:cNvSpPr txBox="1"/>
          <p:nvPr/>
        </p:nvSpPr>
        <p:spPr>
          <a:xfrm>
            <a:off x="7249670" y="4080152"/>
            <a:ext cx="1337226" cy="2280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2" b="1" dirty="0">
                <a:latin typeface="Arial" panose="020B0604020202020204" pitchFamily="34" charset="0"/>
                <a:cs typeface="Arial" panose="020B0604020202020204" pitchFamily="34" charset="0"/>
              </a:rPr>
              <a:t>Protein-coding genes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9269D9-6F8D-4BB6-B6E8-4CADF75577A0}"/>
              </a:ext>
            </a:extLst>
          </p:cNvPr>
          <p:cNvSpPr txBox="1"/>
          <p:nvPr/>
        </p:nvSpPr>
        <p:spPr>
          <a:xfrm>
            <a:off x="2560069" y="1310817"/>
            <a:ext cx="2882520" cy="2417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71" b="1" dirty="0">
                <a:latin typeface="Arial" panose="020B0604020202020204" pitchFamily="34" charset="0"/>
                <a:cs typeface="Arial" panose="020B0604020202020204" pitchFamily="34" charset="0"/>
              </a:rPr>
              <a:t>Adult Human versus Embryonic Development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5A34C4D-BEEF-4F8D-8263-4E5E8B00A438}"/>
              </a:ext>
            </a:extLst>
          </p:cNvPr>
          <p:cNvSpPr txBox="1"/>
          <p:nvPr/>
        </p:nvSpPr>
        <p:spPr>
          <a:xfrm>
            <a:off x="6541143" y="1307125"/>
            <a:ext cx="2754280" cy="2417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71" b="1" dirty="0">
                <a:latin typeface="Arial" panose="020B0604020202020204" pitchFamily="34" charset="0"/>
                <a:cs typeface="Arial" panose="020B0604020202020204" pitchFamily="34" charset="0"/>
              </a:rPr>
              <a:t>Embryonic-Specific versus Cancer-Specific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B705D5-D054-40B8-9EB0-5649AACBF3F9}"/>
              </a:ext>
            </a:extLst>
          </p:cNvPr>
          <p:cNvSpPr txBox="1"/>
          <p:nvPr/>
        </p:nvSpPr>
        <p:spPr>
          <a:xfrm>
            <a:off x="2406281" y="2630829"/>
            <a:ext cx="8835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Human body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A919C8-DDF3-4649-9717-2B3FEA674B38}"/>
              </a:ext>
            </a:extLst>
          </p:cNvPr>
          <p:cNvSpPr txBox="1"/>
          <p:nvPr/>
        </p:nvSpPr>
        <p:spPr>
          <a:xfrm>
            <a:off x="4431985" y="1528335"/>
            <a:ext cx="124906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Embryonic-specific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4BA8196-E7AB-4188-BA50-3F82A0F1505B}"/>
              </a:ext>
            </a:extLst>
          </p:cNvPr>
          <p:cNvSpPr txBox="1"/>
          <p:nvPr/>
        </p:nvSpPr>
        <p:spPr>
          <a:xfrm>
            <a:off x="6288326" y="2630201"/>
            <a:ext cx="124906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Embryonic-specific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FDFF404-78C2-41BF-ADC6-DB2B67779FB5}"/>
              </a:ext>
            </a:extLst>
          </p:cNvPr>
          <p:cNvSpPr txBox="1"/>
          <p:nvPr/>
        </p:nvSpPr>
        <p:spPr>
          <a:xfrm>
            <a:off x="8517650" y="2630201"/>
            <a:ext cx="104387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Cancer-specific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68DB321-995C-4B35-92E2-FA5882E85EC3}"/>
              </a:ext>
            </a:extLst>
          </p:cNvPr>
          <p:cNvSpPr txBox="1"/>
          <p:nvPr/>
        </p:nvSpPr>
        <p:spPr>
          <a:xfrm>
            <a:off x="993913" y="5050690"/>
            <a:ext cx="100683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Supplemental Figure 3.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) Identification of embryonic-specific canonical protein-coding genes versus adult human body-specific genes. (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) Identification of dual embryonic- and cancer-specific protein-coding genes.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E19D71C-98A5-49F5-94E5-C40A67926715}"/>
              </a:ext>
            </a:extLst>
          </p:cNvPr>
          <p:cNvSpPr txBox="1"/>
          <p:nvPr/>
        </p:nvSpPr>
        <p:spPr>
          <a:xfrm>
            <a:off x="2035786" y="918316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EBE4FA5-07DE-445E-9396-086A9A99D2FF}"/>
              </a:ext>
            </a:extLst>
          </p:cNvPr>
          <p:cNvSpPr txBox="1"/>
          <p:nvPr/>
        </p:nvSpPr>
        <p:spPr>
          <a:xfrm>
            <a:off x="6028082" y="918317"/>
            <a:ext cx="351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517264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468969D-B556-3C18-0190-8DA5B384F774}"/>
              </a:ext>
            </a:extLst>
          </p:cNvPr>
          <p:cNvSpPr txBox="1"/>
          <p:nvPr/>
        </p:nvSpPr>
        <p:spPr>
          <a:xfrm>
            <a:off x="993913" y="5059566"/>
            <a:ext cx="100683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Supplemental Figure 4.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) Relative expression of the dual embryonic and cancer-specific retroelements during embryogenesis that have a predicted protein-coding capacity. (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) Expression of two retroelements from panel A during embryogenesis. All data are from an analysis of the embryogenesis transcriptome dataset GSE36552.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B67981-B0E8-3D87-46E5-81E4C7B98506}"/>
              </a:ext>
            </a:extLst>
          </p:cNvPr>
          <p:cNvSpPr txBox="1"/>
          <p:nvPr/>
        </p:nvSpPr>
        <p:spPr>
          <a:xfrm>
            <a:off x="1484014" y="1378663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FED8475-81FB-49C8-BA17-8F010FCDA89D}"/>
              </a:ext>
            </a:extLst>
          </p:cNvPr>
          <p:cNvGrpSpPr/>
          <p:nvPr/>
        </p:nvGrpSpPr>
        <p:grpSpPr>
          <a:xfrm>
            <a:off x="1301935" y="1680757"/>
            <a:ext cx="4928998" cy="2272534"/>
            <a:chOff x="631372" y="2177143"/>
            <a:chExt cx="4928998" cy="2272534"/>
          </a:xfrm>
        </p:grpSpPr>
        <p:graphicFrame>
          <p:nvGraphicFramePr>
            <p:cNvPr id="4" name="Object 3">
              <a:extLst>
                <a:ext uri="{FF2B5EF4-FFF2-40B4-BE49-F238E27FC236}">
                  <a16:creationId xmlns:a16="http://schemas.microsoft.com/office/drawing/2014/main" id="{221BC743-F4A2-503C-7985-C9D99C570F0E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3132267"/>
                </p:ext>
              </p:extLst>
            </p:nvPr>
          </p:nvGraphicFramePr>
          <p:xfrm>
            <a:off x="997895" y="2336714"/>
            <a:ext cx="4562475" cy="21129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6" name="Prism 10" r:id="rId3" imgW="4562919" imgH="2113024" progId="Prism10.Document">
                    <p:embed/>
                  </p:oleObj>
                </mc:Choice>
                <mc:Fallback>
                  <p:oleObj name="Prism 10" r:id="rId3" imgW="4562919" imgH="2113024" progId="Prism10.Document">
                    <p:embed/>
                    <p:pic>
                      <p:nvPicPr>
                        <p:cNvPr id="4" name="Object 3">
                          <a:extLst>
                            <a:ext uri="{FF2B5EF4-FFF2-40B4-BE49-F238E27FC236}">
                              <a16:creationId xmlns:a16="http://schemas.microsoft.com/office/drawing/2014/main" id="{221BC743-F4A2-503C-7985-C9D99C570F0E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997895" y="2336714"/>
                          <a:ext cx="4562475" cy="211296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0372E0E-4478-4436-AE79-559442AF07FD}"/>
                </a:ext>
              </a:extLst>
            </p:cNvPr>
            <p:cNvSpPr txBox="1"/>
            <p:nvPr/>
          </p:nvSpPr>
          <p:spPr>
            <a:xfrm>
              <a:off x="2708366" y="3953692"/>
              <a:ext cx="79220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80.51%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EF5D768-97B7-4AB2-9AD5-08F7B9527320}"/>
                </a:ext>
              </a:extLst>
            </p:cNvPr>
            <p:cNvSpPr txBox="1"/>
            <p:nvPr/>
          </p:nvSpPr>
          <p:spPr>
            <a:xfrm>
              <a:off x="631372" y="2651761"/>
              <a:ext cx="69281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7.50%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0689450-8D82-46B6-859C-9836A2242D59}"/>
                </a:ext>
              </a:extLst>
            </p:cNvPr>
            <p:cNvSpPr txBox="1"/>
            <p:nvPr/>
          </p:nvSpPr>
          <p:spPr>
            <a:xfrm>
              <a:off x="1010196" y="2316483"/>
              <a:ext cx="69281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6.70%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F844AB0-8CE8-4D90-8D01-AC708D8D3B8B}"/>
                </a:ext>
              </a:extLst>
            </p:cNvPr>
            <p:cNvSpPr txBox="1"/>
            <p:nvPr/>
          </p:nvSpPr>
          <p:spPr>
            <a:xfrm>
              <a:off x="1680756" y="2177143"/>
              <a:ext cx="69281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5.29%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01276EB-2F3F-44E5-A81E-289C49A16032}"/>
                </a:ext>
              </a:extLst>
            </p:cNvPr>
            <p:cNvSpPr/>
            <p:nvPr/>
          </p:nvSpPr>
          <p:spPr>
            <a:xfrm>
              <a:off x="3579224" y="2386149"/>
              <a:ext cx="1959428" cy="9927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85CFC6F-6945-4972-9D39-73AA5082A895}"/>
                </a:ext>
              </a:extLst>
            </p:cNvPr>
            <p:cNvSpPr txBox="1"/>
            <p:nvPr/>
          </p:nvSpPr>
          <p:spPr>
            <a:xfrm>
              <a:off x="3526972" y="2424519"/>
              <a:ext cx="134889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HERVE_16q23.1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A30B58F-1386-425B-9A8E-8E219ADBEB89}"/>
                </a:ext>
              </a:extLst>
            </p:cNvPr>
            <p:cNvSpPr txBox="1"/>
            <p:nvPr/>
          </p:nvSpPr>
          <p:spPr>
            <a:xfrm>
              <a:off x="3526972" y="2603046"/>
              <a:ext cx="130497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HML2_22q11.21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55B1D4F-F1A5-400F-9E80-31C9C23DCD36}"/>
                </a:ext>
              </a:extLst>
            </p:cNvPr>
            <p:cNvSpPr txBox="1"/>
            <p:nvPr/>
          </p:nvSpPr>
          <p:spPr>
            <a:xfrm>
              <a:off x="3526972" y="2764154"/>
              <a:ext cx="123142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HML4_10p15.1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B6DC5E3-D36E-42BA-A0C0-9CA6ACE6A373}"/>
                </a:ext>
              </a:extLst>
            </p:cNvPr>
            <p:cNvSpPr txBox="1"/>
            <p:nvPr/>
          </p:nvSpPr>
          <p:spPr>
            <a:xfrm>
              <a:off x="3526972" y="2947035"/>
              <a:ext cx="123463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Others (32 loci)</a:t>
              </a:r>
            </a:p>
          </p:txBody>
        </p:sp>
      </p:grpSp>
      <p:graphicFrame>
        <p:nvGraphicFramePr>
          <p:cNvPr id="22" name="Object 21">
            <a:extLst>
              <a:ext uri="{FF2B5EF4-FFF2-40B4-BE49-F238E27FC236}">
                <a16:creationId xmlns:a16="http://schemas.microsoft.com/office/drawing/2014/main" id="{FC275EF7-52FB-4CA9-9B02-76C9BF56C94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7545123"/>
              </p:ext>
            </p:extLst>
          </p:nvPr>
        </p:nvGraphicFramePr>
        <p:xfrm>
          <a:off x="8374229" y="1876132"/>
          <a:ext cx="2292211" cy="23554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Prism 10" r:id="rId5" imgW="3509523" imgH="3606232" progId="Prism10.Document">
                  <p:embed/>
                </p:oleObj>
              </mc:Choice>
              <mc:Fallback>
                <p:oleObj name="Prism 10" r:id="rId5" imgW="3509523" imgH="3606232" progId="Prism10.Document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FA546DEA-3923-8BE0-7044-820847BC392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374229" y="1876132"/>
                        <a:ext cx="2292211" cy="23554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>
            <a:extLst>
              <a:ext uri="{FF2B5EF4-FFF2-40B4-BE49-F238E27FC236}">
                <a16:creationId xmlns:a16="http://schemas.microsoft.com/office/drawing/2014/main" id="{9AD42AF8-DB7E-4A7D-AD48-3521A63EEAD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1570798"/>
              </p:ext>
            </p:extLst>
          </p:nvPr>
        </p:nvGraphicFramePr>
        <p:xfrm>
          <a:off x="5936316" y="1840328"/>
          <a:ext cx="2373363" cy="23912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Prism 10" r:id="rId7" imgW="3579749" imgH="3606232" progId="Prism10.Document">
                  <p:embed/>
                </p:oleObj>
              </mc:Choice>
              <mc:Fallback>
                <p:oleObj name="Prism 10" r:id="rId7" imgW="3579749" imgH="3606232" progId="Prism10.Document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A08448D1-BFAD-66A8-098E-A89951B5550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936316" y="1840328"/>
                        <a:ext cx="2373363" cy="23912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254F241D-7472-4F2E-B22A-E35F375DB28C}"/>
              </a:ext>
            </a:extLst>
          </p:cNvPr>
          <p:cNvSpPr txBox="1"/>
          <p:nvPr/>
        </p:nvSpPr>
        <p:spPr>
          <a:xfrm>
            <a:off x="5744621" y="1378663"/>
            <a:ext cx="351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9457317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760</TotalTime>
  <Words>206</Words>
  <Application>Microsoft Office PowerPoint</Application>
  <PresentationFormat>Widescreen</PresentationFormat>
  <Paragraphs>32</Paragraphs>
  <Slides>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Prism 10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SERGEY IORDANSKIY</dc:creator>
  <cp:lastModifiedBy>SERGEY IORDANSKIY</cp:lastModifiedBy>
  <cp:revision>13</cp:revision>
  <cp:lastPrinted>2025-08-27T19:24:02Z</cp:lastPrinted>
  <dcterms:created xsi:type="dcterms:W3CDTF">2024-07-19T19:03:06Z</dcterms:created>
  <dcterms:modified xsi:type="dcterms:W3CDTF">2025-08-28T19:48:35Z</dcterms:modified>
</cp:coreProperties>
</file>