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12E02D-345E-4AC6-B0DC-F3EE60C4C40D}" v="51" dt="2025-09-02T06:00:42.9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 d="100"/>
          <a:sy n="40" d="100"/>
        </p:scale>
        <p:origin x="3942" y="8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AA16DA-06C0-4BB2-94B7-7FFBE20AC096}" type="datetimeFigureOut">
              <a:rPr lang="en-AU" smtClean="0"/>
              <a:t>2/09/2025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F704752-CA67-4A47-A01D-C184205E4723}" type="slidenum">
              <a:rPr lang="en-AU" smtClean="0"/>
              <a:t>‹#›</a:t>
            </a:fld>
            <a:endParaRPr lang="en-AU"/>
          </a:p>
        </p:txBody>
      </p:sp>
    </p:spTree>
    <p:extLst>
      <p:ext uri="{BB962C8B-B14F-4D97-AF65-F5344CB8AC3E}">
        <p14:creationId xmlns:p14="http://schemas.microsoft.com/office/powerpoint/2010/main" val="3506952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AA16DA-06C0-4BB2-94B7-7FFBE20AC096}" type="datetimeFigureOut">
              <a:rPr lang="en-AU" smtClean="0"/>
              <a:t>2/09/2025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F704752-CA67-4A47-A01D-C184205E4723}" type="slidenum">
              <a:rPr lang="en-AU" smtClean="0"/>
              <a:t>‹#›</a:t>
            </a:fld>
            <a:endParaRPr lang="en-AU"/>
          </a:p>
        </p:txBody>
      </p:sp>
    </p:spTree>
    <p:extLst>
      <p:ext uri="{BB962C8B-B14F-4D97-AF65-F5344CB8AC3E}">
        <p14:creationId xmlns:p14="http://schemas.microsoft.com/office/powerpoint/2010/main" val="1683243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AA16DA-06C0-4BB2-94B7-7FFBE20AC096}" type="datetimeFigureOut">
              <a:rPr lang="en-AU" smtClean="0"/>
              <a:t>2/09/2025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F704752-CA67-4A47-A01D-C184205E4723}" type="slidenum">
              <a:rPr lang="en-AU" smtClean="0"/>
              <a:t>‹#›</a:t>
            </a:fld>
            <a:endParaRPr lang="en-AU"/>
          </a:p>
        </p:txBody>
      </p:sp>
    </p:spTree>
    <p:extLst>
      <p:ext uri="{BB962C8B-B14F-4D97-AF65-F5344CB8AC3E}">
        <p14:creationId xmlns:p14="http://schemas.microsoft.com/office/powerpoint/2010/main" val="1187455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AA16DA-06C0-4BB2-94B7-7FFBE20AC096}" type="datetimeFigureOut">
              <a:rPr lang="en-AU" smtClean="0"/>
              <a:t>2/09/2025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F704752-CA67-4A47-A01D-C184205E4723}" type="slidenum">
              <a:rPr lang="en-AU" smtClean="0"/>
              <a:t>‹#›</a:t>
            </a:fld>
            <a:endParaRPr lang="en-AU"/>
          </a:p>
        </p:txBody>
      </p:sp>
    </p:spTree>
    <p:extLst>
      <p:ext uri="{BB962C8B-B14F-4D97-AF65-F5344CB8AC3E}">
        <p14:creationId xmlns:p14="http://schemas.microsoft.com/office/powerpoint/2010/main" val="222679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AA16DA-06C0-4BB2-94B7-7FFBE20AC096}" type="datetimeFigureOut">
              <a:rPr lang="en-AU" smtClean="0"/>
              <a:t>2/09/2025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9F704752-CA67-4A47-A01D-C184205E4723}" type="slidenum">
              <a:rPr lang="en-AU" smtClean="0"/>
              <a:t>‹#›</a:t>
            </a:fld>
            <a:endParaRPr lang="en-AU"/>
          </a:p>
        </p:txBody>
      </p:sp>
    </p:spTree>
    <p:extLst>
      <p:ext uri="{BB962C8B-B14F-4D97-AF65-F5344CB8AC3E}">
        <p14:creationId xmlns:p14="http://schemas.microsoft.com/office/powerpoint/2010/main" val="2595231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AA16DA-06C0-4BB2-94B7-7FFBE20AC096}" type="datetimeFigureOut">
              <a:rPr lang="en-AU" smtClean="0"/>
              <a:t>2/09/2025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9F704752-CA67-4A47-A01D-C184205E4723}" type="slidenum">
              <a:rPr lang="en-AU" smtClean="0"/>
              <a:t>‹#›</a:t>
            </a:fld>
            <a:endParaRPr lang="en-AU"/>
          </a:p>
        </p:txBody>
      </p:sp>
    </p:spTree>
    <p:extLst>
      <p:ext uri="{BB962C8B-B14F-4D97-AF65-F5344CB8AC3E}">
        <p14:creationId xmlns:p14="http://schemas.microsoft.com/office/powerpoint/2010/main" val="2484856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AA16DA-06C0-4BB2-94B7-7FFBE20AC096}" type="datetimeFigureOut">
              <a:rPr lang="en-AU" smtClean="0"/>
              <a:t>2/09/2025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9F704752-CA67-4A47-A01D-C184205E4723}" type="slidenum">
              <a:rPr lang="en-AU" smtClean="0"/>
              <a:t>‹#›</a:t>
            </a:fld>
            <a:endParaRPr lang="en-AU"/>
          </a:p>
        </p:txBody>
      </p:sp>
    </p:spTree>
    <p:extLst>
      <p:ext uri="{BB962C8B-B14F-4D97-AF65-F5344CB8AC3E}">
        <p14:creationId xmlns:p14="http://schemas.microsoft.com/office/powerpoint/2010/main" val="242799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1AA16DA-06C0-4BB2-94B7-7FFBE20AC096}" type="datetimeFigureOut">
              <a:rPr lang="en-AU" smtClean="0"/>
              <a:t>2/09/2025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F704752-CA67-4A47-A01D-C184205E4723}" type="slidenum">
              <a:rPr lang="en-AU" smtClean="0"/>
              <a:t>‹#›</a:t>
            </a:fld>
            <a:endParaRPr lang="en-AU"/>
          </a:p>
        </p:txBody>
      </p:sp>
    </p:spTree>
    <p:extLst>
      <p:ext uri="{BB962C8B-B14F-4D97-AF65-F5344CB8AC3E}">
        <p14:creationId xmlns:p14="http://schemas.microsoft.com/office/powerpoint/2010/main" val="794106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1AA16DA-06C0-4BB2-94B7-7FFBE20AC096}" type="datetimeFigureOut">
              <a:rPr lang="en-AU" smtClean="0"/>
              <a:t>2/09/2025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F704752-CA67-4A47-A01D-C184205E4723}" type="slidenum">
              <a:rPr lang="en-AU" smtClean="0"/>
              <a:t>‹#›</a:t>
            </a:fld>
            <a:endParaRPr lang="en-AU"/>
          </a:p>
        </p:txBody>
      </p:sp>
    </p:spTree>
    <p:extLst>
      <p:ext uri="{BB962C8B-B14F-4D97-AF65-F5344CB8AC3E}">
        <p14:creationId xmlns:p14="http://schemas.microsoft.com/office/powerpoint/2010/main" val="3741358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AA16DA-06C0-4BB2-94B7-7FFBE20AC096}" type="datetimeFigureOut">
              <a:rPr lang="en-AU" smtClean="0"/>
              <a:t>2/09/2025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F704752-CA67-4A47-A01D-C184205E4723}" type="slidenum">
              <a:rPr lang="en-AU" smtClean="0"/>
              <a:t>‹#›</a:t>
            </a:fld>
            <a:endParaRPr lang="en-AU"/>
          </a:p>
        </p:txBody>
      </p:sp>
    </p:spTree>
    <p:extLst>
      <p:ext uri="{BB962C8B-B14F-4D97-AF65-F5344CB8AC3E}">
        <p14:creationId xmlns:p14="http://schemas.microsoft.com/office/powerpoint/2010/main" val="3397488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AA16DA-06C0-4BB2-94B7-7FFBE20AC096}" type="datetimeFigureOut">
              <a:rPr lang="en-AU" smtClean="0"/>
              <a:t>2/09/2025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F704752-CA67-4A47-A01D-C184205E4723}" type="slidenum">
              <a:rPr lang="en-AU" smtClean="0"/>
              <a:t>‹#›</a:t>
            </a:fld>
            <a:endParaRPr lang="en-AU"/>
          </a:p>
        </p:txBody>
      </p:sp>
    </p:spTree>
    <p:extLst>
      <p:ext uri="{BB962C8B-B14F-4D97-AF65-F5344CB8AC3E}">
        <p14:creationId xmlns:p14="http://schemas.microsoft.com/office/powerpoint/2010/main" val="4283212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51AA16DA-06C0-4BB2-94B7-7FFBE20AC096}" type="datetimeFigureOut">
              <a:rPr lang="en-AU" smtClean="0"/>
              <a:t>2/09/2025</a:t>
            </a:fld>
            <a:endParaRPr lang="en-AU"/>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AU"/>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9F704752-CA67-4A47-A01D-C184205E4723}" type="slidenum">
              <a:rPr lang="en-AU" smtClean="0"/>
              <a:t>‹#›</a:t>
            </a:fld>
            <a:endParaRPr lang="en-AU"/>
          </a:p>
        </p:txBody>
      </p:sp>
    </p:spTree>
    <p:extLst>
      <p:ext uri="{BB962C8B-B14F-4D97-AF65-F5344CB8AC3E}">
        <p14:creationId xmlns:p14="http://schemas.microsoft.com/office/powerpoint/2010/main" val="42872664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image" Target="../media/image12.tif"/><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tif"/></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tif"/><Relationship Id="rId1" Type="http://schemas.openxmlformats.org/officeDocument/2006/relationships/slideLayout" Target="../slideLayouts/slideLayout7.xml"/><Relationship Id="rId5" Type="http://schemas.openxmlformats.org/officeDocument/2006/relationships/image" Target="../media/image19.emf"/><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tif"/><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A5E418-5385-22F9-55F3-BCDA24F27A52}"/>
              </a:ext>
            </a:extLst>
          </p:cNvPr>
          <p:cNvSpPr txBox="1"/>
          <p:nvPr/>
        </p:nvSpPr>
        <p:spPr>
          <a:xfrm>
            <a:off x="154793" y="479994"/>
            <a:ext cx="6447516" cy="830997"/>
          </a:xfrm>
          <a:prstGeom prst="rect">
            <a:avLst/>
          </a:prstGeom>
          <a:noFill/>
        </p:spPr>
        <p:txBody>
          <a:bodyPr wrap="square">
            <a:spAutoFit/>
          </a:bodyPr>
          <a:lstStyle/>
          <a:p>
            <a:pPr algn="just"/>
            <a:r>
              <a:rPr lang="en-AU" sz="1200" b="1" dirty="0">
                <a:latin typeface="Times New Roman" panose="02020603050405020304" pitchFamily="18" charset="0"/>
                <a:cs typeface="Times New Roman" panose="02020603050405020304" pitchFamily="18" charset="0"/>
              </a:rPr>
              <a:t>Supplementary Fig. 1. </a:t>
            </a:r>
            <a:r>
              <a:rPr lang="en-AU" sz="1200" dirty="0">
                <a:latin typeface="Times New Roman" panose="02020603050405020304" pitchFamily="18" charset="0"/>
                <a:cs typeface="Times New Roman" panose="02020603050405020304" pitchFamily="18" charset="0"/>
              </a:rPr>
              <a:t>Representative images</a:t>
            </a:r>
            <a:r>
              <a:rPr lang="en-AU" sz="1200" b="1" dirty="0">
                <a:latin typeface="Times New Roman" panose="02020603050405020304" pitchFamily="18" charset="0"/>
                <a:cs typeface="Times New Roman" panose="02020603050405020304" pitchFamily="18" charset="0"/>
              </a:rPr>
              <a:t> </a:t>
            </a:r>
            <a:r>
              <a:rPr lang="en-AU" sz="1200" dirty="0">
                <a:latin typeface="Times New Roman" panose="02020603050405020304" pitchFamily="18" charset="0"/>
                <a:cs typeface="Times New Roman" panose="02020603050405020304" pitchFamily="18" charset="0"/>
              </a:rPr>
              <a:t>of </a:t>
            </a:r>
            <a:r>
              <a:rPr lang="en-AU" sz="1200" b="1" dirty="0">
                <a:latin typeface="Times New Roman" panose="02020603050405020304" pitchFamily="18" charset="0"/>
                <a:cs typeface="Times New Roman" panose="02020603050405020304" pitchFamily="18" charset="0"/>
              </a:rPr>
              <a:t>A </a:t>
            </a:r>
            <a:r>
              <a:rPr lang="en-AU" sz="1200" dirty="0">
                <a:latin typeface="Times New Roman" panose="02020603050405020304" pitchFamily="18" charset="0"/>
                <a:cs typeface="Times New Roman" panose="02020603050405020304" pitchFamily="18" charset="0"/>
              </a:rPr>
              <a:t>whole testis single cell suspension, </a:t>
            </a:r>
            <a:r>
              <a:rPr lang="en-AU" sz="1200" b="1" dirty="0">
                <a:latin typeface="Times New Roman" panose="02020603050405020304" pitchFamily="18" charset="0"/>
                <a:cs typeface="Times New Roman" panose="02020603050405020304" pitchFamily="18" charset="0"/>
              </a:rPr>
              <a:t>B</a:t>
            </a:r>
            <a:r>
              <a:rPr lang="en-AU" sz="1200" dirty="0">
                <a:latin typeface="Times New Roman" panose="02020603050405020304" pitchFamily="18" charset="0"/>
                <a:cs typeface="Times New Roman" panose="02020603050405020304" pitchFamily="18" charset="0"/>
              </a:rPr>
              <a:t> isolated round spermatid (arrow) and </a:t>
            </a:r>
            <a:r>
              <a:rPr lang="en-AU" sz="1200" b="1" dirty="0">
                <a:latin typeface="Times New Roman" panose="02020603050405020304" pitchFamily="18" charset="0"/>
                <a:cs typeface="Times New Roman" panose="02020603050405020304" pitchFamily="18" charset="0"/>
              </a:rPr>
              <a:t>C </a:t>
            </a:r>
            <a:r>
              <a:rPr lang="en-AU" sz="1200" dirty="0">
                <a:latin typeface="Times New Roman" panose="02020603050405020304" pitchFamily="18" charset="0"/>
                <a:cs typeface="Times New Roman" panose="02020603050405020304" pitchFamily="18" charset="0"/>
              </a:rPr>
              <a:t>isolated spermatocyte (star) populations following STA-PUT velocity sedimentation. Nuclei stained with Hoechst 33342 for determination of cell type based on nuclear morphology.</a:t>
            </a:r>
            <a:endParaRPr lang="en-AU" sz="1200" b="1" dirty="0">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5ABEEE11-6FA6-7E5D-E742-3144748BDDFF}"/>
              </a:ext>
            </a:extLst>
          </p:cNvPr>
          <p:cNvGrpSpPr/>
          <p:nvPr/>
        </p:nvGrpSpPr>
        <p:grpSpPr>
          <a:xfrm>
            <a:off x="257234" y="1323453"/>
            <a:ext cx="6131528" cy="2454464"/>
            <a:chOff x="393804" y="1372336"/>
            <a:chExt cx="10752302" cy="3598599"/>
          </a:xfrm>
        </p:grpSpPr>
        <p:sp>
          <p:nvSpPr>
            <p:cNvPr id="4" name="TextBox 3">
              <a:extLst>
                <a:ext uri="{FF2B5EF4-FFF2-40B4-BE49-F238E27FC236}">
                  <a16:creationId xmlns:a16="http://schemas.microsoft.com/office/drawing/2014/main" id="{EDD8AE1D-3821-4986-1F4F-E33C7D4C7038}"/>
                </a:ext>
              </a:extLst>
            </p:cNvPr>
            <p:cNvSpPr txBox="1"/>
            <p:nvPr/>
          </p:nvSpPr>
          <p:spPr>
            <a:xfrm>
              <a:off x="671768" y="1372336"/>
              <a:ext cx="503738" cy="459847"/>
            </a:xfrm>
            <a:prstGeom prst="rect">
              <a:avLst/>
            </a:prstGeom>
            <a:noFill/>
          </p:spPr>
          <p:txBody>
            <a:bodyPr wrap="none" rtlCol="0">
              <a:spAutoFit/>
            </a:bodyPr>
            <a:lstStyle/>
            <a:p>
              <a:r>
                <a:rPr lang="en-AU" dirty="0">
                  <a:latin typeface="Times New Roman" panose="02020603050405020304" pitchFamily="18" charset="0"/>
                  <a:cs typeface="Times New Roman" panose="02020603050405020304" pitchFamily="18" charset="0"/>
                </a:rPr>
                <a:t>a</a:t>
              </a:r>
            </a:p>
          </p:txBody>
        </p:sp>
        <p:sp>
          <p:nvSpPr>
            <p:cNvPr id="5" name="TextBox 4">
              <a:extLst>
                <a:ext uri="{FF2B5EF4-FFF2-40B4-BE49-F238E27FC236}">
                  <a16:creationId xmlns:a16="http://schemas.microsoft.com/office/drawing/2014/main" id="{EBCA2CEB-4546-132D-2395-D9760F3EBC19}"/>
                </a:ext>
              </a:extLst>
            </p:cNvPr>
            <p:cNvSpPr txBox="1"/>
            <p:nvPr/>
          </p:nvSpPr>
          <p:spPr>
            <a:xfrm>
              <a:off x="4169719" y="1372336"/>
              <a:ext cx="526226" cy="459847"/>
            </a:xfrm>
            <a:prstGeom prst="rect">
              <a:avLst/>
            </a:prstGeom>
            <a:noFill/>
          </p:spPr>
          <p:txBody>
            <a:bodyPr wrap="none" rtlCol="0">
              <a:spAutoFit/>
            </a:bodyPr>
            <a:lstStyle/>
            <a:p>
              <a:r>
                <a:rPr lang="en-AU" dirty="0">
                  <a:latin typeface="Times New Roman" panose="02020603050405020304" pitchFamily="18" charset="0"/>
                  <a:cs typeface="Times New Roman" panose="02020603050405020304" pitchFamily="18" charset="0"/>
                </a:rPr>
                <a:t>b</a:t>
              </a:r>
            </a:p>
          </p:txBody>
        </p:sp>
        <p:grpSp>
          <p:nvGrpSpPr>
            <p:cNvPr id="6" name="Group 5">
              <a:extLst>
                <a:ext uri="{FF2B5EF4-FFF2-40B4-BE49-F238E27FC236}">
                  <a16:creationId xmlns:a16="http://schemas.microsoft.com/office/drawing/2014/main" id="{7B1CAB34-A55B-CE37-C8CF-FE07011D46AE}"/>
                </a:ext>
              </a:extLst>
            </p:cNvPr>
            <p:cNvGrpSpPr/>
            <p:nvPr/>
          </p:nvGrpSpPr>
          <p:grpSpPr>
            <a:xfrm>
              <a:off x="393804" y="1847514"/>
              <a:ext cx="3823236" cy="3123421"/>
              <a:chOff x="393804" y="1847514"/>
              <a:chExt cx="3823236" cy="3123421"/>
            </a:xfrm>
          </p:grpSpPr>
          <p:grpSp>
            <p:nvGrpSpPr>
              <p:cNvPr id="22" name="Group 21">
                <a:extLst>
                  <a:ext uri="{FF2B5EF4-FFF2-40B4-BE49-F238E27FC236}">
                    <a16:creationId xmlns:a16="http://schemas.microsoft.com/office/drawing/2014/main" id="{033A1FA8-7237-039D-EBB5-9AE4494810EF}"/>
                  </a:ext>
                </a:extLst>
              </p:cNvPr>
              <p:cNvGrpSpPr/>
              <p:nvPr/>
            </p:nvGrpSpPr>
            <p:grpSpPr>
              <a:xfrm>
                <a:off x="393804" y="1847514"/>
                <a:ext cx="3823236" cy="3123421"/>
                <a:chOff x="348980" y="1417208"/>
                <a:chExt cx="3823236" cy="3123421"/>
              </a:xfrm>
            </p:grpSpPr>
            <p:pic>
              <p:nvPicPr>
                <p:cNvPr id="26" name="Picture 25">
                  <a:extLst>
                    <a:ext uri="{FF2B5EF4-FFF2-40B4-BE49-F238E27FC236}">
                      <a16:creationId xmlns:a16="http://schemas.microsoft.com/office/drawing/2014/main" id="{19606EC4-D524-AD9E-32F4-3475AAB1BE6E}"/>
                    </a:ext>
                  </a:extLst>
                </p:cNvPr>
                <p:cNvPicPr>
                  <a:picLocks noChangeAspect="1"/>
                </p:cNvPicPr>
                <p:nvPr/>
              </p:nvPicPr>
              <p:blipFill>
                <a:blip r:embed="rId2"/>
                <a:stretch>
                  <a:fillRect/>
                </a:stretch>
              </p:blipFill>
              <p:spPr>
                <a:xfrm>
                  <a:off x="788894" y="1417208"/>
                  <a:ext cx="3383322" cy="2823097"/>
                </a:xfrm>
                <a:prstGeom prst="rect">
                  <a:avLst/>
                </a:prstGeom>
              </p:spPr>
            </p:pic>
            <p:sp>
              <p:nvSpPr>
                <p:cNvPr id="27" name="TextBox 26">
                  <a:extLst>
                    <a:ext uri="{FF2B5EF4-FFF2-40B4-BE49-F238E27FC236}">
                      <a16:creationId xmlns:a16="http://schemas.microsoft.com/office/drawing/2014/main" id="{A28013C4-0EBF-EC77-F324-FCF52AE4BCA1}"/>
                    </a:ext>
                  </a:extLst>
                </p:cNvPr>
                <p:cNvSpPr txBox="1"/>
                <p:nvPr/>
              </p:nvSpPr>
              <p:spPr>
                <a:xfrm rot="16200000">
                  <a:off x="-493842" y="3158087"/>
                  <a:ext cx="2225364" cy="539720"/>
                </a:xfrm>
                <a:prstGeom prst="rect">
                  <a:avLst/>
                </a:prstGeom>
                <a:noFill/>
              </p:spPr>
              <p:txBody>
                <a:bodyPr wrap="square" rtlCol="0">
                  <a:spAutoFit/>
                </a:bodyPr>
                <a:lstStyle/>
                <a:p>
                  <a:r>
                    <a:rPr lang="en-AU" sz="1200" dirty="0">
                      <a:latin typeface="Times New Roman" panose="02020603050405020304" pitchFamily="18" charset="0"/>
                      <a:cs typeface="Times New Roman" panose="02020603050405020304" pitchFamily="18" charset="0"/>
                    </a:rPr>
                    <a:t>     </a:t>
                  </a:r>
                  <a:r>
                    <a:rPr lang="en-AU" sz="1200" dirty="0">
                      <a:solidFill>
                        <a:srgbClr val="11B0B2"/>
                      </a:solidFill>
                      <a:latin typeface="Times New Roman" panose="02020603050405020304" pitchFamily="18" charset="0"/>
                      <a:cs typeface="Times New Roman" panose="02020603050405020304" pitchFamily="18" charset="0"/>
                    </a:rPr>
                    <a:t>Hoechst </a:t>
                  </a:r>
                  <a:r>
                    <a:rPr lang="en-AU" sz="1400" dirty="0">
                      <a:solidFill>
                        <a:srgbClr val="11B0B2"/>
                      </a:solidFill>
                      <a:latin typeface="Times New Roman" panose="02020603050405020304" pitchFamily="18" charset="0"/>
                      <a:cs typeface="Times New Roman" panose="02020603050405020304" pitchFamily="18" charset="0"/>
                    </a:rPr>
                    <a:t>33342</a:t>
                  </a:r>
                  <a:r>
                    <a:rPr lang="en-AU" sz="1200" dirty="0">
                      <a:latin typeface="Times New Roman" panose="02020603050405020304" pitchFamily="18" charset="0"/>
                      <a:cs typeface="Times New Roman" panose="02020603050405020304" pitchFamily="18" charset="0"/>
                    </a:rPr>
                    <a:t>  </a:t>
                  </a:r>
                </a:p>
              </p:txBody>
            </p:sp>
          </p:grpSp>
          <p:sp>
            <p:nvSpPr>
              <p:cNvPr id="23" name="Arrow: Right 22">
                <a:extLst>
                  <a:ext uri="{FF2B5EF4-FFF2-40B4-BE49-F238E27FC236}">
                    <a16:creationId xmlns:a16="http://schemas.microsoft.com/office/drawing/2014/main" id="{0095F7F8-F8ED-5AB1-5641-DC05F9B974B0}"/>
                  </a:ext>
                </a:extLst>
              </p:cNvPr>
              <p:cNvSpPr/>
              <p:nvPr/>
            </p:nvSpPr>
            <p:spPr>
              <a:xfrm rot="7168024">
                <a:off x="3638484" y="4017373"/>
                <a:ext cx="64422" cy="59146"/>
              </a:xfrm>
              <a:prstGeom prst="rightArrow">
                <a:avLst>
                  <a:gd name="adj1" fmla="val 0"/>
                  <a:gd name="adj2" fmla="val 1358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24" name="Arrow: Right 23">
                <a:extLst>
                  <a:ext uri="{FF2B5EF4-FFF2-40B4-BE49-F238E27FC236}">
                    <a16:creationId xmlns:a16="http://schemas.microsoft.com/office/drawing/2014/main" id="{85C950DB-38AD-D4AB-9F47-3AFD3A4E2B78}"/>
                  </a:ext>
                </a:extLst>
              </p:cNvPr>
              <p:cNvSpPr/>
              <p:nvPr/>
            </p:nvSpPr>
            <p:spPr>
              <a:xfrm rot="15918247">
                <a:off x="1746341" y="3703075"/>
                <a:ext cx="64422" cy="59146"/>
              </a:xfrm>
              <a:prstGeom prst="rightArrow">
                <a:avLst>
                  <a:gd name="adj1" fmla="val 0"/>
                  <a:gd name="adj2" fmla="val 1358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25" name="Arrow: Right 24">
                <a:extLst>
                  <a:ext uri="{FF2B5EF4-FFF2-40B4-BE49-F238E27FC236}">
                    <a16:creationId xmlns:a16="http://schemas.microsoft.com/office/drawing/2014/main" id="{92B3ACBE-FD3E-C3FC-36ED-F54E79881932}"/>
                  </a:ext>
                </a:extLst>
              </p:cNvPr>
              <p:cNvSpPr/>
              <p:nvPr/>
            </p:nvSpPr>
            <p:spPr>
              <a:xfrm rot="17909056">
                <a:off x="1284040" y="4447533"/>
                <a:ext cx="64422" cy="59146"/>
              </a:xfrm>
              <a:prstGeom prst="rightArrow">
                <a:avLst>
                  <a:gd name="adj1" fmla="val 0"/>
                  <a:gd name="adj2" fmla="val 1358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grpSp>
        <p:grpSp>
          <p:nvGrpSpPr>
            <p:cNvPr id="7" name="Group 6">
              <a:extLst>
                <a:ext uri="{FF2B5EF4-FFF2-40B4-BE49-F238E27FC236}">
                  <a16:creationId xmlns:a16="http://schemas.microsoft.com/office/drawing/2014/main" id="{5A6DF82B-C077-CF81-BDC1-010D6C61C3FD}"/>
                </a:ext>
              </a:extLst>
            </p:cNvPr>
            <p:cNvGrpSpPr/>
            <p:nvPr/>
          </p:nvGrpSpPr>
          <p:grpSpPr>
            <a:xfrm>
              <a:off x="4298251" y="1847514"/>
              <a:ext cx="3383322" cy="2823097"/>
              <a:chOff x="4298251" y="1847514"/>
              <a:chExt cx="3383322" cy="2823097"/>
            </a:xfrm>
          </p:grpSpPr>
          <p:pic>
            <p:nvPicPr>
              <p:cNvPr id="16" name="Picture 15" descr="A blue dots in the sky&#10;&#10;Description automatically generated">
                <a:extLst>
                  <a:ext uri="{FF2B5EF4-FFF2-40B4-BE49-F238E27FC236}">
                    <a16:creationId xmlns:a16="http://schemas.microsoft.com/office/drawing/2014/main" id="{0BDB9E62-E954-69B7-F4C8-EFCA3D5F9A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8251" y="1847514"/>
                <a:ext cx="3383322" cy="2823097"/>
              </a:xfrm>
              <a:prstGeom prst="rect">
                <a:avLst/>
              </a:prstGeom>
            </p:spPr>
          </p:pic>
          <p:sp>
            <p:nvSpPr>
              <p:cNvPr id="17" name="Arrow: Right 16">
                <a:extLst>
                  <a:ext uri="{FF2B5EF4-FFF2-40B4-BE49-F238E27FC236}">
                    <a16:creationId xmlns:a16="http://schemas.microsoft.com/office/drawing/2014/main" id="{877387DA-BE8E-9A55-4E1B-C570D4CC7AA3}"/>
                  </a:ext>
                </a:extLst>
              </p:cNvPr>
              <p:cNvSpPr/>
              <p:nvPr/>
            </p:nvSpPr>
            <p:spPr>
              <a:xfrm rot="7168024">
                <a:off x="5502115" y="2544654"/>
                <a:ext cx="64422" cy="59146"/>
              </a:xfrm>
              <a:prstGeom prst="rightArrow">
                <a:avLst>
                  <a:gd name="adj1" fmla="val 0"/>
                  <a:gd name="adj2" fmla="val 1358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18" name="Arrow: Right 17">
                <a:extLst>
                  <a:ext uri="{FF2B5EF4-FFF2-40B4-BE49-F238E27FC236}">
                    <a16:creationId xmlns:a16="http://schemas.microsoft.com/office/drawing/2014/main" id="{8A6FC3BD-86F5-8B0B-73B6-C020F0C4F4C9}"/>
                  </a:ext>
                </a:extLst>
              </p:cNvPr>
              <p:cNvSpPr/>
              <p:nvPr/>
            </p:nvSpPr>
            <p:spPr>
              <a:xfrm rot="16200000">
                <a:off x="5802881" y="3315417"/>
                <a:ext cx="64422" cy="59146"/>
              </a:xfrm>
              <a:prstGeom prst="rightArrow">
                <a:avLst>
                  <a:gd name="adj1" fmla="val 0"/>
                  <a:gd name="adj2" fmla="val 1358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19" name="Arrow: Right 18">
                <a:extLst>
                  <a:ext uri="{FF2B5EF4-FFF2-40B4-BE49-F238E27FC236}">
                    <a16:creationId xmlns:a16="http://schemas.microsoft.com/office/drawing/2014/main" id="{014DBB7D-8717-564E-4D05-75471335CCF4}"/>
                  </a:ext>
                </a:extLst>
              </p:cNvPr>
              <p:cNvSpPr/>
              <p:nvPr/>
            </p:nvSpPr>
            <p:spPr>
              <a:xfrm rot="9716865">
                <a:off x="5366347" y="3751565"/>
                <a:ext cx="64422" cy="59146"/>
              </a:xfrm>
              <a:prstGeom prst="rightArrow">
                <a:avLst>
                  <a:gd name="adj1" fmla="val 0"/>
                  <a:gd name="adj2" fmla="val 1358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20" name="Arrow: Right 19">
                <a:extLst>
                  <a:ext uri="{FF2B5EF4-FFF2-40B4-BE49-F238E27FC236}">
                    <a16:creationId xmlns:a16="http://schemas.microsoft.com/office/drawing/2014/main" id="{74AAFD95-A60D-2FBE-93D1-46ADEAA36C28}"/>
                  </a:ext>
                </a:extLst>
              </p:cNvPr>
              <p:cNvSpPr/>
              <p:nvPr/>
            </p:nvSpPr>
            <p:spPr>
              <a:xfrm>
                <a:off x="6498150" y="4153057"/>
                <a:ext cx="64422" cy="59146"/>
              </a:xfrm>
              <a:prstGeom prst="rightArrow">
                <a:avLst>
                  <a:gd name="adj1" fmla="val 0"/>
                  <a:gd name="adj2" fmla="val 1358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21" name="Arrow: Right 20">
                <a:extLst>
                  <a:ext uri="{FF2B5EF4-FFF2-40B4-BE49-F238E27FC236}">
                    <a16:creationId xmlns:a16="http://schemas.microsoft.com/office/drawing/2014/main" id="{8179807D-8623-DF2F-3A8A-14A0CC02634C}"/>
                  </a:ext>
                </a:extLst>
              </p:cNvPr>
              <p:cNvSpPr/>
              <p:nvPr/>
            </p:nvSpPr>
            <p:spPr>
              <a:xfrm rot="19070031">
                <a:off x="7157587" y="2225304"/>
                <a:ext cx="64422" cy="59146"/>
              </a:xfrm>
              <a:prstGeom prst="rightArrow">
                <a:avLst>
                  <a:gd name="adj1" fmla="val 0"/>
                  <a:gd name="adj2" fmla="val 1358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grpSp>
        <p:sp>
          <p:nvSpPr>
            <p:cNvPr id="8" name="TextBox 7">
              <a:extLst>
                <a:ext uri="{FF2B5EF4-FFF2-40B4-BE49-F238E27FC236}">
                  <a16:creationId xmlns:a16="http://schemas.microsoft.com/office/drawing/2014/main" id="{B8DA5172-2A63-8EF1-8670-AAF870296837}"/>
                </a:ext>
              </a:extLst>
            </p:cNvPr>
            <p:cNvSpPr txBox="1"/>
            <p:nvPr/>
          </p:nvSpPr>
          <p:spPr>
            <a:xfrm>
              <a:off x="7649456" y="1372336"/>
              <a:ext cx="503738" cy="459847"/>
            </a:xfrm>
            <a:prstGeom prst="rect">
              <a:avLst/>
            </a:prstGeom>
            <a:noFill/>
          </p:spPr>
          <p:txBody>
            <a:bodyPr wrap="none" rtlCol="0">
              <a:spAutoFit/>
            </a:bodyPr>
            <a:lstStyle/>
            <a:p>
              <a:r>
                <a:rPr lang="en-AU" dirty="0">
                  <a:latin typeface="Times New Roman" panose="02020603050405020304" pitchFamily="18" charset="0"/>
                  <a:cs typeface="Times New Roman" panose="02020603050405020304" pitchFamily="18" charset="0"/>
                </a:rPr>
                <a:t>c</a:t>
              </a:r>
            </a:p>
          </p:txBody>
        </p:sp>
        <p:grpSp>
          <p:nvGrpSpPr>
            <p:cNvPr id="9" name="Group 8">
              <a:extLst>
                <a:ext uri="{FF2B5EF4-FFF2-40B4-BE49-F238E27FC236}">
                  <a16:creationId xmlns:a16="http://schemas.microsoft.com/office/drawing/2014/main" id="{28B334B9-EB30-66B2-5884-0910775F2887}"/>
                </a:ext>
              </a:extLst>
            </p:cNvPr>
            <p:cNvGrpSpPr/>
            <p:nvPr/>
          </p:nvGrpSpPr>
          <p:grpSpPr>
            <a:xfrm>
              <a:off x="7762784" y="1842641"/>
              <a:ext cx="3383322" cy="2823097"/>
              <a:chOff x="7762784" y="1842641"/>
              <a:chExt cx="3383322" cy="2823097"/>
            </a:xfrm>
          </p:grpSpPr>
          <p:pic>
            <p:nvPicPr>
              <p:cNvPr id="10" name="Picture 9" descr="A blue dots in the sky&#10;&#10;Description automatically generated">
                <a:extLst>
                  <a:ext uri="{FF2B5EF4-FFF2-40B4-BE49-F238E27FC236}">
                    <a16:creationId xmlns:a16="http://schemas.microsoft.com/office/drawing/2014/main" id="{CBA59BEF-042D-192D-DB8B-8D56D47B4A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2784" y="1842641"/>
                <a:ext cx="3383322" cy="2823097"/>
              </a:xfrm>
              <a:prstGeom prst="rect">
                <a:avLst/>
              </a:prstGeom>
            </p:spPr>
          </p:pic>
          <p:sp>
            <p:nvSpPr>
              <p:cNvPr id="11" name="Star: 5 Points 10">
                <a:extLst>
                  <a:ext uri="{FF2B5EF4-FFF2-40B4-BE49-F238E27FC236}">
                    <a16:creationId xmlns:a16="http://schemas.microsoft.com/office/drawing/2014/main" id="{80037923-7638-9D98-11EF-0AFEDBB1C58C}"/>
                  </a:ext>
                </a:extLst>
              </p:cNvPr>
              <p:cNvSpPr/>
              <p:nvPr/>
            </p:nvSpPr>
            <p:spPr>
              <a:xfrm>
                <a:off x="9545130" y="4071800"/>
                <a:ext cx="78006" cy="81257"/>
              </a:xfrm>
              <a:prstGeom prst="star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12" name="Star: 5 Points 11">
                <a:extLst>
                  <a:ext uri="{FF2B5EF4-FFF2-40B4-BE49-F238E27FC236}">
                    <a16:creationId xmlns:a16="http://schemas.microsoft.com/office/drawing/2014/main" id="{A80230F4-4D82-D429-F471-FDA3C66C37ED}"/>
                  </a:ext>
                </a:extLst>
              </p:cNvPr>
              <p:cNvSpPr/>
              <p:nvPr/>
            </p:nvSpPr>
            <p:spPr>
              <a:xfrm>
                <a:off x="8910493" y="2446962"/>
                <a:ext cx="78006" cy="81257"/>
              </a:xfrm>
              <a:prstGeom prst="star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13" name="Star: 5 Points 12">
                <a:extLst>
                  <a:ext uri="{FF2B5EF4-FFF2-40B4-BE49-F238E27FC236}">
                    <a16:creationId xmlns:a16="http://schemas.microsoft.com/office/drawing/2014/main" id="{412335DE-3BBB-818A-5C8B-BF762F2D83D8}"/>
                  </a:ext>
                </a:extLst>
              </p:cNvPr>
              <p:cNvSpPr/>
              <p:nvPr/>
            </p:nvSpPr>
            <p:spPr>
              <a:xfrm>
                <a:off x="10160173" y="3059828"/>
                <a:ext cx="78006" cy="81257"/>
              </a:xfrm>
              <a:prstGeom prst="star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14" name="Star: 5 Points 13">
                <a:extLst>
                  <a:ext uri="{FF2B5EF4-FFF2-40B4-BE49-F238E27FC236}">
                    <a16:creationId xmlns:a16="http://schemas.microsoft.com/office/drawing/2014/main" id="{9AD5118E-5F7D-696F-6E8A-F0EDD53D0CB0}"/>
                  </a:ext>
                </a:extLst>
              </p:cNvPr>
              <p:cNvSpPr/>
              <p:nvPr/>
            </p:nvSpPr>
            <p:spPr>
              <a:xfrm>
                <a:off x="9584133" y="2745571"/>
                <a:ext cx="78006" cy="81257"/>
              </a:xfrm>
              <a:prstGeom prst="star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sp>
            <p:nvSpPr>
              <p:cNvPr id="15" name="Star: 5 Points 14">
                <a:extLst>
                  <a:ext uri="{FF2B5EF4-FFF2-40B4-BE49-F238E27FC236}">
                    <a16:creationId xmlns:a16="http://schemas.microsoft.com/office/drawing/2014/main" id="{A8FD1AC2-F295-76D4-CAC0-33E9BA1BFFB7}"/>
                  </a:ext>
                </a:extLst>
              </p:cNvPr>
              <p:cNvSpPr/>
              <p:nvPr/>
            </p:nvSpPr>
            <p:spPr>
              <a:xfrm>
                <a:off x="10044784" y="2905251"/>
                <a:ext cx="78006" cy="81257"/>
              </a:xfrm>
              <a:prstGeom prst="star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Times New Roman" panose="02020603050405020304" pitchFamily="18" charset="0"/>
                  <a:cs typeface="Times New Roman" panose="02020603050405020304" pitchFamily="18" charset="0"/>
                </a:endParaRPr>
              </a:p>
            </p:txBody>
          </p:sp>
        </p:grpSp>
      </p:grpSp>
    </p:spTree>
    <p:extLst>
      <p:ext uri="{BB962C8B-B14F-4D97-AF65-F5344CB8AC3E}">
        <p14:creationId xmlns:p14="http://schemas.microsoft.com/office/powerpoint/2010/main" val="4188242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64FA8C99-5F2A-AE9C-9ECF-C1D9C4655087}"/>
              </a:ext>
            </a:extLst>
          </p:cNvPr>
          <p:cNvSpPr txBox="1"/>
          <p:nvPr/>
        </p:nvSpPr>
        <p:spPr>
          <a:xfrm>
            <a:off x="130395" y="219264"/>
            <a:ext cx="6447516" cy="830997"/>
          </a:xfrm>
          <a:prstGeom prst="rect">
            <a:avLst/>
          </a:prstGeom>
          <a:noFill/>
        </p:spPr>
        <p:txBody>
          <a:bodyPr wrap="square">
            <a:spAutoFit/>
          </a:bodyPr>
          <a:lstStyle/>
          <a:p>
            <a:pPr algn="just"/>
            <a:r>
              <a:rPr lang="en-AU" sz="1200" b="1" dirty="0">
                <a:latin typeface="Times New Roman" panose="02020603050405020304" pitchFamily="18" charset="0"/>
                <a:cs typeface="Times New Roman" panose="02020603050405020304" pitchFamily="18" charset="0"/>
              </a:rPr>
              <a:t>Supplementary Fig. 2. A </a:t>
            </a:r>
            <a:r>
              <a:rPr lang="en-AU" sz="1200" dirty="0">
                <a:latin typeface="Times New Roman" panose="02020603050405020304" pitchFamily="18" charset="0"/>
                <a:cs typeface="Times New Roman" panose="02020603050405020304" pitchFamily="18" charset="0"/>
              </a:rPr>
              <a:t>Principal component analysis of top 500 variable genes shows separation of experimental groups.</a:t>
            </a:r>
            <a:r>
              <a:rPr lang="en-AU" sz="1200" b="1" dirty="0">
                <a:latin typeface="Times New Roman" panose="02020603050405020304" pitchFamily="18" charset="0"/>
                <a:cs typeface="Times New Roman" panose="02020603050405020304" pitchFamily="18" charset="0"/>
              </a:rPr>
              <a:t> B-D </a:t>
            </a:r>
            <a:r>
              <a:rPr lang="en-AU" sz="1200" dirty="0">
                <a:latin typeface="Times New Roman" panose="02020603050405020304" pitchFamily="18" charset="0"/>
                <a:cs typeface="Times New Roman" panose="02020603050405020304" pitchFamily="18" charset="0"/>
              </a:rPr>
              <a:t>Percentage counts mapped to TE , mitochondrial genes and genes. </a:t>
            </a:r>
            <a:r>
              <a:rPr lang="en-AU" sz="1200" b="1" dirty="0">
                <a:latin typeface="Times New Roman" panose="02020603050405020304" pitchFamily="18" charset="0"/>
                <a:cs typeface="Times New Roman" panose="02020603050405020304" pitchFamily="18" charset="0"/>
              </a:rPr>
              <a:t>E </a:t>
            </a:r>
            <a:r>
              <a:rPr lang="en-AU" sz="1200" dirty="0">
                <a:latin typeface="Times New Roman" panose="02020603050405020304" pitchFamily="18" charset="0"/>
                <a:cs typeface="Times New Roman" panose="02020603050405020304" pitchFamily="18" charset="0"/>
              </a:rPr>
              <a:t>Scatterplot of number of mapped reads, number of features detected, and percentage of features mapped to mitochondrial genes per sample.</a:t>
            </a:r>
            <a:endParaRPr lang="en-AU" sz="1200" b="1" dirty="0">
              <a:latin typeface="Times New Roman" panose="02020603050405020304" pitchFamily="18" charset="0"/>
              <a:cs typeface="Times New Roman" panose="02020603050405020304" pitchFamily="18" charset="0"/>
            </a:endParaRPr>
          </a:p>
        </p:txBody>
      </p:sp>
      <p:grpSp>
        <p:nvGrpSpPr>
          <p:cNvPr id="36" name="Group 35">
            <a:extLst>
              <a:ext uri="{FF2B5EF4-FFF2-40B4-BE49-F238E27FC236}">
                <a16:creationId xmlns:a16="http://schemas.microsoft.com/office/drawing/2014/main" id="{26AEC7CF-474F-BB32-CFC9-767897BB9DB0}"/>
              </a:ext>
            </a:extLst>
          </p:cNvPr>
          <p:cNvGrpSpPr/>
          <p:nvPr/>
        </p:nvGrpSpPr>
        <p:grpSpPr>
          <a:xfrm>
            <a:off x="825077" y="1209430"/>
            <a:ext cx="5207845" cy="5432996"/>
            <a:chOff x="483569" y="4542180"/>
            <a:chExt cx="5207845" cy="5432996"/>
          </a:xfrm>
        </p:grpSpPr>
        <p:pic>
          <p:nvPicPr>
            <p:cNvPr id="29" name="Picture 28" descr="A group of graphs with numbers&#10;&#10;Description automatically generated with medium confidence">
              <a:extLst>
                <a:ext uri="{FF2B5EF4-FFF2-40B4-BE49-F238E27FC236}">
                  <a16:creationId xmlns:a16="http://schemas.microsoft.com/office/drawing/2014/main" id="{BEA60B80-166A-FBB5-4B2C-16945E11A3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569" y="4767331"/>
              <a:ext cx="5207845" cy="5207845"/>
            </a:xfrm>
            <a:prstGeom prst="rect">
              <a:avLst/>
            </a:prstGeom>
          </p:spPr>
        </p:pic>
        <p:sp>
          <p:nvSpPr>
            <p:cNvPr id="30" name="TextBox 29">
              <a:extLst>
                <a:ext uri="{FF2B5EF4-FFF2-40B4-BE49-F238E27FC236}">
                  <a16:creationId xmlns:a16="http://schemas.microsoft.com/office/drawing/2014/main" id="{01CBF336-0307-9AA3-7305-C7F1460B1405}"/>
                </a:ext>
              </a:extLst>
            </p:cNvPr>
            <p:cNvSpPr txBox="1"/>
            <p:nvPr/>
          </p:nvSpPr>
          <p:spPr>
            <a:xfrm>
              <a:off x="551510" y="4566319"/>
              <a:ext cx="348342" cy="307777"/>
            </a:xfrm>
            <a:prstGeom prst="rect">
              <a:avLst/>
            </a:prstGeom>
            <a:noFill/>
            <a:ln w="38100">
              <a:noFill/>
            </a:ln>
          </p:spPr>
          <p:txBody>
            <a:bodyPr wrap="square" rtlCol="0">
              <a:spAutoFit/>
            </a:bodyPr>
            <a:lstStyle/>
            <a:p>
              <a:pPr algn="just"/>
              <a:r>
                <a:rPr lang="en-AU" sz="1400" dirty="0">
                  <a:latin typeface="Times New Roman" panose="02020603050405020304" pitchFamily="18" charset="0"/>
                  <a:cs typeface="Times New Roman" panose="02020603050405020304" pitchFamily="18" charset="0"/>
                </a:rPr>
                <a:t> a</a:t>
              </a:r>
            </a:p>
          </p:txBody>
        </p:sp>
        <p:sp>
          <p:nvSpPr>
            <p:cNvPr id="31" name="TextBox 30">
              <a:extLst>
                <a:ext uri="{FF2B5EF4-FFF2-40B4-BE49-F238E27FC236}">
                  <a16:creationId xmlns:a16="http://schemas.microsoft.com/office/drawing/2014/main" id="{E92031C2-9247-50D6-A445-D675F096EF7B}"/>
                </a:ext>
              </a:extLst>
            </p:cNvPr>
            <p:cNvSpPr txBox="1"/>
            <p:nvPr/>
          </p:nvSpPr>
          <p:spPr>
            <a:xfrm>
              <a:off x="551393" y="7293431"/>
              <a:ext cx="348342" cy="307777"/>
            </a:xfrm>
            <a:prstGeom prst="rect">
              <a:avLst/>
            </a:prstGeom>
            <a:noFill/>
            <a:ln w="38100">
              <a:noFill/>
            </a:ln>
          </p:spPr>
          <p:txBody>
            <a:bodyPr wrap="square" rtlCol="0">
              <a:spAutoFit/>
            </a:bodyPr>
            <a:lstStyle/>
            <a:p>
              <a:pPr algn="just"/>
              <a:r>
                <a:rPr lang="en-AU" sz="1400" dirty="0">
                  <a:latin typeface="Times New Roman" panose="02020603050405020304" pitchFamily="18" charset="0"/>
                  <a:cs typeface="Times New Roman" panose="02020603050405020304" pitchFamily="18" charset="0"/>
                </a:rPr>
                <a:t> c</a:t>
              </a:r>
            </a:p>
          </p:txBody>
        </p:sp>
        <p:sp>
          <p:nvSpPr>
            <p:cNvPr id="32" name="TextBox 31">
              <a:extLst>
                <a:ext uri="{FF2B5EF4-FFF2-40B4-BE49-F238E27FC236}">
                  <a16:creationId xmlns:a16="http://schemas.microsoft.com/office/drawing/2014/main" id="{61B606DE-89D3-EFF9-6DE1-189672B6EE8F}"/>
                </a:ext>
              </a:extLst>
            </p:cNvPr>
            <p:cNvSpPr txBox="1"/>
            <p:nvPr/>
          </p:nvSpPr>
          <p:spPr>
            <a:xfrm>
              <a:off x="3242518" y="4542180"/>
              <a:ext cx="348342" cy="307777"/>
            </a:xfrm>
            <a:prstGeom prst="rect">
              <a:avLst/>
            </a:prstGeom>
            <a:noFill/>
            <a:ln w="38100">
              <a:noFill/>
            </a:ln>
          </p:spPr>
          <p:txBody>
            <a:bodyPr wrap="square" rtlCol="0">
              <a:spAutoFit/>
            </a:bodyPr>
            <a:lstStyle/>
            <a:p>
              <a:pPr algn="just"/>
              <a:r>
                <a:rPr lang="en-AU" sz="1400" dirty="0">
                  <a:latin typeface="Times New Roman" panose="02020603050405020304" pitchFamily="18" charset="0"/>
                  <a:cs typeface="Times New Roman" panose="02020603050405020304" pitchFamily="18" charset="0"/>
                </a:rPr>
                <a:t> b</a:t>
              </a:r>
            </a:p>
          </p:txBody>
        </p:sp>
        <p:sp>
          <p:nvSpPr>
            <p:cNvPr id="33" name="TextBox 32">
              <a:extLst>
                <a:ext uri="{FF2B5EF4-FFF2-40B4-BE49-F238E27FC236}">
                  <a16:creationId xmlns:a16="http://schemas.microsoft.com/office/drawing/2014/main" id="{315372B9-6998-4D13-53B0-E14CA65164B6}"/>
                </a:ext>
              </a:extLst>
            </p:cNvPr>
            <p:cNvSpPr txBox="1"/>
            <p:nvPr/>
          </p:nvSpPr>
          <p:spPr>
            <a:xfrm>
              <a:off x="3242518" y="7283401"/>
              <a:ext cx="348342" cy="307777"/>
            </a:xfrm>
            <a:prstGeom prst="rect">
              <a:avLst/>
            </a:prstGeom>
            <a:noFill/>
            <a:ln w="38100">
              <a:noFill/>
            </a:ln>
          </p:spPr>
          <p:txBody>
            <a:bodyPr wrap="square" rtlCol="0">
              <a:spAutoFit/>
            </a:bodyPr>
            <a:lstStyle/>
            <a:p>
              <a:pPr algn="just"/>
              <a:r>
                <a:rPr lang="en-AU" sz="1400" dirty="0">
                  <a:latin typeface="Times New Roman" panose="02020603050405020304" pitchFamily="18" charset="0"/>
                  <a:cs typeface="Times New Roman" panose="02020603050405020304" pitchFamily="18" charset="0"/>
                </a:rPr>
                <a:t> d</a:t>
              </a:r>
            </a:p>
          </p:txBody>
        </p:sp>
      </p:grpSp>
      <p:pic>
        <p:nvPicPr>
          <p:cNvPr id="34" name="Picture 33" descr="A white background with red and blue dots&#10;&#10;Description automatically generated">
            <a:extLst>
              <a:ext uri="{FF2B5EF4-FFF2-40B4-BE49-F238E27FC236}">
                <a16:creationId xmlns:a16="http://schemas.microsoft.com/office/drawing/2014/main" id="{AEFD175C-9284-23A8-27DF-6740E8D2F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077" y="7380669"/>
            <a:ext cx="5711196" cy="3263540"/>
          </a:xfrm>
          <a:prstGeom prst="rect">
            <a:avLst/>
          </a:prstGeom>
        </p:spPr>
      </p:pic>
      <p:sp>
        <p:nvSpPr>
          <p:cNvPr id="35" name="TextBox 34">
            <a:extLst>
              <a:ext uri="{FF2B5EF4-FFF2-40B4-BE49-F238E27FC236}">
                <a16:creationId xmlns:a16="http://schemas.microsoft.com/office/drawing/2014/main" id="{615D6A0C-09E7-7AE8-9510-A52848C5B51B}"/>
              </a:ext>
            </a:extLst>
          </p:cNvPr>
          <p:cNvSpPr txBox="1"/>
          <p:nvPr/>
        </p:nvSpPr>
        <p:spPr>
          <a:xfrm>
            <a:off x="858133" y="7026746"/>
            <a:ext cx="348342" cy="307777"/>
          </a:xfrm>
          <a:prstGeom prst="rect">
            <a:avLst/>
          </a:prstGeom>
          <a:noFill/>
          <a:ln w="38100">
            <a:noFill/>
          </a:ln>
        </p:spPr>
        <p:txBody>
          <a:bodyPr wrap="square" rtlCol="0">
            <a:spAutoFit/>
          </a:bodyPr>
          <a:lstStyle/>
          <a:p>
            <a:pPr algn="just"/>
            <a:r>
              <a:rPr lang="en-AU" sz="1400" dirty="0">
                <a:latin typeface="Times New Roman" panose="02020603050405020304" pitchFamily="18" charset="0"/>
                <a:cs typeface="Times New Roman" panose="02020603050405020304" pitchFamily="18" charset="0"/>
              </a:rPr>
              <a:t> e</a:t>
            </a:r>
          </a:p>
        </p:txBody>
      </p:sp>
    </p:spTree>
    <p:extLst>
      <p:ext uri="{BB962C8B-B14F-4D97-AF65-F5344CB8AC3E}">
        <p14:creationId xmlns:p14="http://schemas.microsoft.com/office/powerpoint/2010/main" val="2299256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F17923-860E-4D70-032F-0931FA0060CB}"/>
              </a:ext>
            </a:extLst>
          </p:cNvPr>
          <p:cNvSpPr txBox="1"/>
          <p:nvPr/>
        </p:nvSpPr>
        <p:spPr>
          <a:xfrm>
            <a:off x="271296" y="147340"/>
            <a:ext cx="6490451" cy="830997"/>
          </a:xfrm>
          <a:prstGeom prst="rect">
            <a:avLst/>
          </a:prstGeom>
          <a:noFill/>
        </p:spPr>
        <p:txBody>
          <a:bodyPr wrap="square">
            <a:spAutoFit/>
          </a:bodyPr>
          <a:lstStyle/>
          <a:p>
            <a:pPr algn="just"/>
            <a:r>
              <a:rPr lang="en-AU" sz="1200" b="1" dirty="0">
                <a:latin typeface="Times New Roman" panose="02020603050405020304" pitchFamily="18" charset="0"/>
                <a:cs typeface="Times New Roman" panose="02020603050405020304" pitchFamily="18" charset="0"/>
              </a:rPr>
              <a:t>Supplementary Fig. 3.  </a:t>
            </a:r>
            <a:r>
              <a:rPr lang="en-AU" sz="1200" dirty="0">
                <a:latin typeface="Times New Roman" panose="02020603050405020304" pitchFamily="18" charset="0"/>
                <a:cs typeface="Times New Roman" panose="02020603050405020304" pitchFamily="18" charset="0"/>
              </a:rPr>
              <a:t>Sashimi plot of LSV events selected for orthogonal confirmation by qPCR. Selected events </a:t>
            </a:r>
            <a:r>
              <a:rPr lang="en-AU" sz="1200" b="1" dirty="0">
                <a:latin typeface="Times New Roman" panose="02020603050405020304" pitchFamily="18" charset="0"/>
                <a:cs typeface="Times New Roman" panose="02020603050405020304" pitchFamily="18" charset="0"/>
              </a:rPr>
              <a:t>A </a:t>
            </a:r>
            <a:r>
              <a:rPr lang="en-AU" sz="1200" b="0" i="0" u="none" strike="noStrike" dirty="0">
                <a:solidFill>
                  <a:srgbClr val="000000"/>
                </a:solidFill>
                <a:effectLst/>
                <a:latin typeface="Times New Roman" panose="02020603050405020304" pitchFamily="18" charset="0"/>
                <a:cs typeface="Times New Roman" panose="02020603050405020304" pitchFamily="18" charset="0"/>
              </a:rPr>
              <a:t>gene-Fads2:s:10047636-10047712</a:t>
            </a:r>
            <a:r>
              <a:rPr lang="en-AU" sz="1200" b="1" dirty="0">
                <a:latin typeface="Times New Roman" panose="02020603050405020304" pitchFamily="18" charset="0"/>
                <a:cs typeface="Times New Roman" panose="02020603050405020304" pitchFamily="18" charset="0"/>
              </a:rPr>
              <a:t> ,B </a:t>
            </a:r>
            <a:r>
              <a:rPr lang="en-AU" sz="1200" b="0" i="0" u="none" strike="noStrike" dirty="0">
                <a:solidFill>
                  <a:srgbClr val="000000"/>
                </a:solidFill>
                <a:effectLst/>
                <a:latin typeface="Times New Roman" panose="02020603050405020304" pitchFamily="18" charset="0"/>
                <a:cs typeface="Times New Roman" panose="02020603050405020304" pitchFamily="18" charset="0"/>
              </a:rPr>
              <a:t>gene-4932415M13Rik:s:54035280-54035523</a:t>
            </a:r>
            <a:r>
              <a:rPr lang="en-AU" sz="1200" dirty="0">
                <a:latin typeface="Times New Roman" panose="02020603050405020304" pitchFamily="18" charset="0"/>
                <a:cs typeface="Times New Roman" panose="02020603050405020304" pitchFamily="18" charset="0"/>
              </a:rPr>
              <a:t> with visible control group intervariability, and </a:t>
            </a:r>
            <a:r>
              <a:rPr lang="en-AU" sz="1200" b="1" dirty="0">
                <a:latin typeface="Times New Roman" panose="02020603050405020304" pitchFamily="18" charset="0"/>
                <a:cs typeface="Times New Roman" panose="02020603050405020304" pitchFamily="18" charset="0"/>
              </a:rPr>
              <a:t>C </a:t>
            </a:r>
            <a:r>
              <a:rPr lang="en-AU" sz="1200" b="0" i="0" u="none" strike="noStrike" baseline="0" dirty="0">
                <a:solidFill>
                  <a:srgbClr val="000000"/>
                </a:solidFill>
                <a:latin typeface="Times New Roman" panose="02020603050405020304" pitchFamily="18" charset="0"/>
                <a:cs typeface="Times New Roman" panose="02020603050405020304" pitchFamily="18" charset="0"/>
              </a:rPr>
              <a:t>gene-Tas1r1:s:152115201-152115361. Plots generated by Interactive Genomics Viewer (IGV). </a:t>
            </a:r>
            <a:endParaRPr lang="en-AU" sz="1200" b="1" dirty="0">
              <a:latin typeface="Times New Roman" panose="02020603050405020304" pitchFamily="18" charset="0"/>
              <a:cs typeface="Times New Roman" panose="02020603050405020304" pitchFamily="18" charset="0"/>
            </a:endParaRPr>
          </a:p>
        </p:txBody>
      </p:sp>
      <p:grpSp>
        <p:nvGrpSpPr>
          <p:cNvPr id="94" name="Group 93">
            <a:extLst>
              <a:ext uri="{FF2B5EF4-FFF2-40B4-BE49-F238E27FC236}">
                <a16:creationId xmlns:a16="http://schemas.microsoft.com/office/drawing/2014/main" id="{9FE2E239-8290-E47E-FA59-163D895E5D86}"/>
              </a:ext>
            </a:extLst>
          </p:cNvPr>
          <p:cNvGrpSpPr/>
          <p:nvPr/>
        </p:nvGrpSpPr>
        <p:grpSpPr>
          <a:xfrm>
            <a:off x="266606" y="1301061"/>
            <a:ext cx="4019867" cy="9770241"/>
            <a:chOff x="266606" y="881961"/>
            <a:chExt cx="4019867" cy="9770241"/>
          </a:xfrm>
        </p:grpSpPr>
        <p:sp>
          <p:nvSpPr>
            <p:cNvPr id="6" name="TextBox 5">
              <a:extLst>
                <a:ext uri="{FF2B5EF4-FFF2-40B4-BE49-F238E27FC236}">
                  <a16:creationId xmlns:a16="http://schemas.microsoft.com/office/drawing/2014/main" id="{F5A1D8FE-D9D0-B0C4-5844-AF14C4895DEA}"/>
                </a:ext>
              </a:extLst>
            </p:cNvPr>
            <p:cNvSpPr txBox="1"/>
            <p:nvPr/>
          </p:nvSpPr>
          <p:spPr>
            <a:xfrm>
              <a:off x="268967" y="7466740"/>
              <a:ext cx="324581" cy="276999"/>
            </a:xfrm>
            <a:prstGeom prst="rect">
              <a:avLst/>
            </a:prstGeom>
            <a:noFill/>
            <a:ln w="38100">
              <a:noFill/>
            </a:ln>
          </p:spPr>
          <p:txBody>
            <a:bodyPr wrap="square" rtlCol="0">
              <a:spAutoFit/>
            </a:bodyPr>
            <a:lstStyle/>
            <a:p>
              <a:pPr algn="just"/>
              <a:r>
                <a:rPr lang="en-AU" sz="1200" dirty="0">
                  <a:latin typeface="Times New Roman" panose="02020603050405020304" pitchFamily="18" charset="0"/>
                  <a:cs typeface="Times New Roman" panose="02020603050405020304" pitchFamily="18" charset="0"/>
                </a:rPr>
                <a:t> c</a:t>
              </a:r>
            </a:p>
          </p:txBody>
        </p:sp>
        <p:grpSp>
          <p:nvGrpSpPr>
            <p:cNvPr id="7" name="Group 6">
              <a:extLst>
                <a:ext uri="{FF2B5EF4-FFF2-40B4-BE49-F238E27FC236}">
                  <a16:creationId xmlns:a16="http://schemas.microsoft.com/office/drawing/2014/main" id="{24DD8FCE-5070-C6E0-8F4A-FB214C4F3D48}"/>
                </a:ext>
              </a:extLst>
            </p:cNvPr>
            <p:cNvGrpSpPr/>
            <p:nvPr/>
          </p:nvGrpSpPr>
          <p:grpSpPr>
            <a:xfrm>
              <a:off x="651044" y="7497469"/>
              <a:ext cx="3635429" cy="3154733"/>
              <a:chOff x="7328237" y="4511788"/>
              <a:chExt cx="2792463" cy="2326894"/>
            </a:xfrm>
          </p:grpSpPr>
          <p:sp>
            <p:nvSpPr>
              <p:cNvPr id="68" name="Rectangle: Rounded Corners 67">
                <a:extLst>
                  <a:ext uri="{FF2B5EF4-FFF2-40B4-BE49-F238E27FC236}">
                    <a16:creationId xmlns:a16="http://schemas.microsoft.com/office/drawing/2014/main" id="{4D81BC2B-C8CE-3EF4-3E55-E7F8B9BEFF61}"/>
                  </a:ext>
                </a:extLst>
              </p:cNvPr>
              <p:cNvSpPr/>
              <p:nvPr/>
            </p:nvSpPr>
            <p:spPr>
              <a:xfrm>
                <a:off x="7416154" y="4694814"/>
                <a:ext cx="2235597" cy="2116055"/>
              </a:xfrm>
              <a:prstGeom prst="round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900" dirty="0">
                  <a:latin typeface="Times New Roman" panose="02020603050405020304" pitchFamily="18" charset="0"/>
                  <a:cs typeface="Times New Roman" panose="02020603050405020304" pitchFamily="18" charset="0"/>
                </a:endParaRPr>
              </a:p>
            </p:txBody>
          </p:sp>
          <p:grpSp>
            <p:nvGrpSpPr>
              <p:cNvPr id="69" name="Group 68">
                <a:extLst>
                  <a:ext uri="{FF2B5EF4-FFF2-40B4-BE49-F238E27FC236}">
                    <a16:creationId xmlns:a16="http://schemas.microsoft.com/office/drawing/2014/main" id="{F585BF2A-4AA0-97F4-1CBC-D6BA662A7497}"/>
                  </a:ext>
                </a:extLst>
              </p:cNvPr>
              <p:cNvGrpSpPr/>
              <p:nvPr/>
            </p:nvGrpSpPr>
            <p:grpSpPr>
              <a:xfrm>
                <a:off x="7340536" y="4511788"/>
                <a:ext cx="2780164" cy="2326894"/>
                <a:chOff x="6287955" y="4252977"/>
                <a:chExt cx="2780164" cy="2326894"/>
              </a:xfrm>
            </p:grpSpPr>
            <p:pic>
              <p:nvPicPr>
                <p:cNvPr id="90" name="Picture 89">
                  <a:extLst>
                    <a:ext uri="{FF2B5EF4-FFF2-40B4-BE49-F238E27FC236}">
                      <a16:creationId xmlns:a16="http://schemas.microsoft.com/office/drawing/2014/main" id="{D4EB8297-2E09-B5E8-6E30-8DEF06F29D65}"/>
                    </a:ext>
                  </a:extLst>
                </p:cNvPr>
                <p:cNvPicPr>
                  <a:picLocks noChangeAspect="1"/>
                </p:cNvPicPr>
                <p:nvPr/>
              </p:nvPicPr>
              <p:blipFill rotWithShape="1">
                <a:blip r:embed="rId2"/>
                <a:srcRect r="503" b="9265"/>
                <a:stretch/>
              </p:blipFill>
              <p:spPr>
                <a:xfrm>
                  <a:off x="6363573" y="4563407"/>
                  <a:ext cx="2235597" cy="2016464"/>
                </a:xfrm>
                <a:prstGeom prst="rect">
                  <a:avLst/>
                </a:prstGeom>
              </p:spPr>
            </p:pic>
            <p:pic>
              <p:nvPicPr>
                <p:cNvPr id="91" name="Picture 90">
                  <a:extLst>
                    <a:ext uri="{FF2B5EF4-FFF2-40B4-BE49-F238E27FC236}">
                      <a16:creationId xmlns:a16="http://schemas.microsoft.com/office/drawing/2014/main" id="{73EED6EB-A5C2-2BF8-F309-2080348D3059}"/>
                    </a:ext>
                  </a:extLst>
                </p:cNvPr>
                <p:cNvPicPr>
                  <a:picLocks noChangeAspect="1"/>
                </p:cNvPicPr>
                <p:nvPr/>
              </p:nvPicPr>
              <p:blipFill rotWithShape="1">
                <a:blip r:embed="rId3"/>
                <a:srcRect t="1" r="1381" b="-1"/>
                <a:stretch/>
              </p:blipFill>
              <p:spPr>
                <a:xfrm>
                  <a:off x="6356395" y="4436003"/>
                  <a:ext cx="2235597" cy="113236"/>
                </a:xfrm>
                <a:prstGeom prst="rect">
                  <a:avLst/>
                </a:prstGeom>
              </p:spPr>
            </p:pic>
            <p:sp>
              <p:nvSpPr>
                <p:cNvPr id="92" name="TextBox 91">
                  <a:extLst>
                    <a:ext uri="{FF2B5EF4-FFF2-40B4-BE49-F238E27FC236}">
                      <a16:creationId xmlns:a16="http://schemas.microsoft.com/office/drawing/2014/main" id="{B2E3BE24-119D-B6F0-17DA-49AB2F25C0E6}"/>
                    </a:ext>
                  </a:extLst>
                </p:cNvPr>
                <p:cNvSpPr txBox="1"/>
                <p:nvPr/>
              </p:nvSpPr>
              <p:spPr>
                <a:xfrm>
                  <a:off x="6287955" y="4252977"/>
                  <a:ext cx="2780164" cy="158909"/>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Tas1r1 E5-E6 chr4:152,112,371-152,122,947 (-)</a:t>
                  </a:r>
                </a:p>
              </p:txBody>
            </p:sp>
          </p:grpSp>
          <p:sp>
            <p:nvSpPr>
              <p:cNvPr id="70" name="TextBox 69">
                <a:extLst>
                  <a:ext uri="{FF2B5EF4-FFF2-40B4-BE49-F238E27FC236}">
                    <a16:creationId xmlns:a16="http://schemas.microsoft.com/office/drawing/2014/main" id="{4C382EF5-642F-87BE-172C-23D85DB00CDB}"/>
                  </a:ext>
                </a:extLst>
              </p:cNvPr>
              <p:cNvSpPr txBox="1"/>
              <p:nvPr/>
            </p:nvSpPr>
            <p:spPr>
              <a:xfrm>
                <a:off x="9586422" y="4775515"/>
                <a:ext cx="437309" cy="158909"/>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33_1</a:t>
                </a:r>
              </a:p>
            </p:txBody>
          </p:sp>
          <p:sp>
            <p:nvSpPr>
              <p:cNvPr id="71" name="TextBox 70">
                <a:extLst>
                  <a:ext uri="{FF2B5EF4-FFF2-40B4-BE49-F238E27FC236}">
                    <a16:creationId xmlns:a16="http://schemas.microsoft.com/office/drawing/2014/main" id="{6A587D8B-B02A-A3E8-5A2D-C6E96A3B4D2B}"/>
                  </a:ext>
                </a:extLst>
              </p:cNvPr>
              <p:cNvSpPr txBox="1"/>
              <p:nvPr/>
            </p:nvSpPr>
            <p:spPr>
              <a:xfrm>
                <a:off x="9586422" y="4971378"/>
                <a:ext cx="437309" cy="158909"/>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33_2</a:t>
                </a:r>
              </a:p>
            </p:txBody>
          </p:sp>
          <p:sp>
            <p:nvSpPr>
              <p:cNvPr id="72" name="TextBox 71">
                <a:extLst>
                  <a:ext uri="{FF2B5EF4-FFF2-40B4-BE49-F238E27FC236}">
                    <a16:creationId xmlns:a16="http://schemas.microsoft.com/office/drawing/2014/main" id="{BFFF0282-E082-29E1-2331-8F656DA3AADA}"/>
                  </a:ext>
                </a:extLst>
              </p:cNvPr>
              <p:cNvSpPr txBox="1"/>
              <p:nvPr/>
            </p:nvSpPr>
            <p:spPr>
              <a:xfrm>
                <a:off x="9586422" y="5174085"/>
                <a:ext cx="437309" cy="158909"/>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33_3</a:t>
                </a:r>
              </a:p>
            </p:txBody>
          </p:sp>
          <p:sp>
            <p:nvSpPr>
              <p:cNvPr id="73" name="TextBox 72">
                <a:extLst>
                  <a:ext uri="{FF2B5EF4-FFF2-40B4-BE49-F238E27FC236}">
                    <a16:creationId xmlns:a16="http://schemas.microsoft.com/office/drawing/2014/main" id="{6A20C062-99E8-92AE-27A6-678081F89BF4}"/>
                  </a:ext>
                </a:extLst>
              </p:cNvPr>
              <p:cNvSpPr txBox="1"/>
              <p:nvPr/>
            </p:nvSpPr>
            <p:spPr>
              <a:xfrm>
                <a:off x="9586422" y="5376725"/>
                <a:ext cx="437309" cy="158909"/>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33_4</a:t>
                </a:r>
              </a:p>
            </p:txBody>
          </p:sp>
          <p:sp>
            <p:nvSpPr>
              <p:cNvPr id="74" name="TextBox 73">
                <a:extLst>
                  <a:ext uri="{FF2B5EF4-FFF2-40B4-BE49-F238E27FC236}">
                    <a16:creationId xmlns:a16="http://schemas.microsoft.com/office/drawing/2014/main" id="{4718E139-AF73-A341-A222-E55E208150AB}"/>
                  </a:ext>
                </a:extLst>
              </p:cNvPr>
              <p:cNvSpPr txBox="1"/>
              <p:nvPr/>
            </p:nvSpPr>
            <p:spPr>
              <a:xfrm>
                <a:off x="9586422" y="5580453"/>
                <a:ext cx="437309" cy="158909"/>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33_5</a:t>
                </a:r>
              </a:p>
            </p:txBody>
          </p:sp>
          <p:sp>
            <p:nvSpPr>
              <p:cNvPr id="75" name="TextBox 74">
                <a:extLst>
                  <a:ext uri="{FF2B5EF4-FFF2-40B4-BE49-F238E27FC236}">
                    <a16:creationId xmlns:a16="http://schemas.microsoft.com/office/drawing/2014/main" id="{43B73667-0B06-C415-7840-675F26B6291E}"/>
                  </a:ext>
                </a:extLst>
              </p:cNvPr>
              <p:cNvSpPr txBox="1"/>
              <p:nvPr/>
            </p:nvSpPr>
            <p:spPr>
              <a:xfrm>
                <a:off x="9586422" y="5776298"/>
                <a:ext cx="437309" cy="158909"/>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42_1</a:t>
                </a:r>
              </a:p>
            </p:txBody>
          </p:sp>
          <p:sp>
            <p:nvSpPr>
              <p:cNvPr id="76" name="TextBox 75">
                <a:extLst>
                  <a:ext uri="{FF2B5EF4-FFF2-40B4-BE49-F238E27FC236}">
                    <a16:creationId xmlns:a16="http://schemas.microsoft.com/office/drawing/2014/main" id="{C61B8DCE-25F1-EB92-A8F1-12536B082ED4}"/>
                  </a:ext>
                </a:extLst>
              </p:cNvPr>
              <p:cNvSpPr txBox="1"/>
              <p:nvPr/>
            </p:nvSpPr>
            <p:spPr>
              <a:xfrm>
                <a:off x="9586422" y="5979221"/>
                <a:ext cx="437309" cy="158909"/>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42_2</a:t>
                </a:r>
              </a:p>
            </p:txBody>
          </p:sp>
          <p:sp>
            <p:nvSpPr>
              <p:cNvPr id="77" name="TextBox 76">
                <a:extLst>
                  <a:ext uri="{FF2B5EF4-FFF2-40B4-BE49-F238E27FC236}">
                    <a16:creationId xmlns:a16="http://schemas.microsoft.com/office/drawing/2014/main" id="{96EC96F6-36C4-9A82-E7E2-BFE94AE399C6}"/>
                  </a:ext>
                </a:extLst>
              </p:cNvPr>
              <p:cNvSpPr txBox="1"/>
              <p:nvPr/>
            </p:nvSpPr>
            <p:spPr>
              <a:xfrm>
                <a:off x="9586422" y="6176937"/>
                <a:ext cx="437309" cy="158909"/>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42_3</a:t>
                </a:r>
              </a:p>
            </p:txBody>
          </p:sp>
          <p:sp>
            <p:nvSpPr>
              <p:cNvPr id="78" name="TextBox 77">
                <a:extLst>
                  <a:ext uri="{FF2B5EF4-FFF2-40B4-BE49-F238E27FC236}">
                    <a16:creationId xmlns:a16="http://schemas.microsoft.com/office/drawing/2014/main" id="{0207B301-B7FD-3CAE-869D-7C3382F8AD96}"/>
                  </a:ext>
                </a:extLst>
              </p:cNvPr>
              <p:cNvSpPr txBox="1"/>
              <p:nvPr/>
            </p:nvSpPr>
            <p:spPr>
              <a:xfrm>
                <a:off x="9586422" y="6378790"/>
                <a:ext cx="437309" cy="158909"/>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42_4</a:t>
                </a:r>
              </a:p>
            </p:txBody>
          </p:sp>
          <p:sp>
            <p:nvSpPr>
              <p:cNvPr id="79" name="TextBox 78">
                <a:extLst>
                  <a:ext uri="{FF2B5EF4-FFF2-40B4-BE49-F238E27FC236}">
                    <a16:creationId xmlns:a16="http://schemas.microsoft.com/office/drawing/2014/main" id="{629FCA3C-C5DC-490C-EF47-8112500A3C87}"/>
                  </a:ext>
                </a:extLst>
              </p:cNvPr>
              <p:cNvSpPr txBox="1"/>
              <p:nvPr/>
            </p:nvSpPr>
            <p:spPr>
              <a:xfrm>
                <a:off x="9586422" y="6573269"/>
                <a:ext cx="437309" cy="158909"/>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42_5</a:t>
                </a:r>
              </a:p>
            </p:txBody>
          </p:sp>
          <p:sp>
            <p:nvSpPr>
              <p:cNvPr id="80" name="TextBox 79">
                <a:extLst>
                  <a:ext uri="{FF2B5EF4-FFF2-40B4-BE49-F238E27FC236}">
                    <a16:creationId xmlns:a16="http://schemas.microsoft.com/office/drawing/2014/main" id="{58353842-4157-E07C-EE87-0AF190D36AB0}"/>
                  </a:ext>
                </a:extLst>
              </p:cNvPr>
              <p:cNvSpPr txBox="1"/>
              <p:nvPr/>
            </p:nvSpPr>
            <p:spPr>
              <a:xfrm>
                <a:off x="7328237" y="4761319"/>
                <a:ext cx="437309" cy="124857"/>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0-221</a:t>
                </a:r>
              </a:p>
            </p:txBody>
          </p:sp>
          <p:sp>
            <p:nvSpPr>
              <p:cNvPr id="81" name="TextBox 80">
                <a:extLst>
                  <a:ext uri="{FF2B5EF4-FFF2-40B4-BE49-F238E27FC236}">
                    <a16:creationId xmlns:a16="http://schemas.microsoft.com/office/drawing/2014/main" id="{EB198824-007D-3176-2E85-3002A344ABFE}"/>
                  </a:ext>
                </a:extLst>
              </p:cNvPr>
              <p:cNvSpPr txBox="1"/>
              <p:nvPr/>
            </p:nvSpPr>
            <p:spPr>
              <a:xfrm>
                <a:off x="7328237" y="4957182"/>
                <a:ext cx="437309" cy="124857"/>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0-224</a:t>
                </a:r>
              </a:p>
            </p:txBody>
          </p:sp>
          <p:sp>
            <p:nvSpPr>
              <p:cNvPr id="82" name="TextBox 81">
                <a:extLst>
                  <a:ext uri="{FF2B5EF4-FFF2-40B4-BE49-F238E27FC236}">
                    <a16:creationId xmlns:a16="http://schemas.microsoft.com/office/drawing/2014/main" id="{2D8AEEB0-E0A8-79E4-0582-91C0C7966625}"/>
                  </a:ext>
                </a:extLst>
              </p:cNvPr>
              <p:cNvSpPr txBox="1"/>
              <p:nvPr/>
            </p:nvSpPr>
            <p:spPr>
              <a:xfrm>
                <a:off x="7328237" y="5159889"/>
                <a:ext cx="437309" cy="124857"/>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0-310</a:t>
                </a:r>
              </a:p>
            </p:txBody>
          </p:sp>
          <p:sp>
            <p:nvSpPr>
              <p:cNvPr id="83" name="TextBox 82">
                <a:extLst>
                  <a:ext uri="{FF2B5EF4-FFF2-40B4-BE49-F238E27FC236}">
                    <a16:creationId xmlns:a16="http://schemas.microsoft.com/office/drawing/2014/main" id="{884860E6-E844-381C-A347-B9BD9A43DB15}"/>
                  </a:ext>
                </a:extLst>
              </p:cNvPr>
              <p:cNvSpPr txBox="1"/>
              <p:nvPr/>
            </p:nvSpPr>
            <p:spPr>
              <a:xfrm>
                <a:off x="7328237" y="5362529"/>
                <a:ext cx="437309" cy="124857"/>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0-153</a:t>
                </a:r>
              </a:p>
            </p:txBody>
          </p:sp>
          <p:sp>
            <p:nvSpPr>
              <p:cNvPr id="84" name="TextBox 83">
                <a:extLst>
                  <a:ext uri="{FF2B5EF4-FFF2-40B4-BE49-F238E27FC236}">
                    <a16:creationId xmlns:a16="http://schemas.microsoft.com/office/drawing/2014/main" id="{523CEEEB-494A-BA8A-DDDC-0DD75DC2F916}"/>
                  </a:ext>
                </a:extLst>
              </p:cNvPr>
              <p:cNvSpPr txBox="1"/>
              <p:nvPr/>
            </p:nvSpPr>
            <p:spPr>
              <a:xfrm>
                <a:off x="7328237" y="5566257"/>
                <a:ext cx="437309" cy="124857"/>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0-280</a:t>
                </a:r>
              </a:p>
            </p:txBody>
          </p:sp>
          <p:sp>
            <p:nvSpPr>
              <p:cNvPr id="85" name="TextBox 84">
                <a:extLst>
                  <a:ext uri="{FF2B5EF4-FFF2-40B4-BE49-F238E27FC236}">
                    <a16:creationId xmlns:a16="http://schemas.microsoft.com/office/drawing/2014/main" id="{CDD57D60-1DAD-B94F-E6F9-0E4F19CDD99F}"/>
                  </a:ext>
                </a:extLst>
              </p:cNvPr>
              <p:cNvSpPr txBox="1"/>
              <p:nvPr/>
            </p:nvSpPr>
            <p:spPr>
              <a:xfrm>
                <a:off x="7328237" y="5762102"/>
                <a:ext cx="437309" cy="124857"/>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0-389</a:t>
                </a:r>
              </a:p>
            </p:txBody>
          </p:sp>
          <p:sp>
            <p:nvSpPr>
              <p:cNvPr id="86" name="TextBox 85">
                <a:extLst>
                  <a:ext uri="{FF2B5EF4-FFF2-40B4-BE49-F238E27FC236}">
                    <a16:creationId xmlns:a16="http://schemas.microsoft.com/office/drawing/2014/main" id="{61E87AEB-8D6C-EC0C-FBDA-09DC4AECA55C}"/>
                  </a:ext>
                </a:extLst>
              </p:cNvPr>
              <p:cNvSpPr txBox="1"/>
              <p:nvPr/>
            </p:nvSpPr>
            <p:spPr>
              <a:xfrm>
                <a:off x="7328237" y="5965025"/>
                <a:ext cx="437309" cy="124857"/>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0-330</a:t>
                </a:r>
              </a:p>
            </p:txBody>
          </p:sp>
          <p:sp>
            <p:nvSpPr>
              <p:cNvPr id="87" name="TextBox 86">
                <a:extLst>
                  <a:ext uri="{FF2B5EF4-FFF2-40B4-BE49-F238E27FC236}">
                    <a16:creationId xmlns:a16="http://schemas.microsoft.com/office/drawing/2014/main" id="{8D51AA28-1127-776A-E5FF-7FFFE9C8CC7C}"/>
                  </a:ext>
                </a:extLst>
              </p:cNvPr>
              <p:cNvSpPr txBox="1"/>
              <p:nvPr/>
            </p:nvSpPr>
            <p:spPr>
              <a:xfrm>
                <a:off x="7328237" y="6162741"/>
                <a:ext cx="437309" cy="124857"/>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0-422</a:t>
                </a:r>
              </a:p>
            </p:txBody>
          </p:sp>
          <p:sp>
            <p:nvSpPr>
              <p:cNvPr id="88" name="TextBox 87">
                <a:extLst>
                  <a:ext uri="{FF2B5EF4-FFF2-40B4-BE49-F238E27FC236}">
                    <a16:creationId xmlns:a16="http://schemas.microsoft.com/office/drawing/2014/main" id="{D45AC369-30E1-FEEC-B2B6-6DCA5623BCCD}"/>
                  </a:ext>
                </a:extLst>
              </p:cNvPr>
              <p:cNvSpPr txBox="1"/>
              <p:nvPr/>
            </p:nvSpPr>
            <p:spPr>
              <a:xfrm>
                <a:off x="7328237" y="6364594"/>
                <a:ext cx="437309" cy="124857"/>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0-610</a:t>
                </a:r>
              </a:p>
            </p:txBody>
          </p:sp>
          <p:sp>
            <p:nvSpPr>
              <p:cNvPr id="89" name="TextBox 88">
                <a:extLst>
                  <a:ext uri="{FF2B5EF4-FFF2-40B4-BE49-F238E27FC236}">
                    <a16:creationId xmlns:a16="http://schemas.microsoft.com/office/drawing/2014/main" id="{2278AF01-451B-FCA0-4ED0-FFBF8B9F3EFE}"/>
                  </a:ext>
                </a:extLst>
              </p:cNvPr>
              <p:cNvSpPr txBox="1"/>
              <p:nvPr/>
            </p:nvSpPr>
            <p:spPr>
              <a:xfrm>
                <a:off x="7328237" y="6559073"/>
                <a:ext cx="437309" cy="124857"/>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0-493</a:t>
                </a:r>
              </a:p>
            </p:txBody>
          </p:sp>
        </p:grpSp>
        <p:grpSp>
          <p:nvGrpSpPr>
            <p:cNvPr id="93" name="Group 92">
              <a:extLst>
                <a:ext uri="{FF2B5EF4-FFF2-40B4-BE49-F238E27FC236}">
                  <a16:creationId xmlns:a16="http://schemas.microsoft.com/office/drawing/2014/main" id="{24041983-725F-6FE0-28EE-CA4F810BDBB2}"/>
                </a:ext>
              </a:extLst>
            </p:cNvPr>
            <p:cNvGrpSpPr/>
            <p:nvPr/>
          </p:nvGrpSpPr>
          <p:grpSpPr>
            <a:xfrm>
              <a:off x="266606" y="881961"/>
              <a:ext cx="4019867" cy="6390551"/>
              <a:chOff x="266606" y="881961"/>
              <a:chExt cx="4019867" cy="6390551"/>
            </a:xfrm>
          </p:grpSpPr>
          <p:sp>
            <p:nvSpPr>
              <p:cNvPr id="4" name="TextBox 3">
                <a:extLst>
                  <a:ext uri="{FF2B5EF4-FFF2-40B4-BE49-F238E27FC236}">
                    <a16:creationId xmlns:a16="http://schemas.microsoft.com/office/drawing/2014/main" id="{23FA4C24-0893-0E8F-6579-92EB31B955FF}"/>
                  </a:ext>
                </a:extLst>
              </p:cNvPr>
              <p:cNvSpPr txBox="1"/>
              <p:nvPr/>
            </p:nvSpPr>
            <p:spPr>
              <a:xfrm>
                <a:off x="350350" y="881961"/>
                <a:ext cx="348342" cy="276999"/>
              </a:xfrm>
              <a:prstGeom prst="rect">
                <a:avLst/>
              </a:prstGeom>
              <a:noFill/>
              <a:ln w="38100">
                <a:noFill/>
              </a:ln>
            </p:spPr>
            <p:txBody>
              <a:bodyPr wrap="square" rtlCol="0">
                <a:spAutoFit/>
              </a:bodyPr>
              <a:lstStyle/>
              <a:p>
                <a:pPr algn="just"/>
                <a:r>
                  <a:rPr lang="en-AU" sz="1200" dirty="0">
                    <a:latin typeface="Times New Roman" panose="02020603050405020304" pitchFamily="18" charset="0"/>
                    <a:cs typeface="Times New Roman" panose="02020603050405020304" pitchFamily="18" charset="0"/>
                  </a:rPr>
                  <a:t> a</a:t>
                </a:r>
              </a:p>
            </p:txBody>
          </p:sp>
          <p:sp>
            <p:nvSpPr>
              <p:cNvPr id="5" name="TextBox 4">
                <a:extLst>
                  <a:ext uri="{FF2B5EF4-FFF2-40B4-BE49-F238E27FC236}">
                    <a16:creationId xmlns:a16="http://schemas.microsoft.com/office/drawing/2014/main" id="{900C2C26-A53A-D46C-46A6-A001B05619E9}"/>
                  </a:ext>
                </a:extLst>
              </p:cNvPr>
              <p:cNvSpPr txBox="1"/>
              <p:nvPr/>
            </p:nvSpPr>
            <p:spPr>
              <a:xfrm>
                <a:off x="266606" y="4111346"/>
                <a:ext cx="348342" cy="276999"/>
              </a:xfrm>
              <a:prstGeom prst="rect">
                <a:avLst/>
              </a:prstGeom>
              <a:noFill/>
              <a:ln w="38100">
                <a:noFill/>
              </a:ln>
            </p:spPr>
            <p:txBody>
              <a:bodyPr wrap="square" rtlCol="0">
                <a:spAutoFit/>
              </a:bodyPr>
              <a:lstStyle/>
              <a:p>
                <a:pPr algn="just"/>
                <a:r>
                  <a:rPr lang="en-AU" sz="1200" dirty="0">
                    <a:latin typeface="Times New Roman" panose="02020603050405020304" pitchFamily="18" charset="0"/>
                    <a:cs typeface="Times New Roman" panose="02020603050405020304" pitchFamily="18" charset="0"/>
                  </a:rPr>
                  <a:t> b</a:t>
                </a:r>
              </a:p>
            </p:txBody>
          </p:sp>
          <p:grpSp>
            <p:nvGrpSpPr>
              <p:cNvPr id="8" name="Group 7">
                <a:extLst>
                  <a:ext uri="{FF2B5EF4-FFF2-40B4-BE49-F238E27FC236}">
                    <a16:creationId xmlns:a16="http://schemas.microsoft.com/office/drawing/2014/main" id="{3C7C5EF4-BF2D-457F-65E6-CF298B62D5A7}"/>
                  </a:ext>
                </a:extLst>
              </p:cNvPr>
              <p:cNvGrpSpPr/>
              <p:nvPr/>
            </p:nvGrpSpPr>
            <p:grpSpPr>
              <a:xfrm>
                <a:off x="635300" y="4130261"/>
                <a:ext cx="3651173" cy="3142251"/>
                <a:chOff x="7427423" y="2101285"/>
                <a:chExt cx="2807740" cy="2309069"/>
              </a:xfrm>
            </p:grpSpPr>
            <p:sp>
              <p:nvSpPr>
                <p:cNvPr id="40" name="Rectangle: Rounded Corners 39">
                  <a:extLst>
                    <a:ext uri="{FF2B5EF4-FFF2-40B4-BE49-F238E27FC236}">
                      <a16:creationId xmlns:a16="http://schemas.microsoft.com/office/drawing/2014/main" id="{1FAB89B0-5836-0E14-73BF-E6725ED833FE}"/>
                    </a:ext>
                  </a:extLst>
                </p:cNvPr>
                <p:cNvSpPr/>
                <p:nvPr/>
              </p:nvSpPr>
              <p:spPr>
                <a:xfrm>
                  <a:off x="7524177" y="2279731"/>
                  <a:ext cx="2230154" cy="2130622"/>
                </a:xfrm>
                <a:prstGeom prst="round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900" dirty="0">
                    <a:latin typeface="Times New Roman" panose="02020603050405020304" pitchFamily="18" charset="0"/>
                    <a:cs typeface="Times New Roman" panose="02020603050405020304" pitchFamily="18" charset="0"/>
                  </a:endParaRPr>
                </a:p>
              </p:txBody>
            </p:sp>
            <p:grpSp>
              <p:nvGrpSpPr>
                <p:cNvPr id="41" name="Group 40">
                  <a:extLst>
                    <a:ext uri="{FF2B5EF4-FFF2-40B4-BE49-F238E27FC236}">
                      <a16:creationId xmlns:a16="http://schemas.microsoft.com/office/drawing/2014/main" id="{41AD65D1-131B-00B6-E9E7-1DDE453F7A67}"/>
                    </a:ext>
                  </a:extLst>
                </p:cNvPr>
                <p:cNvGrpSpPr/>
                <p:nvPr/>
              </p:nvGrpSpPr>
              <p:grpSpPr>
                <a:xfrm>
                  <a:off x="7427423" y="2101285"/>
                  <a:ext cx="2807740" cy="2309069"/>
                  <a:chOff x="7427423" y="2101285"/>
                  <a:chExt cx="2807740" cy="2309069"/>
                </a:xfrm>
              </p:grpSpPr>
              <p:sp>
                <p:nvSpPr>
                  <p:cNvPr id="42" name="TextBox 41">
                    <a:extLst>
                      <a:ext uri="{FF2B5EF4-FFF2-40B4-BE49-F238E27FC236}">
                        <a16:creationId xmlns:a16="http://schemas.microsoft.com/office/drawing/2014/main" id="{5B343B60-F07F-7714-5E05-1918EEBE416E}"/>
                      </a:ext>
                    </a:extLst>
                  </p:cNvPr>
                  <p:cNvSpPr txBox="1"/>
                  <p:nvPr/>
                </p:nvSpPr>
                <p:spPr>
                  <a:xfrm>
                    <a:off x="9687004" y="2362410"/>
                    <a:ext cx="437309" cy="158318"/>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33_1</a:t>
                    </a:r>
                  </a:p>
                </p:txBody>
              </p:sp>
              <p:grpSp>
                <p:nvGrpSpPr>
                  <p:cNvPr id="43" name="Group 42">
                    <a:extLst>
                      <a:ext uri="{FF2B5EF4-FFF2-40B4-BE49-F238E27FC236}">
                        <a16:creationId xmlns:a16="http://schemas.microsoft.com/office/drawing/2014/main" id="{91D2DC05-63F6-A293-CF3D-AC3A2C93CE09}"/>
                      </a:ext>
                    </a:extLst>
                  </p:cNvPr>
                  <p:cNvGrpSpPr/>
                  <p:nvPr/>
                </p:nvGrpSpPr>
                <p:grpSpPr>
                  <a:xfrm>
                    <a:off x="7427423" y="2101285"/>
                    <a:ext cx="2807740" cy="2309069"/>
                    <a:chOff x="7427423" y="2101285"/>
                    <a:chExt cx="2807740" cy="2309069"/>
                  </a:xfrm>
                </p:grpSpPr>
                <p:grpSp>
                  <p:nvGrpSpPr>
                    <p:cNvPr id="44" name="Group 43">
                      <a:extLst>
                        <a:ext uri="{FF2B5EF4-FFF2-40B4-BE49-F238E27FC236}">
                          <a16:creationId xmlns:a16="http://schemas.microsoft.com/office/drawing/2014/main" id="{5AF2A300-3089-D46E-A662-2D51571672A5}"/>
                        </a:ext>
                      </a:extLst>
                    </p:cNvPr>
                    <p:cNvGrpSpPr/>
                    <p:nvPr/>
                  </p:nvGrpSpPr>
                  <p:grpSpPr>
                    <a:xfrm>
                      <a:off x="7427423" y="2335729"/>
                      <a:ext cx="2696890" cy="2074625"/>
                      <a:chOff x="7427423" y="2335729"/>
                      <a:chExt cx="2696890" cy="2074625"/>
                    </a:xfrm>
                  </p:grpSpPr>
                  <p:pic>
                    <p:nvPicPr>
                      <p:cNvPr id="47" name="Picture 46">
                        <a:extLst>
                          <a:ext uri="{FF2B5EF4-FFF2-40B4-BE49-F238E27FC236}">
                            <a16:creationId xmlns:a16="http://schemas.microsoft.com/office/drawing/2014/main" id="{DF2E2C04-7F11-FEED-E5CE-86F5051ACDDD}"/>
                          </a:ext>
                        </a:extLst>
                      </p:cNvPr>
                      <p:cNvPicPr>
                        <a:picLocks noChangeAspect="1"/>
                      </p:cNvPicPr>
                      <p:nvPr/>
                    </p:nvPicPr>
                    <p:blipFill>
                      <a:blip r:embed="rId4"/>
                      <a:stretch>
                        <a:fillRect/>
                      </a:stretch>
                    </p:blipFill>
                    <p:spPr>
                      <a:xfrm>
                        <a:off x="7522340" y="2400503"/>
                        <a:ext cx="2230154" cy="2009851"/>
                      </a:xfrm>
                      <a:prstGeom prst="rect">
                        <a:avLst/>
                      </a:prstGeom>
                    </p:spPr>
                  </p:pic>
                  <p:grpSp>
                    <p:nvGrpSpPr>
                      <p:cNvPr id="48" name="Group 47">
                        <a:extLst>
                          <a:ext uri="{FF2B5EF4-FFF2-40B4-BE49-F238E27FC236}">
                            <a16:creationId xmlns:a16="http://schemas.microsoft.com/office/drawing/2014/main" id="{617FFF9F-3890-7B82-6B03-093E8121D73F}"/>
                          </a:ext>
                        </a:extLst>
                      </p:cNvPr>
                      <p:cNvGrpSpPr/>
                      <p:nvPr/>
                    </p:nvGrpSpPr>
                    <p:grpSpPr>
                      <a:xfrm>
                        <a:off x="7427423" y="2335729"/>
                        <a:ext cx="2696890" cy="1982753"/>
                        <a:chOff x="7427423" y="2335729"/>
                        <a:chExt cx="2696890" cy="1982753"/>
                      </a:xfrm>
                    </p:grpSpPr>
                    <p:sp>
                      <p:nvSpPr>
                        <p:cNvPr id="49" name="TextBox 48">
                          <a:extLst>
                            <a:ext uri="{FF2B5EF4-FFF2-40B4-BE49-F238E27FC236}">
                              <a16:creationId xmlns:a16="http://schemas.microsoft.com/office/drawing/2014/main" id="{51B3DEEF-00D4-57D3-A064-C3A76D67CD7A}"/>
                            </a:ext>
                          </a:extLst>
                        </p:cNvPr>
                        <p:cNvSpPr txBox="1"/>
                        <p:nvPr/>
                      </p:nvSpPr>
                      <p:spPr>
                        <a:xfrm>
                          <a:off x="9687004" y="2558273"/>
                          <a:ext cx="437309" cy="158318"/>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33_2</a:t>
                          </a:r>
                        </a:p>
                      </p:txBody>
                    </p:sp>
                    <p:sp>
                      <p:nvSpPr>
                        <p:cNvPr id="50" name="TextBox 49">
                          <a:extLst>
                            <a:ext uri="{FF2B5EF4-FFF2-40B4-BE49-F238E27FC236}">
                              <a16:creationId xmlns:a16="http://schemas.microsoft.com/office/drawing/2014/main" id="{2932F012-4751-843D-C36D-702642A0AD88}"/>
                            </a:ext>
                          </a:extLst>
                        </p:cNvPr>
                        <p:cNvSpPr txBox="1"/>
                        <p:nvPr/>
                      </p:nvSpPr>
                      <p:spPr>
                        <a:xfrm>
                          <a:off x="9687004" y="2760980"/>
                          <a:ext cx="437309" cy="158318"/>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33_3</a:t>
                          </a:r>
                        </a:p>
                      </p:txBody>
                    </p:sp>
                    <p:sp>
                      <p:nvSpPr>
                        <p:cNvPr id="51" name="TextBox 50">
                          <a:extLst>
                            <a:ext uri="{FF2B5EF4-FFF2-40B4-BE49-F238E27FC236}">
                              <a16:creationId xmlns:a16="http://schemas.microsoft.com/office/drawing/2014/main" id="{2C8A356E-FC6F-386E-DCCA-E1CD520426A2}"/>
                            </a:ext>
                          </a:extLst>
                        </p:cNvPr>
                        <p:cNvSpPr txBox="1"/>
                        <p:nvPr/>
                      </p:nvSpPr>
                      <p:spPr>
                        <a:xfrm>
                          <a:off x="9687004" y="2963620"/>
                          <a:ext cx="437309" cy="158318"/>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33_4</a:t>
                          </a:r>
                        </a:p>
                      </p:txBody>
                    </p:sp>
                    <p:sp>
                      <p:nvSpPr>
                        <p:cNvPr id="52" name="TextBox 51">
                          <a:extLst>
                            <a:ext uri="{FF2B5EF4-FFF2-40B4-BE49-F238E27FC236}">
                              <a16:creationId xmlns:a16="http://schemas.microsoft.com/office/drawing/2014/main" id="{4A441E5F-A32F-4107-850C-5111FC1F8D0D}"/>
                            </a:ext>
                          </a:extLst>
                        </p:cNvPr>
                        <p:cNvSpPr txBox="1"/>
                        <p:nvPr/>
                      </p:nvSpPr>
                      <p:spPr>
                        <a:xfrm>
                          <a:off x="9687004" y="3167348"/>
                          <a:ext cx="437309" cy="158318"/>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33_5</a:t>
                          </a:r>
                        </a:p>
                      </p:txBody>
                    </p:sp>
                    <p:sp>
                      <p:nvSpPr>
                        <p:cNvPr id="53" name="TextBox 52">
                          <a:extLst>
                            <a:ext uri="{FF2B5EF4-FFF2-40B4-BE49-F238E27FC236}">
                              <a16:creationId xmlns:a16="http://schemas.microsoft.com/office/drawing/2014/main" id="{688EEE0A-05C0-3C29-44CD-2E2E03008BC7}"/>
                            </a:ext>
                          </a:extLst>
                        </p:cNvPr>
                        <p:cNvSpPr txBox="1"/>
                        <p:nvPr/>
                      </p:nvSpPr>
                      <p:spPr>
                        <a:xfrm>
                          <a:off x="9687004" y="3363193"/>
                          <a:ext cx="437309" cy="158318"/>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42_1</a:t>
                          </a:r>
                        </a:p>
                      </p:txBody>
                    </p:sp>
                    <p:sp>
                      <p:nvSpPr>
                        <p:cNvPr id="54" name="TextBox 53">
                          <a:extLst>
                            <a:ext uri="{FF2B5EF4-FFF2-40B4-BE49-F238E27FC236}">
                              <a16:creationId xmlns:a16="http://schemas.microsoft.com/office/drawing/2014/main" id="{8F970843-F35D-3B49-8B29-FCA56277511D}"/>
                            </a:ext>
                          </a:extLst>
                        </p:cNvPr>
                        <p:cNvSpPr txBox="1"/>
                        <p:nvPr/>
                      </p:nvSpPr>
                      <p:spPr>
                        <a:xfrm>
                          <a:off x="9687004" y="3566116"/>
                          <a:ext cx="437309" cy="158318"/>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42_2</a:t>
                          </a:r>
                        </a:p>
                      </p:txBody>
                    </p:sp>
                    <p:sp>
                      <p:nvSpPr>
                        <p:cNvPr id="55" name="TextBox 54">
                          <a:extLst>
                            <a:ext uri="{FF2B5EF4-FFF2-40B4-BE49-F238E27FC236}">
                              <a16:creationId xmlns:a16="http://schemas.microsoft.com/office/drawing/2014/main" id="{5963C4D0-780A-2CCB-DC6F-96A7287F4F53}"/>
                            </a:ext>
                          </a:extLst>
                        </p:cNvPr>
                        <p:cNvSpPr txBox="1"/>
                        <p:nvPr/>
                      </p:nvSpPr>
                      <p:spPr>
                        <a:xfrm>
                          <a:off x="9687004" y="3763832"/>
                          <a:ext cx="437309" cy="158318"/>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42_3</a:t>
                          </a:r>
                        </a:p>
                      </p:txBody>
                    </p:sp>
                    <p:sp>
                      <p:nvSpPr>
                        <p:cNvPr id="56" name="TextBox 55">
                          <a:extLst>
                            <a:ext uri="{FF2B5EF4-FFF2-40B4-BE49-F238E27FC236}">
                              <a16:creationId xmlns:a16="http://schemas.microsoft.com/office/drawing/2014/main" id="{F65CED38-3CEF-C34D-544E-8143BE59DAF1}"/>
                            </a:ext>
                          </a:extLst>
                        </p:cNvPr>
                        <p:cNvSpPr txBox="1"/>
                        <p:nvPr/>
                      </p:nvSpPr>
                      <p:spPr>
                        <a:xfrm>
                          <a:off x="9687004" y="3965685"/>
                          <a:ext cx="437309" cy="158318"/>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42_4</a:t>
                          </a:r>
                        </a:p>
                      </p:txBody>
                    </p:sp>
                    <p:sp>
                      <p:nvSpPr>
                        <p:cNvPr id="57" name="TextBox 56">
                          <a:extLst>
                            <a:ext uri="{FF2B5EF4-FFF2-40B4-BE49-F238E27FC236}">
                              <a16:creationId xmlns:a16="http://schemas.microsoft.com/office/drawing/2014/main" id="{09474EFA-6336-8FA8-F6C4-6312AF41A86F}"/>
                            </a:ext>
                          </a:extLst>
                        </p:cNvPr>
                        <p:cNvSpPr txBox="1"/>
                        <p:nvPr/>
                      </p:nvSpPr>
                      <p:spPr>
                        <a:xfrm>
                          <a:off x="9687004" y="4160164"/>
                          <a:ext cx="437309" cy="158318"/>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42_5</a:t>
                          </a:r>
                        </a:p>
                      </p:txBody>
                    </p:sp>
                    <p:sp>
                      <p:nvSpPr>
                        <p:cNvPr id="58" name="TextBox 57">
                          <a:extLst>
                            <a:ext uri="{FF2B5EF4-FFF2-40B4-BE49-F238E27FC236}">
                              <a16:creationId xmlns:a16="http://schemas.microsoft.com/office/drawing/2014/main" id="{A12983E4-A003-B0B9-3693-1BE4AFA95074}"/>
                            </a:ext>
                          </a:extLst>
                        </p:cNvPr>
                        <p:cNvSpPr txBox="1"/>
                        <p:nvPr/>
                      </p:nvSpPr>
                      <p:spPr>
                        <a:xfrm>
                          <a:off x="7427423" y="2335729"/>
                          <a:ext cx="437309" cy="124392"/>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0-692</a:t>
                          </a:r>
                        </a:p>
                      </p:txBody>
                    </p:sp>
                    <p:sp>
                      <p:nvSpPr>
                        <p:cNvPr id="59" name="TextBox 58">
                          <a:extLst>
                            <a:ext uri="{FF2B5EF4-FFF2-40B4-BE49-F238E27FC236}">
                              <a16:creationId xmlns:a16="http://schemas.microsoft.com/office/drawing/2014/main" id="{EDDF479E-08DB-C43E-C925-DD5A068E25A3}"/>
                            </a:ext>
                          </a:extLst>
                        </p:cNvPr>
                        <p:cNvSpPr txBox="1"/>
                        <p:nvPr/>
                      </p:nvSpPr>
                      <p:spPr>
                        <a:xfrm>
                          <a:off x="7427423" y="2531592"/>
                          <a:ext cx="437309" cy="124392"/>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0-900</a:t>
                          </a:r>
                        </a:p>
                      </p:txBody>
                    </p:sp>
                    <p:sp>
                      <p:nvSpPr>
                        <p:cNvPr id="60" name="TextBox 59">
                          <a:extLst>
                            <a:ext uri="{FF2B5EF4-FFF2-40B4-BE49-F238E27FC236}">
                              <a16:creationId xmlns:a16="http://schemas.microsoft.com/office/drawing/2014/main" id="{A65B9FA7-FE9A-2340-1556-B6D6DC7EF548}"/>
                            </a:ext>
                          </a:extLst>
                        </p:cNvPr>
                        <p:cNvSpPr txBox="1"/>
                        <p:nvPr/>
                      </p:nvSpPr>
                      <p:spPr>
                        <a:xfrm>
                          <a:off x="7427423" y="2734299"/>
                          <a:ext cx="437309" cy="124392"/>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0-680</a:t>
                          </a:r>
                        </a:p>
                      </p:txBody>
                    </p:sp>
                    <p:sp>
                      <p:nvSpPr>
                        <p:cNvPr id="61" name="TextBox 60">
                          <a:extLst>
                            <a:ext uri="{FF2B5EF4-FFF2-40B4-BE49-F238E27FC236}">
                              <a16:creationId xmlns:a16="http://schemas.microsoft.com/office/drawing/2014/main" id="{FFFE0120-94AD-29A3-19E9-D12F586170D5}"/>
                            </a:ext>
                          </a:extLst>
                        </p:cNvPr>
                        <p:cNvSpPr txBox="1"/>
                        <p:nvPr/>
                      </p:nvSpPr>
                      <p:spPr>
                        <a:xfrm>
                          <a:off x="7427423" y="2936939"/>
                          <a:ext cx="437309" cy="124392"/>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0-698</a:t>
                          </a:r>
                        </a:p>
                      </p:txBody>
                    </p:sp>
                    <p:sp>
                      <p:nvSpPr>
                        <p:cNvPr id="62" name="TextBox 61">
                          <a:extLst>
                            <a:ext uri="{FF2B5EF4-FFF2-40B4-BE49-F238E27FC236}">
                              <a16:creationId xmlns:a16="http://schemas.microsoft.com/office/drawing/2014/main" id="{C6DF550B-7B8C-C42C-A7D6-600A84FDC57F}"/>
                            </a:ext>
                          </a:extLst>
                        </p:cNvPr>
                        <p:cNvSpPr txBox="1"/>
                        <p:nvPr/>
                      </p:nvSpPr>
                      <p:spPr>
                        <a:xfrm>
                          <a:off x="7427423" y="3140667"/>
                          <a:ext cx="437309" cy="124392"/>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0-553</a:t>
                          </a:r>
                        </a:p>
                      </p:txBody>
                    </p:sp>
                    <p:sp>
                      <p:nvSpPr>
                        <p:cNvPr id="63" name="TextBox 62">
                          <a:extLst>
                            <a:ext uri="{FF2B5EF4-FFF2-40B4-BE49-F238E27FC236}">
                              <a16:creationId xmlns:a16="http://schemas.microsoft.com/office/drawing/2014/main" id="{A7E9B90C-D562-94F9-01C6-A336FA22EDB1}"/>
                            </a:ext>
                          </a:extLst>
                        </p:cNvPr>
                        <p:cNvSpPr txBox="1"/>
                        <p:nvPr/>
                      </p:nvSpPr>
                      <p:spPr>
                        <a:xfrm>
                          <a:off x="7427423" y="3336512"/>
                          <a:ext cx="437309" cy="124392"/>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0-721</a:t>
                          </a:r>
                        </a:p>
                      </p:txBody>
                    </p:sp>
                    <p:sp>
                      <p:nvSpPr>
                        <p:cNvPr id="64" name="TextBox 63">
                          <a:extLst>
                            <a:ext uri="{FF2B5EF4-FFF2-40B4-BE49-F238E27FC236}">
                              <a16:creationId xmlns:a16="http://schemas.microsoft.com/office/drawing/2014/main" id="{0D36EFDD-38A7-A1AA-1155-B8A26B528773}"/>
                            </a:ext>
                          </a:extLst>
                        </p:cNvPr>
                        <p:cNvSpPr txBox="1"/>
                        <p:nvPr/>
                      </p:nvSpPr>
                      <p:spPr>
                        <a:xfrm>
                          <a:off x="7427423" y="3539435"/>
                          <a:ext cx="437309" cy="124392"/>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0-663</a:t>
                          </a:r>
                        </a:p>
                      </p:txBody>
                    </p:sp>
                    <p:sp>
                      <p:nvSpPr>
                        <p:cNvPr id="65" name="TextBox 64">
                          <a:extLst>
                            <a:ext uri="{FF2B5EF4-FFF2-40B4-BE49-F238E27FC236}">
                              <a16:creationId xmlns:a16="http://schemas.microsoft.com/office/drawing/2014/main" id="{04E428F0-E09C-7134-8377-7CB86DBB2373}"/>
                            </a:ext>
                          </a:extLst>
                        </p:cNvPr>
                        <p:cNvSpPr txBox="1"/>
                        <p:nvPr/>
                      </p:nvSpPr>
                      <p:spPr>
                        <a:xfrm>
                          <a:off x="7427423" y="3737151"/>
                          <a:ext cx="437309" cy="124392"/>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0-897</a:t>
                          </a:r>
                        </a:p>
                      </p:txBody>
                    </p:sp>
                    <p:sp>
                      <p:nvSpPr>
                        <p:cNvPr id="66" name="TextBox 65">
                          <a:extLst>
                            <a:ext uri="{FF2B5EF4-FFF2-40B4-BE49-F238E27FC236}">
                              <a16:creationId xmlns:a16="http://schemas.microsoft.com/office/drawing/2014/main" id="{98351CC3-4F2A-9693-0EF3-37969D9AE84D}"/>
                            </a:ext>
                          </a:extLst>
                        </p:cNvPr>
                        <p:cNvSpPr txBox="1"/>
                        <p:nvPr/>
                      </p:nvSpPr>
                      <p:spPr>
                        <a:xfrm>
                          <a:off x="7427423" y="3939004"/>
                          <a:ext cx="437309" cy="124392"/>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0-828</a:t>
                          </a:r>
                        </a:p>
                      </p:txBody>
                    </p:sp>
                    <p:sp>
                      <p:nvSpPr>
                        <p:cNvPr id="67" name="TextBox 66">
                          <a:extLst>
                            <a:ext uri="{FF2B5EF4-FFF2-40B4-BE49-F238E27FC236}">
                              <a16:creationId xmlns:a16="http://schemas.microsoft.com/office/drawing/2014/main" id="{6A68D776-9EFE-8608-00BC-02DB05B00182}"/>
                            </a:ext>
                          </a:extLst>
                        </p:cNvPr>
                        <p:cNvSpPr txBox="1"/>
                        <p:nvPr/>
                      </p:nvSpPr>
                      <p:spPr>
                        <a:xfrm>
                          <a:off x="7427423" y="4133483"/>
                          <a:ext cx="437309" cy="124392"/>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0-740</a:t>
                          </a:r>
                        </a:p>
                      </p:txBody>
                    </p:sp>
                  </p:grpSp>
                </p:grpSp>
                <p:sp>
                  <p:nvSpPr>
                    <p:cNvPr id="45" name="TextBox 44">
                      <a:extLst>
                        <a:ext uri="{FF2B5EF4-FFF2-40B4-BE49-F238E27FC236}">
                          <a16:creationId xmlns:a16="http://schemas.microsoft.com/office/drawing/2014/main" id="{3AA2B69C-F334-DCAB-A19F-C28206C2ECCB}"/>
                        </a:ext>
                      </a:extLst>
                    </p:cNvPr>
                    <p:cNvSpPr txBox="1"/>
                    <p:nvPr/>
                  </p:nvSpPr>
                  <p:spPr>
                    <a:xfrm>
                      <a:off x="7454999" y="2101285"/>
                      <a:ext cx="2780164" cy="158318"/>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4932415M13Rik E4-E6 chr17:54,035,280-54,036,633 (+) </a:t>
                      </a:r>
                    </a:p>
                  </p:txBody>
                </p:sp>
                <p:pic>
                  <p:nvPicPr>
                    <p:cNvPr id="46" name="Picture 45">
                      <a:extLst>
                        <a:ext uri="{FF2B5EF4-FFF2-40B4-BE49-F238E27FC236}">
                          <a16:creationId xmlns:a16="http://schemas.microsoft.com/office/drawing/2014/main" id="{16BF5B29-7B86-9EDE-33E5-199A3D941001}"/>
                        </a:ext>
                      </a:extLst>
                    </p:cNvPr>
                    <p:cNvPicPr>
                      <a:picLocks noChangeAspect="1"/>
                    </p:cNvPicPr>
                    <p:nvPr/>
                  </p:nvPicPr>
                  <p:blipFill rotWithShape="1">
                    <a:blip r:embed="rId5"/>
                    <a:srcRect t="7366" b="15907"/>
                    <a:stretch/>
                  </p:blipFill>
                  <p:spPr>
                    <a:xfrm>
                      <a:off x="7523239" y="2307155"/>
                      <a:ext cx="2231787" cy="61285"/>
                    </a:xfrm>
                    <a:prstGeom prst="rect">
                      <a:avLst/>
                    </a:prstGeom>
                  </p:spPr>
                </p:pic>
              </p:grpSp>
            </p:grpSp>
          </p:grpSp>
          <p:grpSp>
            <p:nvGrpSpPr>
              <p:cNvPr id="9" name="Group 8">
                <a:extLst>
                  <a:ext uri="{FF2B5EF4-FFF2-40B4-BE49-F238E27FC236}">
                    <a16:creationId xmlns:a16="http://schemas.microsoft.com/office/drawing/2014/main" id="{B6B33ED8-DDE7-B7A9-7005-780A80C02E47}"/>
                  </a:ext>
                </a:extLst>
              </p:cNvPr>
              <p:cNvGrpSpPr/>
              <p:nvPr/>
            </p:nvGrpSpPr>
            <p:grpSpPr>
              <a:xfrm>
                <a:off x="641898" y="911646"/>
                <a:ext cx="3507427" cy="3072654"/>
                <a:chOff x="6464785" y="27081"/>
                <a:chExt cx="2697200" cy="2206855"/>
              </a:xfrm>
            </p:grpSpPr>
            <p:grpSp>
              <p:nvGrpSpPr>
                <p:cNvPr id="10" name="Group 9">
                  <a:extLst>
                    <a:ext uri="{FF2B5EF4-FFF2-40B4-BE49-F238E27FC236}">
                      <a16:creationId xmlns:a16="http://schemas.microsoft.com/office/drawing/2014/main" id="{9BFAF0D1-0516-E251-1212-03455BF0BACD}"/>
                    </a:ext>
                  </a:extLst>
                </p:cNvPr>
                <p:cNvGrpSpPr/>
                <p:nvPr/>
              </p:nvGrpSpPr>
              <p:grpSpPr>
                <a:xfrm>
                  <a:off x="6484755" y="27081"/>
                  <a:ext cx="2677230" cy="2206855"/>
                  <a:chOff x="6484755" y="27081"/>
                  <a:chExt cx="2677230" cy="2206855"/>
                </a:xfrm>
              </p:grpSpPr>
              <p:grpSp>
                <p:nvGrpSpPr>
                  <p:cNvPr id="24" name="Group 23">
                    <a:extLst>
                      <a:ext uri="{FF2B5EF4-FFF2-40B4-BE49-F238E27FC236}">
                        <a16:creationId xmlns:a16="http://schemas.microsoft.com/office/drawing/2014/main" id="{F7D60829-1FAB-58F6-0828-E46151286A02}"/>
                      </a:ext>
                    </a:extLst>
                  </p:cNvPr>
                  <p:cNvGrpSpPr/>
                  <p:nvPr/>
                </p:nvGrpSpPr>
                <p:grpSpPr>
                  <a:xfrm>
                    <a:off x="6484755" y="27081"/>
                    <a:ext cx="2677230" cy="2206855"/>
                    <a:chOff x="6484755" y="27081"/>
                    <a:chExt cx="2677230" cy="2206855"/>
                  </a:xfrm>
                </p:grpSpPr>
                <p:grpSp>
                  <p:nvGrpSpPr>
                    <p:cNvPr id="26" name="Group 25">
                      <a:extLst>
                        <a:ext uri="{FF2B5EF4-FFF2-40B4-BE49-F238E27FC236}">
                          <a16:creationId xmlns:a16="http://schemas.microsoft.com/office/drawing/2014/main" id="{F71798C0-662F-7194-F4F9-C7AD0B610C07}"/>
                        </a:ext>
                      </a:extLst>
                    </p:cNvPr>
                    <p:cNvGrpSpPr/>
                    <p:nvPr/>
                  </p:nvGrpSpPr>
                  <p:grpSpPr>
                    <a:xfrm>
                      <a:off x="6484755" y="27081"/>
                      <a:ext cx="2297495" cy="2206855"/>
                      <a:chOff x="6484755" y="27081"/>
                      <a:chExt cx="2297495" cy="2206855"/>
                    </a:xfrm>
                  </p:grpSpPr>
                  <p:sp>
                    <p:nvSpPr>
                      <p:cNvPr id="38" name="Rectangle: Rounded Corners 37">
                        <a:extLst>
                          <a:ext uri="{FF2B5EF4-FFF2-40B4-BE49-F238E27FC236}">
                            <a16:creationId xmlns:a16="http://schemas.microsoft.com/office/drawing/2014/main" id="{EE9821BF-4796-4F26-C004-E1505C6D193C}"/>
                          </a:ext>
                        </a:extLst>
                      </p:cNvPr>
                      <p:cNvSpPr/>
                      <p:nvPr/>
                    </p:nvSpPr>
                    <p:spPr>
                      <a:xfrm>
                        <a:off x="6552095" y="199753"/>
                        <a:ext cx="2230154" cy="2034183"/>
                      </a:xfrm>
                      <a:prstGeom prst="round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900" dirty="0">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id="{56FB661A-10BF-D7C0-F51B-AB7114C77612}"/>
                          </a:ext>
                        </a:extLst>
                      </p:cNvPr>
                      <p:cNvSpPr txBox="1"/>
                      <p:nvPr/>
                    </p:nvSpPr>
                    <p:spPr>
                      <a:xfrm>
                        <a:off x="6484755" y="27081"/>
                        <a:ext cx="2297495" cy="154737"/>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Fads2 E7-E8 chr19:10,043,879-10,047,712 (-)</a:t>
                        </a:r>
                      </a:p>
                    </p:txBody>
                  </p:sp>
                </p:grpSp>
                <p:grpSp>
                  <p:nvGrpSpPr>
                    <p:cNvPr id="27" name="Group 26">
                      <a:extLst>
                        <a:ext uri="{FF2B5EF4-FFF2-40B4-BE49-F238E27FC236}">
                          <a16:creationId xmlns:a16="http://schemas.microsoft.com/office/drawing/2014/main" id="{54180F3B-14D2-AF07-668B-BCF7E3B04246}"/>
                        </a:ext>
                      </a:extLst>
                    </p:cNvPr>
                    <p:cNvGrpSpPr/>
                    <p:nvPr/>
                  </p:nvGrpSpPr>
                  <p:grpSpPr>
                    <a:xfrm>
                      <a:off x="8724676" y="272405"/>
                      <a:ext cx="437309" cy="1911829"/>
                      <a:chOff x="8869159" y="2692856"/>
                      <a:chExt cx="437309" cy="1911829"/>
                    </a:xfrm>
                  </p:grpSpPr>
                  <p:sp>
                    <p:nvSpPr>
                      <p:cNvPr id="28" name="TextBox 27">
                        <a:extLst>
                          <a:ext uri="{FF2B5EF4-FFF2-40B4-BE49-F238E27FC236}">
                            <a16:creationId xmlns:a16="http://schemas.microsoft.com/office/drawing/2014/main" id="{08770CB4-B94F-54AB-2F48-AE42D0B62E40}"/>
                          </a:ext>
                        </a:extLst>
                      </p:cNvPr>
                      <p:cNvSpPr txBox="1"/>
                      <p:nvPr/>
                    </p:nvSpPr>
                    <p:spPr>
                      <a:xfrm>
                        <a:off x="8869159" y="2692856"/>
                        <a:ext cx="437309" cy="154737"/>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33_1</a:t>
                        </a:r>
                      </a:p>
                    </p:txBody>
                  </p:sp>
                  <p:sp>
                    <p:nvSpPr>
                      <p:cNvPr id="29" name="TextBox 28">
                        <a:extLst>
                          <a:ext uri="{FF2B5EF4-FFF2-40B4-BE49-F238E27FC236}">
                            <a16:creationId xmlns:a16="http://schemas.microsoft.com/office/drawing/2014/main" id="{2ACF68BD-8B3E-3D37-B963-43980B1F5CF6}"/>
                          </a:ext>
                        </a:extLst>
                      </p:cNvPr>
                      <p:cNvSpPr txBox="1"/>
                      <p:nvPr/>
                    </p:nvSpPr>
                    <p:spPr>
                      <a:xfrm>
                        <a:off x="8869159" y="2884288"/>
                        <a:ext cx="437309" cy="154737"/>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33_2</a:t>
                        </a:r>
                      </a:p>
                    </p:txBody>
                  </p:sp>
                  <p:sp>
                    <p:nvSpPr>
                      <p:cNvPr id="30" name="TextBox 29">
                        <a:extLst>
                          <a:ext uri="{FF2B5EF4-FFF2-40B4-BE49-F238E27FC236}">
                            <a16:creationId xmlns:a16="http://schemas.microsoft.com/office/drawing/2014/main" id="{73862C05-486A-F53D-55D5-D32C69DEB86E}"/>
                          </a:ext>
                        </a:extLst>
                      </p:cNvPr>
                      <p:cNvSpPr txBox="1"/>
                      <p:nvPr/>
                    </p:nvSpPr>
                    <p:spPr>
                      <a:xfrm>
                        <a:off x="8869159" y="3082411"/>
                        <a:ext cx="437309" cy="154737"/>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33_3</a:t>
                        </a:r>
                      </a:p>
                    </p:txBody>
                  </p:sp>
                  <p:sp>
                    <p:nvSpPr>
                      <p:cNvPr id="31" name="TextBox 30">
                        <a:extLst>
                          <a:ext uri="{FF2B5EF4-FFF2-40B4-BE49-F238E27FC236}">
                            <a16:creationId xmlns:a16="http://schemas.microsoft.com/office/drawing/2014/main" id="{E0AD57AE-4AC5-7D8E-ABCF-B4B6827F6F16}"/>
                          </a:ext>
                        </a:extLst>
                      </p:cNvPr>
                      <p:cNvSpPr txBox="1"/>
                      <p:nvPr/>
                    </p:nvSpPr>
                    <p:spPr>
                      <a:xfrm>
                        <a:off x="8869159" y="3280467"/>
                        <a:ext cx="437309" cy="154737"/>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33_4</a:t>
                        </a:r>
                      </a:p>
                    </p:txBody>
                  </p:sp>
                  <p:sp>
                    <p:nvSpPr>
                      <p:cNvPr id="32" name="TextBox 31">
                        <a:extLst>
                          <a:ext uri="{FF2B5EF4-FFF2-40B4-BE49-F238E27FC236}">
                            <a16:creationId xmlns:a16="http://schemas.microsoft.com/office/drawing/2014/main" id="{CE6446EC-8256-6AAF-2651-33E260339E64}"/>
                          </a:ext>
                        </a:extLst>
                      </p:cNvPr>
                      <p:cNvSpPr txBox="1"/>
                      <p:nvPr/>
                    </p:nvSpPr>
                    <p:spPr>
                      <a:xfrm>
                        <a:off x="8869159" y="3479587"/>
                        <a:ext cx="437309" cy="154737"/>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33_5</a:t>
                        </a:r>
                      </a:p>
                    </p:txBody>
                  </p:sp>
                  <p:sp>
                    <p:nvSpPr>
                      <p:cNvPr id="33" name="TextBox 32">
                        <a:extLst>
                          <a:ext uri="{FF2B5EF4-FFF2-40B4-BE49-F238E27FC236}">
                            <a16:creationId xmlns:a16="http://schemas.microsoft.com/office/drawing/2014/main" id="{EB09530A-0CD8-9929-7173-BB84FA268D34}"/>
                          </a:ext>
                        </a:extLst>
                      </p:cNvPr>
                      <p:cNvSpPr txBox="1"/>
                      <p:nvPr/>
                    </p:nvSpPr>
                    <p:spPr>
                      <a:xfrm>
                        <a:off x="8869159" y="3671003"/>
                        <a:ext cx="437309" cy="154737"/>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42_1</a:t>
                        </a:r>
                      </a:p>
                    </p:txBody>
                  </p:sp>
                  <p:sp>
                    <p:nvSpPr>
                      <p:cNvPr id="34" name="TextBox 33">
                        <a:extLst>
                          <a:ext uri="{FF2B5EF4-FFF2-40B4-BE49-F238E27FC236}">
                            <a16:creationId xmlns:a16="http://schemas.microsoft.com/office/drawing/2014/main" id="{C4093400-9085-B297-E8FA-D87665226333}"/>
                          </a:ext>
                        </a:extLst>
                      </p:cNvPr>
                      <p:cNvSpPr txBox="1"/>
                      <p:nvPr/>
                    </p:nvSpPr>
                    <p:spPr>
                      <a:xfrm>
                        <a:off x="8869159" y="3869336"/>
                        <a:ext cx="437309" cy="154737"/>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42_2</a:t>
                        </a:r>
                      </a:p>
                    </p:txBody>
                  </p:sp>
                  <p:sp>
                    <p:nvSpPr>
                      <p:cNvPr id="35" name="TextBox 34">
                        <a:extLst>
                          <a:ext uri="{FF2B5EF4-FFF2-40B4-BE49-F238E27FC236}">
                            <a16:creationId xmlns:a16="http://schemas.microsoft.com/office/drawing/2014/main" id="{BBE3B55B-5143-A1D6-1AB5-8B4582F38170}"/>
                          </a:ext>
                        </a:extLst>
                      </p:cNvPr>
                      <p:cNvSpPr txBox="1"/>
                      <p:nvPr/>
                    </p:nvSpPr>
                    <p:spPr>
                      <a:xfrm>
                        <a:off x="8869159" y="4062580"/>
                        <a:ext cx="437309" cy="154737"/>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42_3</a:t>
                        </a:r>
                      </a:p>
                    </p:txBody>
                  </p:sp>
                  <p:sp>
                    <p:nvSpPr>
                      <p:cNvPr id="36" name="TextBox 35">
                        <a:extLst>
                          <a:ext uri="{FF2B5EF4-FFF2-40B4-BE49-F238E27FC236}">
                            <a16:creationId xmlns:a16="http://schemas.microsoft.com/office/drawing/2014/main" id="{FE6C4092-D1F3-FB02-6140-680E245EC9EC}"/>
                          </a:ext>
                        </a:extLst>
                      </p:cNvPr>
                      <p:cNvSpPr txBox="1"/>
                      <p:nvPr/>
                    </p:nvSpPr>
                    <p:spPr>
                      <a:xfrm>
                        <a:off x="8869159" y="4259868"/>
                        <a:ext cx="437309" cy="154737"/>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42_4</a:t>
                        </a:r>
                      </a:p>
                    </p:txBody>
                  </p:sp>
                  <p:sp>
                    <p:nvSpPr>
                      <p:cNvPr id="37" name="TextBox 36">
                        <a:extLst>
                          <a:ext uri="{FF2B5EF4-FFF2-40B4-BE49-F238E27FC236}">
                            <a16:creationId xmlns:a16="http://schemas.microsoft.com/office/drawing/2014/main" id="{133CBDA9-91BA-4AA6-DCAD-BB0A63E42C81}"/>
                          </a:ext>
                        </a:extLst>
                      </p:cNvPr>
                      <p:cNvSpPr txBox="1"/>
                      <p:nvPr/>
                    </p:nvSpPr>
                    <p:spPr>
                      <a:xfrm>
                        <a:off x="8869159" y="4449948"/>
                        <a:ext cx="437309" cy="154737"/>
                      </a:xfrm>
                      <a:prstGeom prst="rect">
                        <a:avLst/>
                      </a:prstGeom>
                      <a:noFill/>
                      <a:ln w="38100">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42_5</a:t>
                        </a:r>
                      </a:p>
                    </p:txBody>
                  </p:sp>
                </p:grpSp>
              </p:grpSp>
              <p:pic>
                <p:nvPicPr>
                  <p:cNvPr id="25" name="Picture 24">
                    <a:extLst>
                      <a:ext uri="{FF2B5EF4-FFF2-40B4-BE49-F238E27FC236}">
                        <a16:creationId xmlns:a16="http://schemas.microsoft.com/office/drawing/2014/main" id="{426E689C-CCD5-B71B-FDDF-82F0F1AE37AF}"/>
                      </a:ext>
                    </a:extLst>
                  </p:cNvPr>
                  <p:cNvPicPr>
                    <a:picLocks noChangeAspect="1"/>
                  </p:cNvPicPr>
                  <p:nvPr/>
                </p:nvPicPr>
                <p:blipFill rotWithShape="1">
                  <a:blip r:embed="rId6"/>
                  <a:srcRect l="291" t="2622" r="205" b="15992"/>
                  <a:stretch/>
                </p:blipFill>
                <p:spPr>
                  <a:xfrm>
                    <a:off x="6553932" y="199753"/>
                    <a:ext cx="2231787" cy="68095"/>
                  </a:xfrm>
                  <a:prstGeom prst="rect">
                    <a:avLst/>
                  </a:prstGeom>
                </p:spPr>
              </p:pic>
            </p:grpSp>
            <p:grpSp>
              <p:nvGrpSpPr>
                <p:cNvPr id="11" name="Group 10">
                  <a:extLst>
                    <a:ext uri="{FF2B5EF4-FFF2-40B4-BE49-F238E27FC236}">
                      <a16:creationId xmlns:a16="http://schemas.microsoft.com/office/drawing/2014/main" id="{819F627B-B325-786D-D03F-DAD7F6076FCE}"/>
                    </a:ext>
                  </a:extLst>
                </p:cNvPr>
                <p:cNvGrpSpPr/>
                <p:nvPr/>
              </p:nvGrpSpPr>
              <p:grpSpPr>
                <a:xfrm>
                  <a:off x="6464785" y="252120"/>
                  <a:ext cx="2317504" cy="1973790"/>
                  <a:chOff x="6464785" y="252120"/>
                  <a:chExt cx="2317504" cy="1973790"/>
                </a:xfrm>
              </p:grpSpPr>
              <p:pic>
                <p:nvPicPr>
                  <p:cNvPr id="12" name="Picture 11">
                    <a:extLst>
                      <a:ext uri="{FF2B5EF4-FFF2-40B4-BE49-F238E27FC236}">
                        <a16:creationId xmlns:a16="http://schemas.microsoft.com/office/drawing/2014/main" id="{4CBC83AA-990B-4A27-FCBA-6524E7EBCA5F}"/>
                      </a:ext>
                    </a:extLst>
                  </p:cNvPr>
                  <p:cNvPicPr>
                    <a:picLocks noChangeAspect="1"/>
                  </p:cNvPicPr>
                  <p:nvPr/>
                </p:nvPicPr>
                <p:blipFill rotWithShape="1">
                  <a:blip r:embed="rId7"/>
                  <a:srcRect b="8511"/>
                  <a:stretch/>
                </p:blipFill>
                <p:spPr>
                  <a:xfrm>
                    <a:off x="6558631" y="298512"/>
                    <a:ext cx="2223658" cy="1927398"/>
                  </a:xfrm>
                  <a:prstGeom prst="rect">
                    <a:avLst/>
                  </a:prstGeom>
                </p:spPr>
              </p:pic>
              <p:grpSp>
                <p:nvGrpSpPr>
                  <p:cNvPr id="13" name="Group 12">
                    <a:extLst>
                      <a:ext uri="{FF2B5EF4-FFF2-40B4-BE49-F238E27FC236}">
                        <a16:creationId xmlns:a16="http://schemas.microsoft.com/office/drawing/2014/main" id="{9AA85846-F9B9-4EEC-AA13-F01934AD3F7D}"/>
                      </a:ext>
                    </a:extLst>
                  </p:cNvPr>
                  <p:cNvGrpSpPr/>
                  <p:nvPr/>
                </p:nvGrpSpPr>
                <p:grpSpPr>
                  <a:xfrm>
                    <a:off x="6464785" y="252120"/>
                    <a:ext cx="437309" cy="1878671"/>
                    <a:chOff x="6615315" y="386100"/>
                    <a:chExt cx="437309" cy="1878671"/>
                  </a:xfrm>
                </p:grpSpPr>
                <p:sp>
                  <p:nvSpPr>
                    <p:cNvPr id="14" name="TextBox 13">
                      <a:extLst>
                        <a:ext uri="{FF2B5EF4-FFF2-40B4-BE49-F238E27FC236}">
                          <a16:creationId xmlns:a16="http://schemas.microsoft.com/office/drawing/2014/main" id="{33376B07-334F-6FAA-ED6A-DA2819C60778}"/>
                        </a:ext>
                      </a:extLst>
                    </p:cNvPr>
                    <p:cNvSpPr txBox="1"/>
                    <p:nvPr/>
                  </p:nvSpPr>
                  <p:spPr>
                    <a:xfrm>
                      <a:off x="6615315" y="386100"/>
                      <a:ext cx="437309" cy="121579"/>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0-39</a:t>
                      </a:r>
                    </a:p>
                  </p:txBody>
                </p:sp>
                <p:sp>
                  <p:nvSpPr>
                    <p:cNvPr id="15" name="TextBox 14">
                      <a:extLst>
                        <a:ext uri="{FF2B5EF4-FFF2-40B4-BE49-F238E27FC236}">
                          <a16:creationId xmlns:a16="http://schemas.microsoft.com/office/drawing/2014/main" id="{2EF42367-5394-7E1B-6AD1-7408685A1550}"/>
                        </a:ext>
                      </a:extLst>
                    </p:cNvPr>
                    <p:cNvSpPr txBox="1"/>
                    <p:nvPr/>
                  </p:nvSpPr>
                  <p:spPr>
                    <a:xfrm>
                      <a:off x="6615315" y="577533"/>
                      <a:ext cx="437309" cy="121579"/>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0-47</a:t>
                      </a:r>
                    </a:p>
                  </p:txBody>
                </p:sp>
                <p:sp>
                  <p:nvSpPr>
                    <p:cNvPr id="16" name="TextBox 15">
                      <a:extLst>
                        <a:ext uri="{FF2B5EF4-FFF2-40B4-BE49-F238E27FC236}">
                          <a16:creationId xmlns:a16="http://schemas.microsoft.com/office/drawing/2014/main" id="{C58A97FA-3D1D-BA64-F247-98782D025FC7}"/>
                        </a:ext>
                      </a:extLst>
                    </p:cNvPr>
                    <p:cNvSpPr txBox="1"/>
                    <p:nvPr/>
                  </p:nvSpPr>
                  <p:spPr>
                    <a:xfrm>
                      <a:off x="6615315" y="775655"/>
                      <a:ext cx="437309" cy="121579"/>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0-66</a:t>
                      </a:r>
                    </a:p>
                  </p:txBody>
                </p:sp>
                <p:sp>
                  <p:nvSpPr>
                    <p:cNvPr id="17" name="TextBox 16">
                      <a:extLst>
                        <a:ext uri="{FF2B5EF4-FFF2-40B4-BE49-F238E27FC236}">
                          <a16:creationId xmlns:a16="http://schemas.microsoft.com/office/drawing/2014/main" id="{269E1326-0D95-6180-D2CB-F6F9AA83C3ED}"/>
                        </a:ext>
                      </a:extLst>
                    </p:cNvPr>
                    <p:cNvSpPr txBox="1"/>
                    <p:nvPr/>
                  </p:nvSpPr>
                  <p:spPr>
                    <a:xfrm>
                      <a:off x="6615315" y="973712"/>
                      <a:ext cx="437309" cy="121579"/>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0-20</a:t>
                      </a:r>
                    </a:p>
                  </p:txBody>
                </p:sp>
                <p:sp>
                  <p:nvSpPr>
                    <p:cNvPr id="18" name="TextBox 17">
                      <a:extLst>
                        <a:ext uri="{FF2B5EF4-FFF2-40B4-BE49-F238E27FC236}">
                          <a16:creationId xmlns:a16="http://schemas.microsoft.com/office/drawing/2014/main" id="{4162E62F-7228-8BCF-727C-14A0FDEE3221}"/>
                        </a:ext>
                      </a:extLst>
                    </p:cNvPr>
                    <p:cNvSpPr txBox="1"/>
                    <p:nvPr/>
                  </p:nvSpPr>
                  <p:spPr>
                    <a:xfrm>
                      <a:off x="6615315" y="1172832"/>
                      <a:ext cx="437309" cy="121579"/>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0-19</a:t>
                      </a:r>
                    </a:p>
                  </p:txBody>
                </p:sp>
                <p:sp>
                  <p:nvSpPr>
                    <p:cNvPr id="19" name="TextBox 18">
                      <a:extLst>
                        <a:ext uri="{FF2B5EF4-FFF2-40B4-BE49-F238E27FC236}">
                          <a16:creationId xmlns:a16="http://schemas.microsoft.com/office/drawing/2014/main" id="{339A7545-119D-A684-F121-7B5394E739A8}"/>
                        </a:ext>
                      </a:extLst>
                    </p:cNvPr>
                    <p:cNvSpPr txBox="1"/>
                    <p:nvPr/>
                  </p:nvSpPr>
                  <p:spPr>
                    <a:xfrm>
                      <a:off x="6615315" y="1364247"/>
                      <a:ext cx="437309" cy="121579"/>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0-32</a:t>
                      </a:r>
                    </a:p>
                  </p:txBody>
                </p:sp>
                <p:sp>
                  <p:nvSpPr>
                    <p:cNvPr id="20" name="TextBox 19">
                      <a:extLst>
                        <a:ext uri="{FF2B5EF4-FFF2-40B4-BE49-F238E27FC236}">
                          <a16:creationId xmlns:a16="http://schemas.microsoft.com/office/drawing/2014/main" id="{1B11D212-5C84-E619-D345-5AB3D6F21A93}"/>
                        </a:ext>
                      </a:extLst>
                    </p:cNvPr>
                    <p:cNvSpPr txBox="1"/>
                    <p:nvPr/>
                  </p:nvSpPr>
                  <p:spPr>
                    <a:xfrm>
                      <a:off x="6615315" y="1562581"/>
                      <a:ext cx="437309" cy="121579"/>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0-36</a:t>
                      </a:r>
                    </a:p>
                  </p:txBody>
                </p:sp>
                <p:sp>
                  <p:nvSpPr>
                    <p:cNvPr id="21" name="TextBox 20">
                      <a:extLst>
                        <a:ext uri="{FF2B5EF4-FFF2-40B4-BE49-F238E27FC236}">
                          <a16:creationId xmlns:a16="http://schemas.microsoft.com/office/drawing/2014/main" id="{26CA43B8-7F11-8595-A064-163A254E665F}"/>
                        </a:ext>
                      </a:extLst>
                    </p:cNvPr>
                    <p:cNvSpPr txBox="1"/>
                    <p:nvPr/>
                  </p:nvSpPr>
                  <p:spPr>
                    <a:xfrm>
                      <a:off x="6615315" y="1755825"/>
                      <a:ext cx="437309" cy="121579"/>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0-32</a:t>
                      </a:r>
                    </a:p>
                  </p:txBody>
                </p:sp>
                <p:sp>
                  <p:nvSpPr>
                    <p:cNvPr id="22" name="TextBox 21">
                      <a:extLst>
                        <a:ext uri="{FF2B5EF4-FFF2-40B4-BE49-F238E27FC236}">
                          <a16:creationId xmlns:a16="http://schemas.microsoft.com/office/drawing/2014/main" id="{5F7FA4C5-8D38-2AA5-8BBF-76D947455D3D}"/>
                        </a:ext>
                      </a:extLst>
                    </p:cNvPr>
                    <p:cNvSpPr txBox="1"/>
                    <p:nvPr/>
                  </p:nvSpPr>
                  <p:spPr>
                    <a:xfrm>
                      <a:off x="6615315" y="1953112"/>
                      <a:ext cx="437309" cy="121579"/>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0-51</a:t>
                      </a:r>
                    </a:p>
                  </p:txBody>
                </p:sp>
                <p:sp>
                  <p:nvSpPr>
                    <p:cNvPr id="23" name="TextBox 22">
                      <a:extLst>
                        <a:ext uri="{FF2B5EF4-FFF2-40B4-BE49-F238E27FC236}">
                          <a16:creationId xmlns:a16="http://schemas.microsoft.com/office/drawing/2014/main" id="{618EB06F-71DB-AF27-72ED-A490CA078078}"/>
                        </a:ext>
                      </a:extLst>
                    </p:cNvPr>
                    <p:cNvSpPr txBox="1"/>
                    <p:nvPr/>
                  </p:nvSpPr>
                  <p:spPr>
                    <a:xfrm>
                      <a:off x="6615315" y="2143192"/>
                      <a:ext cx="437309" cy="121579"/>
                    </a:xfrm>
                    <a:prstGeom prst="rect">
                      <a:avLst/>
                    </a:prstGeom>
                    <a:noFill/>
                    <a:ln w="38100">
                      <a:noFill/>
                    </a:ln>
                  </p:spPr>
                  <p:txBody>
                    <a:bodyPr wrap="square" rtlCol="0">
                      <a:spAutoFit/>
                    </a:bodyPr>
                    <a:lstStyle/>
                    <a:p>
                      <a:r>
                        <a:rPr lang="en-AU" sz="500" dirty="0">
                          <a:latin typeface="Times New Roman" panose="02020603050405020304" pitchFamily="18" charset="0"/>
                          <a:cs typeface="Times New Roman" panose="02020603050405020304" pitchFamily="18" charset="0"/>
                        </a:rPr>
                        <a:t>0-56</a:t>
                      </a:r>
                    </a:p>
                  </p:txBody>
                </p:sp>
              </p:grpSp>
            </p:grpSp>
          </p:grpSp>
        </p:grpSp>
      </p:grpSp>
    </p:spTree>
    <p:extLst>
      <p:ext uri="{BB962C8B-B14F-4D97-AF65-F5344CB8AC3E}">
        <p14:creationId xmlns:p14="http://schemas.microsoft.com/office/powerpoint/2010/main" val="878896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6BB1D4-11BF-AD15-3599-6A0672561466}"/>
              </a:ext>
            </a:extLst>
          </p:cNvPr>
          <p:cNvSpPr txBox="1"/>
          <p:nvPr/>
        </p:nvSpPr>
        <p:spPr>
          <a:xfrm>
            <a:off x="333819" y="147340"/>
            <a:ext cx="5781231" cy="1015663"/>
          </a:xfrm>
          <a:prstGeom prst="rect">
            <a:avLst/>
          </a:prstGeom>
          <a:noFill/>
        </p:spPr>
        <p:txBody>
          <a:bodyPr wrap="square">
            <a:spAutoFit/>
          </a:bodyPr>
          <a:lstStyle/>
          <a:p>
            <a:pPr algn="just"/>
            <a:r>
              <a:rPr lang="en-AU" sz="1200" b="1" dirty="0">
                <a:latin typeface="Times New Roman" panose="02020603050405020304" pitchFamily="18" charset="0"/>
                <a:cs typeface="Times New Roman" panose="02020603050405020304" pitchFamily="18" charset="0"/>
              </a:rPr>
              <a:t>Supplementary Fig. 4.  A </a:t>
            </a:r>
            <a:r>
              <a:rPr lang="en-AU" sz="1200" dirty="0">
                <a:latin typeface="Times New Roman" panose="02020603050405020304" pitchFamily="18" charset="0"/>
                <a:cs typeface="Times New Roman" panose="02020603050405020304" pitchFamily="18" charset="0"/>
              </a:rPr>
              <a:t>Relative ORF1p protein abundance increases within heat stressed spermatocytes left and round spermatids right (N=3). </a:t>
            </a:r>
            <a:r>
              <a:rPr lang="en-AU" sz="1200" b="1" dirty="0">
                <a:latin typeface="Times New Roman" panose="02020603050405020304" pitchFamily="18" charset="0"/>
                <a:cs typeface="Times New Roman" panose="02020603050405020304" pitchFamily="18" charset="0"/>
              </a:rPr>
              <a:t>B </a:t>
            </a:r>
            <a:r>
              <a:rPr lang="en-AU" sz="1200" dirty="0">
                <a:latin typeface="Times New Roman" panose="02020603050405020304" pitchFamily="18" charset="0"/>
                <a:cs typeface="Times New Roman" panose="02020603050405020304" pitchFamily="18" charset="0"/>
              </a:rPr>
              <a:t>Additional biological replicate blot of ORF1 abundance within heat stressed round spermatids. relevant MW markers shown. Blots were re-probed with </a:t>
            </a:r>
            <a:r>
              <a:rPr lang="el-GR" sz="1200" dirty="0">
                <a:latin typeface="Times New Roman" panose="02020603050405020304" pitchFamily="18" charset="0"/>
                <a:cs typeface="Times New Roman" panose="02020603050405020304" pitchFamily="18" charset="0"/>
              </a:rPr>
              <a:t>α</a:t>
            </a:r>
            <a:r>
              <a:rPr lang="en-AU" sz="1200" dirty="0">
                <a:latin typeface="Times New Roman" panose="02020603050405020304" pitchFamily="18" charset="0"/>
                <a:cs typeface="Times New Roman" panose="02020603050405020304" pitchFamily="18" charset="0"/>
              </a:rPr>
              <a:t>-Tubulin for normalisation (cutout shown below corresponding blot). </a:t>
            </a:r>
            <a:endParaRPr lang="en-AU" sz="1200" b="1" dirty="0">
              <a:latin typeface="Times New Roman" panose="02020603050405020304" pitchFamily="18" charset="0"/>
              <a:cs typeface="Times New Roman" panose="02020603050405020304" pitchFamily="18" charset="0"/>
            </a:endParaRPr>
          </a:p>
        </p:txBody>
      </p:sp>
      <p:grpSp>
        <p:nvGrpSpPr>
          <p:cNvPr id="95" name="Group 94">
            <a:extLst>
              <a:ext uri="{FF2B5EF4-FFF2-40B4-BE49-F238E27FC236}">
                <a16:creationId xmlns:a16="http://schemas.microsoft.com/office/drawing/2014/main" id="{5CF6FF7E-6505-CEDC-728E-446BAB7836DD}"/>
              </a:ext>
            </a:extLst>
          </p:cNvPr>
          <p:cNvGrpSpPr/>
          <p:nvPr/>
        </p:nvGrpSpPr>
        <p:grpSpPr>
          <a:xfrm>
            <a:off x="389068" y="1274956"/>
            <a:ext cx="5111277" cy="3005685"/>
            <a:chOff x="389068" y="1170181"/>
            <a:chExt cx="5111277" cy="3005685"/>
          </a:xfrm>
        </p:grpSpPr>
        <p:grpSp>
          <p:nvGrpSpPr>
            <p:cNvPr id="85" name="Group 84">
              <a:extLst>
                <a:ext uri="{FF2B5EF4-FFF2-40B4-BE49-F238E27FC236}">
                  <a16:creationId xmlns:a16="http://schemas.microsoft.com/office/drawing/2014/main" id="{5FF96A0E-8F5C-5BA2-1FED-56936D4F3BA4}"/>
                </a:ext>
              </a:extLst>
            </p:cNvPr>
            <p:cNvGrpSpPr/>
            <p:nvPr/>
          </p:nvGrpSpPr>
          <p:grpSpPr>
            <a:xfrm>
              <a:off x="389068" y="1170181"/>
              <a:ext cx="5111277" cy="2472345"/>
              <a:chOff x="389068" y="1170181"/>
              <a:chExt cx="5111277" cy="2472345"/>
            </a:xfrm>
          </p:grpSpPr>
          <p:sp>
            <p:nvSpPr>
              <p:cNvPr id="63" name="TextBox 62">
                <a:extLst>
                  <a:ext uri="{FF2B5EF4-FFF2-40B4-BE49-F238E27FC236}">
                    <a16:creationId xmlns:a16="http://schemas.microsoft.com/office/drawing/2014/main" id="{F38952F8-4492-E8C0-C198-4B91C11EE38A}"/>
                  </a:ext>
                </a:extLst>
              </p:cNvPr>
              <p:cNvSpPr txBox="1"/>
              <p:nvPr/>
            </p:nvSpPr>
            <p:spPr>
              <a:xfrm>
                <a:off x="571671" y="1170181"/>
                <a:ext cx="348342" cy="276999"/>
              </a:xfrm>
              <a:prstGeom prst="rect">
                <a:avLst/>
              </a:prstGeom>
              <a:noFill/>
              <a:ln w="38100">
                <a:noFill/>
              </a:ln>
            </p:spPr>
            <p:txBody>
              <a:bodyPr wrap="square" rtlCol="0">
                <a:spAutoFit/>
              </a:bodyPr>
              <a:lstStyle/>
              <a:p>
                <a:pPr algn="just"/>
                <a:r>
                  <a:rPr lang="en-AU" sz="1200" dirty="0">
                    <a:latin typeface="Times New Roman" panose="02020603050405020304" pitchFamily="18" charset="0"/>
                    <a:cs typeface="Times New Roman" panose="02020603050405020304" pitchFamily="18" charset="0"/>
                  </a:rPr>
                  <a:t> a</a:t>
                </a:r>
              </a:p>
            </p:txBody>
          </p:sp>
          <p:grpSp>
            <p:nvGrpSpPr>
              <p:cNvPr id="67" name="Group 66">
                <a:extLst>
                  <a:ext uri="{FF2B5EF4-FFF2-40B4-BE49-F238E27FC236}">
                    <a16:creationId xmlns:a16="http://schemas.microsoft.com/office/drawing/2014/main" id="{1E00B35B-8216-AD1E-4D51-070DFCC9F9FF}"/>
                  </a:ext>
                </a:extLst>
              </p:cNvPr>
              <p:cNvGrpSpPr/>
              <p:nvPr/>
            </p:nvGrpSpPr>
            <p:grpSpPr>
              <a:xfrm>
                <a:off x="389068" y="1196944"/>
                <a:ext cx="5111277" cy="2445582"/>
                <a:chOff x="389068" y="1196944"/>
                <a:chExt cx="5111277" cy="2445582"/>
              </a:xfrm>
            </p:grpSpPr>
            <p:grpSp>
              <p:nvGrpSpPr>
                <p:cNvPr id="62" name="Group 61">
                  <a:extLst>
                    <a:ext uri="{FF2B5EF4-FFF2-40B4-BE49-F238E27FC236}">
                      <a16:creationId xmlns:a16="http://schemas.microsoft.com/office/drawing/2014/main" id="{04D01605-8EAF-78B3-754D-228FD69561AF}"/>
                    </a:ext>
                  </a:extLst>
                </p:cNvPr>
                <p:cNvGrpSpPr/>
                <p:nvPr/>
              </p:nvGrpSpPr>
              <p:grpSpPr>
                <a:xfrm>
                  <a:off x="389068" y="1196944"/>
                  <a:ext cx="3601440" cy="2445582"/>
                  <a:chOff x="389068" y="1196944"/>
                  <a:chExt cx="3601440" cy="2445582"/>
                </a:xfrm>
              </p:grpSpPr>
              <p:grpSp>
                <p:nvGrpSpPr>
                  <p:cNvPr id="55" name="Group 54">
                    <a:extLst>
                      <a:ext uri="{FF2B5EF4-FFF2-40B4-BE49-F238E27FC236}">
                        <a16:creationId xmlns:a16="http://schemas.microsoft.com/office/drawing/2014/main" id="{54B8D522-3B75-63F8-83C2-5CE7A0B952C6}"/>
                      </a:ext>
                    </a:extLst>
                  </p:cNvPr>
                  <p:cNvGrpSpPr/>
                  <p:nvPr/>
                </p:nvGrpSpPr>
                <p:grpSpPr>
                  <a:xfrm>
                    <a:off x="1035943" y="1196944"/>
                    <a:ext cx="2954565" cy="2445582"/>
                    <a:chOff x="1035943" y="1196944"/>
                    <a:chExt cx="2954565" cy="2445582"/>
                  </a:xfrm>
                </p:grpSpPr>
                <p:grpSp>
                  <p:nvGrpSpPr>
                    <p:cNvPr id="44" name="Group 43">
                      <a:extLst>
                        <a:ext uri="{FF2B5EF4-FFF2-40B4-BE49-F238E27FC236}">
                          <a16:creationId xmlns:a16="http://schemas.microsoft.com/office/drawing/2014/main" id="{BF4F947D-F476-86F5-2A2F-B3BB506899FB}"/>
                        </a:ext>
                      </a:extLst>
                    </p:cNvPr>
                    <p:cNvGrpSpPr/>
                    <p:nvPr/>
                  </p:nvGrpSpPr>
                  <p:grpSpPr>
                    <a:xfrm>
                      <a:off x="1035943" y="1424670"/>
                      <a:ext cx="2954565" cy="2217856"/>
                      <a:chOff x="1035943" y="1243799"/>
                      <a:chExt cx="2954565" cy="2217856"/>
                    </a:xfrm>
                  </p:grpSpPr>
                  <p:pic>
                    <p:nvPicPr>
                      <p:cNvPr id="27" name="Picture 26" descr="A close-up of a white object&#10;&#10;AI-generated content may be incorrect.">
                        <a:extLst>
                          <a:ext uri="{FF2B5EF4-FFF2-40B4-BE49-F238E27FC236}">
                            <a16:creationId xmlns:a16="http://schemas.microsoft.com/office/drawing/2014/main" id="{73931051-F4C5-C9F1-F94C-2365E7F8E191}"/>
                          </a:ext>
                        </a:extLst>
                      </p:cNvPr>
                      <p:cNvPicPr>
                        <a:picLocks noChangeAspect="1"/>
                      </p:cNvPicPr>
                      <p:nvPr/>
                    </p:nvPicPr>
                    <p:blipFill>
                      <a:blip r:embed="rId2">
                        <a:extLst>
                          <a:ext uri="{28A0092B-C50C-407E-A947-70E740481C1C}">
                            <a14:useLocalDpi xmlns:a14="http://schemas.microsoft.com/office/drawing/2010/main" val="0"/>
                          </a:ext>
                        </a:extLst>
                      </a:blip>
                      <a:srcRect t="14702" r="15619" b="22538"/>
                      <a:stretch>
                        <a:fillRect/>
                      </a:stretch>
                    </p:blipFill>
                    <p:spPr>
                      <a:xfrm>
                        <a:off x="1035943" y="1495497"/>
                        <a:ext cx="2954565" cy="1966158"/>
                      </a:xfrm>
                      <a:prstGeom prst="rect">
                        <a:avLst/>
                      </a:prstGeom>
                    </p:spPr>
                  </p:pic>
                  <p:grpSp>
                    <p:nvGrpSpPr>
                      <p:cNvPr id="37" name="Group 36">
                        <a:extLst>
                          <a:ext uri="{FF2B5EF4-FFF2-40B4-BE49-F238E27FC236}">
                            <a16:creationId xmlns:a16="http://schemas.microsoft.com/office/drawing/2014/main" id="{2BAF26E4-A058-36A2-B9F9-A317E565BCC9}"/>
                          </a:ext>
                        </a:extLst>
                      </p:cNvPr>
                      <p:cNvGrpSpPr/>
                      <p:nvPr/>
                    </p:nvGrpSpPr>
                    <p:grpSpPr>
                      <a:xfrm>
                        <a:off x="1305316" y="1243799"/>
                        <a:ext cx="501712" cy="261610"/>
                        <a:chOff x="1295268" y="1243799"/>
                        <a:chExt cx="501712" cy="261610"/>
                      </a:xfrm>
                    </p:grpSpPr>
                    <p:sp>
                      <p:nvSpPr>
                        <p:cNvPr id="28" name="TextBox 27">
                          <a:extLst>
                            <a:ext uri="{FF2B5EF4-FFF2-40B4-BE49-F238E27FC236}">
                              <a16:creationId xmlns:a16="http://schemas.microsoft.com/office/drawing/2014/main" id="{F964F579-7DBA-B438-5279-A35D7306273F}"/>
                            </a:ext>
                          </a:extLst>
                        </p:cNvPr>
                        <p:cNvSpPr txBox="1"/>
                        <p:nvPr/>
                      </p:nvSpPr>
                      <p:spPr>
                        <a:xfrm>
                          <a:off x="1313944" y="1243799"/>
                          <a:ext cx="483036" cy="261610"/>
                        </a:xfrm>
                        <a:prstGeom prst="rect">
                          <a:avLst/>
                        </a:prstGeom>
                        <a:noFill/>
                        <a:ln>
                          <a:noFill/>
                        </a:ln>
                      </p:spPr>
                      <p:txBody>
                        <a:bodyPr wrap="square" rtlCol="0">
                          <a:spAutoFit/>
                        </a:bodyPr>
                        <a:lstStyle/>
                        <a:p>
                          <a:pPr algn="ctr"/>
                          <a:r>
                            <a:rPr lang="en-AU" sz="1100" dirty="0">
                              <a:latin typeface="Times New Roman" panose="02020603050405020304" pitchFamily="18" charset="0"/>
                              <a:cs typeface="Times New Roman" panose="02020603050405020304" pitchFamily="18" charset="0"/>
                            </a:rPr>
                            <a:t>33°C</a:t>
                          </a:r>
                        </a:p>
                      </p:txBody>
                    </p:sp>
                    <p:cxnSp>
                      <p:nvCxnSpPr>
                        <p:cNvPr id="29" name="Straight Connector 28">
                          <a:extLst>
                            <a:ext uri="{FF2B5EF4-FFF2-40B4-BE49-F238E27FC236}">
                              <a16:creationId xmlns:a16="http://schemas.microsoft.com/office/drawing/2014/main" id="{5BECDF5D-0653-F942-80C2-2BDB0BAB39D4}"/>
                            </a:ext>
                          </a:extLst>
                        </p:cNvPr>
                        <p:cNvCxnSpPr>
                          <a:cxnSpLocks/>
                        </p:cNvCxnSpPr>
                        <p:nvPr/>
                      </p:nvCxnSpPr>
                      <p:spPr>
                        <a:xfrm>
                          <a:off x="1295268" y="1465437"/>
                          <a:ext cx="4899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43448796-AA46-C51F-C291-8F475D65CEC8}"/>
                          </a:ext>
                        </a:extLst>
                      </p:cNvPr>
                      <p:cNvSpPr txBox="1"/>
                      <p:nvPr/>
                    </p:nvSpPr>
                    <p:spPr>
                      <a:xfrm>
                        <a:off x="2686368" y="1270104"/>
                        <a:ext cx="483036" cy="261610"/>
                      </a:xfrm>
                      <a:prstGeom prst="rect">
                        <a:avLst/>
                      </a:prstGeom>
                      <a:noFill/>
                      <a:ln>
                        <a:noFill/>
                      </a:ln>
                    </p:spPr>
                    <p:txBody>
                      <a:bodyPr wrap="square" rtlCol="0">
                        <a:spAutoFit/>
                      </a:bodyPr>
                      <a:lstStyle/>
                      <a:p>
                        <a:pPr algn="ctr"/>
                        <a:r>
                          <a:rPr lang="en-AU" sz="1100" dirty="0">
                            <a:latin typeface="Times New Roman" panose="02020603050405020304" pitchFamily="18" charset="0"/>
                            <a:cs typeface="Times New Roman" panose="02020603050405020304" pitchFamily="18" charset="0"/>
                          </a:rPr>
                          <a:t>33°C</a:t>
                        </a:r>
                      </a:p>
                    </p:txBody>
                  </p:sp>
                  <p:cxnSp>
                    <p:nvCxnSpPr>
                      <p:cNvPr id="31" name="Straight Connector 30">
                        <a:extLst>
                          <a:ext uri="{FF2B5EF4-FFF2-40B4-BE49-F238E27FC236}">
                            <a16:creationId xmlns:a16="http://schemas.microsoft.com/office/drawing/2014/main" id="{890860BE-DEC9-374D-647F-DDAA79549D36}"/>
                          </a:ext>
                        </a:extLst>
                      </p:cNvPr>
                      <p:cNvCxnSpPr>
                        <a:cxnSpLocks/>
                      </p:cNvCxnSpPr>
                      <p:nvPr/>
                    </p:nvCxnSpPr>
                    <p:spPr>
                      <a:xfrm>
                        <a:off x="2659142" y="1495145"/>
                        <a:ext cx="5451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FF31ADD1-B23D-EE04-7CAF-101E65684763}"/>
                          </a:ext>
                        </a:extLst>
                      </p:cNvPr>
                      <p:cNvGrpSpPr/>
                      <p:nvPr/>
                    </p:nvGrpSpPr>
                    <p:grpSpPr>
                      <a:xfrm>
                        <a:off x="1854883" y="1243799"/>
                        <a:ext cx="537845" cy="261610"/>
                        <a:chOff x="1259135" y="1243799"/>
                        <a:chExt cx="537845" cy="261610"/>
                      </a:xfrm>
                    </p:grpSpPr>
                    <p:sp>
                      <p:nvSpPr>
                        <p:cNvPr id="39" name="TextBox 38">
                          <a:extLst>
                            <a:ext uri="{FF2B5EF4-FFF2-40B4-BE49-F238E27FC236}">
                              <a16:creationId xmlns:a16="http://schemas.microsoft.com/office/drawing/2014/main" id="{8E49572D-EF14-7280-6753-4679AA617CAE}"/>
                            </a:ext>
                          </a:extLst>
                        </p:cNvPr>
                        <p:cNvSpPr txBox="1"/>
                        <p:nvPr/>
                      </p:nvSpPr>
                      <p:spPr>
                        <a:xfrm>
                          <a:off x="1313944" y="1243799"/>
                          <a:ext cx="483036" cy="261610"/>
                        </a:xfrm>
                        <a:prstGeom prst="rect">
                          <a:avLst/>
                        </a:prstGeom>
                        <a:noFill/>
                        <a:ln>
                          <a:noFill/>
                        </a:ln>
                      </p:spPr>
                      <p:txBody>
                        <a:bodyPr wrap="square" rtlCol="0">
                          <a:spAutoFit/>
                        </a:bodyPr>
                        <a:lstStyle/>
                        <a:p>
                          <a:pPr algn="ctr"/>
                          <a:r>
                            <a:rPr lang="en-AU" sz="1100" dirty="0">
                              <a:latin typeface="Times New Roman" panose="02020603050405020304" pitchFamily="18" charset="0"/>
                              <a:cs typeface="Times New Roman" panose="02020603050405020304" pitchFamily="18" charset="0"/>
                            </a:rPr>
                            <a:t>42°C</a:t>
                          </a:r>
                        </a:p>
                      </p:txBody>
                    </p:sp>
                    <p:cxnSp>
                      <p:nvCxnSpPr>
                        <p:cNvPr id="40" name="Straight Connector 39">
                          <a:extLst>
                            <a:ext uri="{FF2B5EF4-FFF2-40B4-BE49-F238E27FC236}">
                              <a16:creationId xmlns:a16="http://schemas.microsoft.com/office/drawing/2014/main" id="{5D63B8ED-FC1C-8097-1441-5C42979E76E5}"/>
                            </a:ext>
                          </a:extLst>
                        </p:cNvPr>
                        <p:cNvCxnSpPr>
                          <a:cxnSpLocks/>
                        </p:cNvCxnSpPr>
                        <p:nvPr/>
                      </p:nvCxnSpPr>
                      <p:spPr>
                        <a:xfrm>
                          <a:off x="1259135" y="1465437"/>
                          <a:ext cx="53617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F653A56F-2955-C0BE-CE8E-EDD26E576241}"/>
                          </a:ext>
                        </a:extLst>
                      </p:cNvPr>
                      <p:cNvGrpSpPr/>
                      <p:nvPr/>
                    </p:nvGrpSpPr>
                    <p:grpSpPr>
                      <a:xfrm>
                        <a:off x="3279934" y="1275128"/>
                        <a:ext cx="501712" cy="261610"/>
                        <a:chOff x="1295268" y="1248823"/>
                        <a:chExt cx="501712" cy="261610"/>
                      </a:xfrm>
                    </p:grpSpPr>
                    <p:sp>
                      <p:nvSpPr>
                        <p:cNvPr id="42" name="TextBox 41">
                          <a:extLst>
                            <a:ext uri="{FF2B5EF4-FFF2-40B4-BE49-F238E27FC236}">
                              <a16:creationId xmlns:a16="http://schemas.microsoft.com/office/drawing/2014/main" id="{82A9C5B1-9DCE-FAF8-A94B-6288C7CDF6F3}"/>
                            </a:ext>
                          </a:extLst>
                        </p:cNvPr>
                        <p:cNvSpPr txBox="1"/>
                        <p:nvPr/>
                      </p:nvSpPr>
                      <p:spPr>
                        <a:xfrm>
                          <a:off x="1313944" y="1248823"/>
                          <a:ext cx="483036" cy="261610"/>
                        </a:xfrm>
                        <a:prstGeom prst="rect">
                          <a:avLst/>
                        </a:prstGeom>
                        <a:noFill/>
                        <a:ln>
                          <a:noFill/>
                        </a:ln>
                      </p:spPr>
                      <p:txBody>
                        <a:bodyPr wrap="square" rtlCol="0">
                          <a:spAutoFit/>
                        </a:bodyPr>
                        <a:lstStyle/>
                        <a:p>
                          <a:pPr algn="ctr"/>
                          <a:r>
                            <a:rPr lang="en-AU" sz="1100" dirty="0">
                              <a:latin typeface="Times New Roman" panose="02020603050405020304" pitchFamily="18" charset="0"/>
                              <a:cs typeface="Times New Roman" panose="02020603050405020304" pitchFamily="18" charset="0"/>
                            </a:rPr>
                            <a:t>42°C</a:t>
                          </a:r>
                        </a:p>
                      </p:txBody>
                    </p:sp>
                    <p:cxnSp>
                      <p:nvCxnSpPr>
                        <p:cNvPr id="43" name="Straight Connector 42">
                          <a:extLst>
                            <a:ext uri="{FF2B5EF4-FFF2-40B4-BE49-F238E27FC236}">
                              <a16:creationId xmlns:a16="http://schemas.microsoft.com/office/drawing/2014/main" id="{80FB38C0-D7D0-2CD8-C673-374496E42BA1}"/>
                            </a:ext>
                          </a:extLst>
                        </p:cNvPr>
                        <p:cNvCxnSpPr>
                          <a:cxnSpLocks/>
                        </p:cNvCxnSpPr>
                        <p:nvPr/>
                      </p:nvCxnSpPr>
                      <p:spPr>
                        <a:xfrm>
                          <a:off x="1295268" y="1470461"/>
                          <a:ext cx="4899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45" name="Straight Connector 44">
                      <a:extLst>
                        <a:ext uri="{FF2B5EF4-FFF2-40B4-BE49-F238E27FC236}">
                          <a16:creationId xmlns:a16="http://schemas.microsoft.com/office/drawing/2014/main" id="{718DD6AA-3CD8-C03F-E266-16D9CC4EAA59}"/>
                        </a:ext>
                      </a:extLst>
                    </p:cNvPr>
                    <p:cNvCxnSpPr>
                      <a:cxnSpLocks/>
                    </p:cNvCxnSpPr>
                    <p:nvPr/>
                  </p:nvCxnSpPr>
                  <p:spPr>
                    <a:xfrm>
                      <a:off x="1301715" y="1419699"/>
                      <a:ext cx="10910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DEB8C3B-D20C-4C36-5DDE-E89AD3871F8E}"/>
                        </a:ext>
                      </a:extLst>
                    </p:cNvPr>
                    <p:cNvCxnSpPr>
                      <a:cxnSpLocks/>
                    </p:cNvCxnSpPr>
                    <p:nvPr/>
                  </p:nvCxnSpPr>
                  <p:spPr>
                    <a:xfrm>
                      <a:off x="2659142" y="1419699"/>
                      <a:ext cx="1115006" cy="45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42D3A15A-C32E-0260-119A-5A7AB2851267}"/>
                        </a:ext>
                      </a:extLst>
                    </p:cNvPr>
                    <p:cNvSpPr txBox="1"/>
                    <p:nvPr/>
                  </p:nvSpPr>
                  <p:spPr>
                    <a:xfrm>
                      <a:off x="2593403" y="1196944"/>
                      <a:ext cx="1253598" cy="261610"/>
                    </a:xfrm>
                    <a:prstGeom prst="rect">
                      <a:avLst/>
                    </a:prstGeom>
                    <a:noFill/>
                    <a:ln>
                      <a:noFill/>
                    </a:ln>
                  </p:spPr>
                  <p:txBody>
                    <a:bodyPr wrap="square" rtlCol="0">
                      <a:spAutoFit/>
                    </a:bodyPr>
                    <a:lstStyle/>
                    <a:p>
                      <a:pPr algn="ctr"/>
                      <a:r>
                        <a:rPr lang="en-AU" sz="1100" dirty="0">
                          <a:latin typeface="Times New Roman" panose="02020603050405020304" pitchFamily="18" charset="0"/>
                          <a:cs typeface="Times New Roman" panose="02020603050405020304" pitchFamily="18" charset="0"/>
                        </a:rPr>
                        <a:t>Round Spermatids</a:t>
                      </a:r>
                    </a:p>
                  </p:txBody>
                </p:sp>
                <p:sp>
                  <p:nvSpPr>
                    <p:cNvPr id="53" name="TextBox 52">
                      <a:extLst>
                        <a:ext uri="{FF2B5EF4-FFF2-40B4-BE49-F238E27FC236}">
                          <a16:creationId xmlns:a16="http://schemas.microsoft.com/office/drawing/2014/main" id="{E6BBDA07-1C4C-9F67-C71E-6BBAC01D04DD}"/>
                        </a:ext>
                      </a:extLst>
                    </p:cNvPr>
                    <p:cNvSpPr txBox="1"/>
                    <p:nvPr/>
                  </p:nvSpPr>
                  <p:spPr>
                    <a:xfrm>
                      <a:off x="1228084" y="1199413"/>
                      <a:ext cx="1253598" cy="261610"/>
                    </a:xfrm>
                    <a:prstGeom prst="rect">
                      <a:avLst/>
                    </a:prstGeom>
                    <a:noFill/>
                    <a:ln>
                      <a:noFill/>
                    </a:ln>
                  </p:spPr>
                  <p:txBody>
                    <a:bodyPr wrap="square" rtlCol="0">
                      <a:spAutoFit/>
                    </a:bodyPr>
                    <a:lstStyle/>
                    <a:p>
                      <a:pPr algn="ctr"/>
                      <a:r>
                        <a:rPr lang="en-AU" sz="1100" dirty="0">
                          <a:latin typeface="Times New Roman" panose="02020603050405020304" pitchFamily="18" charset="0"/>
                          <a:cs typeface="Times New Roman" panose="02020603050405020304" pitchFamily="18" charset="0"/>
                        </a:rPr>
                        <a:t>Spermatocytes</a:t>
                      </a:r>
                    </a:p>
                  </p:txBody>
                </p:sp>
              </p:grpSp>
              <p:sp>
                <p:nvSpPr>
                  <p:cNvPr id="56" name="TextBox 55">
                    <a:extLst>
                      <a:ext uri="{FF2B5EF4-FFF2-40B4-BE49-F238E27FC236}">
                        <a16:creationId xmlns:a16="http://schemas.microsoft.com/office/drawing/2014/main" id="{4F2722E1-245B-319A-CA05-00798476535A}"/>
                      </a:ext>
                    </a:extLst>
                  </p:cNvPr>
                  <p:cNvSpPr txBox="1"/>
                  <p:nvPr/>
                </p:nvSpPr>
                <p:spPr>
                  <a:xfrm>
                    <a:off x="389083" y="2145211"/>
                    <a:ext cx="769479" cy="251716"/>
                  </a:xfrm>
                  <a:prstGeom prst="rect">
                    <a:avLst/>
                  </a:prstGeom>
                  <a:noFill/>
                  <a:ln>
                    <a:noFill/>
                  </a:ln>
                </p:spPr>
                <p:txBody>
                  <a:bodyPr wrap="square" rtlCol="0">
                    <a:spAutoFit/>
                  </a:bodyPr>
                  <a:lstStyle/>
                  <a:p>
                    <a:r>
                      <a:rPr lang="en-AU" sz="1100" dirty="0">
                        <a:latin typeface="Times New Roman" panose="02020603050405020304" pitchFamily="18" charset="0"/>
                        <a:cs typeface="Times New Roman" panose="02020603050405020304" pitchFamily="18" charset="0"/>
                      </a:rPr>
                      <a:t>70 </a:t>
                    </a:r>
                    <a:r>
                      <a:rPr lang="en-AU" sz="1100" dirty="0" err="1">
                        <a:latin typeface="Times New Roman" panose="02020603050405020304" pitchFamily="18" charset="0"/>
                        <a:cs typeface="Times New Roman" panose="02020603050405020304" pitchFamily="18" charset="0"/>
                      </a:rPr>
                      <a:t>kDa</a:t>
                    </a:r>
                    <a:endParaRPr lang="en-AU" dirty="0">
                      <a:latin typeface="Times New Roman" panose="02020603050405020304" pitchFamily="18" charset="0"/>
                      <a:cs typeface="Times New Roman" panose="02020603050405020304" pitchFamily="18" charset="0"/>
                    </a:endParaRPr>
                  </a:p>
                </p:txBody>
              </p:sp>
              <p:cxnSp>
                <p:nvCxnSpPr>
                  <p:cNvPr id="57" name="Straight Connector 56">
                    <a:extLst>
                      <a:ext uri="{FF2B5EF4-FFF2-40B4-BE49-F238E27FC236}">
                        <a16:creationId xmlns:a16="http://schemas.microsoft.com/office/drawing/2014/main" id="{AE19BEF9-0A19-4248-E745-6435B530B6FC}"/>
                      </a:ext>
                    </a:extLst>
                  </p:cNvPr>
                  <p:cNvCxnSpPr>
                    <a:cxnSpLocks/>
                  </p:cNvCxnSpPr>
                  <p:nvPr/>
                </p:nvCxnSpPr>
                <p:spPr>
                  <a:xfrm>
                    <a:off x="920028" y="2279240"/>
                    <a:ext cx="979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411BCE1D-FEC0-F4C0-8B74-E377BB06B1DA}"/>
                      </a:ext>
                    </a:extLst>
                  </p:cNvPr>
                  <p:cNvSpPr txBox="1"/>
                  <p:nvPr/>
                </p:nvSpPr>
                <p:spPr>
                  <a:xfrm>
                    <a:off x="389083" y="2301419"/>
                    <a:ext cx="769479" cy="251716"/>
                  </a:xfrm>
                  <a:prstGeom prst="rect">
                    <a:avLst/>
                  </a:prstGeom>
                  <a:noFill/>
                  <a:ln>
                    <a:noFill/>
                  </a:ln>
                </p:spPr>
                <p:txBody>
                  <a:bodyPr wrap="square" rtlCol="0">
                    <a:spAutoFit/>
                  </a:bodyPr>
                  <a:lstStyle/>
                  <a:p>
                    <a:r>
                      <a:rPr lang="en-AU" sz="1100" dirty="0">
                        <a:latin typeface="Times New Roman" panose="02020603050405020304" pitchFamily="18" charset="0"/>
                        <a:cs typeface="Times New Roman" panose="02020603050405020304" pitchFamily="18" charset="0"/>
                      </a:rPr>
                      <a:t>55 </a:t>
                    </a:r>
                    <a:r>
                      <a:rPr lang="en-AU" sz="1100" dirty="0" err="1">
                        <a:latin typeface="Times New Roman" panose="02020603050405020304" pitchFamily="18" charset="0"/>
                        <a:cs typeface="Times New Roman" panose="02020603050405020304" pitchFamily="18" charset="0"/>
                      </a:rPr>
                      <a:t>kDa</a:t>
                    </a:r>
                    <a:endParaRPr lang="en-AU" dirty="0">
                      <a:latin typeface="Times New Roman" panose="02020603050405020304" pitchFamily="18" charset="0"/>
                      <a:cs typeface="Times New Roman" panose="02020603050405020304" pitchFamily="18" charset="0"/>
                    </a:endParaRPr>
                  </a:p>
                </p:txBody>
              </p:sp>
              <p:cxnSp>
                <p:nvCxnSpPr>
                  <p:cNvPr id="59" name="Straight Connector 58">
                    <a:extLst>
                      <a:ext uri="{FF2B5EF4-FFF2-40B4-BE49-F238E27FC236}">
                        <a16:creationId xmlns:a16="http://schemas.microsoft.com/office/drawing/2014/main" id="{2F39016E-7C41-3A88-22FA-B1AA2525B240}"/>
                      </a:ext>
                    </a:extLst>
                  </p:cNvPr>
                  <p:cNvCxnSpPr>
                    <a:cxnSpLocks/>
                  </p:cNvCxnSpPr>
                  <p:nvPr/>
                </p:nvCxnSpPr>
                <p:spPr>
                  <a:xfrm>
                    <a:off x="920028" y="2435448"/>
                    <a:ext cx="979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A05BCED9-3B89-FB81-C097-9FD15290139B}"/>
                      </a:ext>
                    </a:extLst>
                  </p:cNvPr>
                  <p:cNvSpPr txBox="1"/>
                  <p:nvPr/>
                </p:nvSpPr>
                <p:spPr>
                  <a:xfrm>
                    <a:off x="389068" y="2433970"/>
                    <a:ext cx="769479" cy="251716"/>
                  </a:xfrm>
                  <a:prstGeom prst="rect">
                    <a:avLst/>
                  </a:prstGeom>
                  <a:noFill/>
                  <a:ln>
                    <a:noFill/>
                  </a:ln>
                </p:spPr>
                <p:txBody>
                  <a:bodyPr wrap="square" rtlCol="0">
                    <a:spAutoFit/>
                  </a:bodyPr>
                  <a:lstStyle/>
                  <a:p>
                    <a:r>
                      <a:rPr lang="en-AU" sz="1100" dirty="0">
                        <a:latin typeface="Times New Roman" panose="02020603050405020304" pitchFamily="18" charset="0"/>
                        <a:cs typeface="Times New Roman" panose="02020603050405020304" pitchFamily="18" charset="0"/>
                      </a:rPr>
                      <a:t>35 </a:t>
                    </a:r>
                    <a:r>
                      <a:rPr lang="en-AU" sz="1100" dirty="0" err="1">
                        <a:latin typeface="Times New Roman" panose="02020603050405020304" pitchFamily="18" charset="0"/>
                        <a:cs typeface="Times New Roman" panose="02020603050405020304" pitchFamily="18" charset="0"/>
                      </a:rPr>
                      <a:t>kDa</a:t>
                    </a:r>
                    <a:endParaRPr lang="en-AU" dirty="0">
                      <a:latin typeface="Times New Roman" panose="02020603050405020304" pitchFamily="18" charset="0"/>
                      <a:cs typeface="Times New Roman" panose="02020603050405020304" pitchFamily="18" charset="0"/>
                    </a:endParaRPr>
                  </a:p>
                </p:txBody>
              </p:sp>
              <p:cxnSp>
                <p:nvCxnSpPr>
                  <p:cNvPr id="61" name="Straight Connector 60">
                    <a:extLst>
                      <a:ext uri="{FF2B5EF4-FFF2-40B4-BE49-F238E27FC236}">
                        <a16:creationId xmlns:a16="http://schemas.microsoft.com/office/drawing/2014/main" id="{1E5E2891-425C-F92B-ED34-7D894E4AD4B4}"/>
                      </a:ext>
                    </a:extLst>
                  </p:cNvPr>
                  <p:cNvCxnSpPr>
                    <a:cxnSpLocks/>
                  </p:cNvCxnSpPr>
                  <p:nvPr/>
                </p:nvCxnSpPr>
                <p:spPr>
                  <a:xfrm>
                    <a:off x="920013" y="2567999"/>
                    <a:ext cx="979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5" name="Straight Connector 64">
                  <a:extLst>
                    <a:ext uri="{FF2B5EF4-FFF2-40B4-BE49-F238E27FC236}">
                      <a16:creationId xmlns:a16="http://schemas.microsoft.com/office/drawing/2014/main" id="{0BF1D3A1-8E8F-C09E-DF0B-E23C2ADB49EA}"/>
                    </a:ext>
                  </a:extLst>
                </p:cNvPr>
                <p:cNvCxnSpPr>
                  <a:cxnSpLocks/>
                </p:cNvCxnSpPr>
                <p:nvPr/>
              </p:nvCxnSpPr>
              <p:spPr>
                <a:xfrm>
                  <a:off x="4004099" y="2497391"/>
                  <a:ext cx="979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FAE62B93-0349-C2F1-5A82-D51959748E65}"/>
                    </a:ext>
                  </a:extLst>
                </p:cNvPr>
                <p:cNvSpPr txBox="1"/>
                <p:nvPr/>
              </p:nvSpPr>
              <p:spPr>
                <a:xfrm>
                  <a:off x="4037400" y="2359361"/>
                  <a:ext cx="1462945" cy="251716"/>
                </a:xfrm>
                <a:prstGeom prst="rect">
                  <a:avLst/>
                </a:prstGeom>
                <a:noFill/>
                <a:ln>
                  <a:noFill/>
                </a:ln>
              </p:spPr>
              <p:txBody>
                <a:bodyPr wrap="square" rtlCol="0">
                  <a:spAutoFit/>
                </a:bodyPr>
                <a:lstStyle/>
                <a:p>
                  <a:r>
                    <a:rPr lang="en-AU" sz="1100" dirty="0">
                      <a:latin typeface="Times New Roman" panose="02020603050405020304" pitchFamily="18" charset="0"/>
                      <a:cs typeface="Times New Roman" panose="02020603050405020304" pitchFamily="18" charset="0"/>
                    </a:rPr>
                    <a:t>ORF1p (41 </a:t>
                  </a:r>
                  <a:r>
                    <a:rPr lang="en-AU" sz="1100" dirty="0" err="1">
                      <a:latin typeface="Times New Roman" panose="02020603050405020304" pitchFamily="18" charset="0"/>
                      <a:cs typeface="Times New Roman" panose="02020603050405020304" pitchFamily="18" charset="0"/>
                    </a:rPr>
                    <a:t>kDa</a:t>
                  </a:r>
                  <a:r>
                    <a:rPr lang="en-AU" sz="1100" dirty="0">
                      <a:latin typeface="Times New Roman" panose="02020603050405020304" pitchFamily="18" charset="0"/>
                      <a:cs typeface="Times New Roman" panose="02020603050405020304" pitchFamily="18" charset="0"/>
                    </a:rPr>
                    <a:t>) </a:t>
                  </a:r>
                  <a:endParaRPr lang="en-AU" dirty="0">
                    <a:latin typeface="Times New Roman" panose="02020603050405020304" pitchFamily="18" charset="0"/>
                    <a:cs typeface="Times New Roman" panose="02020603050405020304" pitchFamily="18" charset="0"/>
                  </a:endParaRPr>
                </a:p>
              </p:txBody>
            </p:sp>
          </p:grpSp>
        </p:grpSp>
        <p:pic>
          <p:nvPicPr>
            <p:cNvPr id="87" name="Picture 86" descr="A close-up of a test&#10;&#10;AI-generated content may be incorrect.">
              <a:extLst>
                <a:ext uri="{FF2B5EF4-FFF2-40B4-BE49-F238E27FC236}">
                  <a16:creationId xmlns:a16="http://schemas.microsoft.com/office/drawing/2014/main" id="{1185432A-D6F7-EAE7-F2F9-CED48F7D7031}"/>
                </a:ext>
              </a:extLst>
            </p:cNvPr>
            <p:cNvPicPr>
              <a:picLocks noChangeAspect="1"/>
            </p:cNvPicPr>
            <p:nvPr/>
          </p:nvPicPr>
          <p:blipFill>
            <a:blip r:embed="rId3">
              <a:extLst>
                <a:ext uri="{28A0092B-C50C-407E-A947-70E740481C1C}">
                  <a14:useLocalDpi xmlns:a14="http://schemas.microsoft.com/office/drawing/2010/main" val="0"/>
                </a:ext>
              </a:extLst>
            </a:blip>
            <a:srcRect l="7152" t="33502" r="15319" b="48947"/>
            <a:stretch>
              <a:fillRect/>
            </a:stretch>
          </p:blipFill>
          <p:spPr>
            <a:xfrm>
              <a:off x="1165342" y="3720934"/>
              <a:ext cx="2742981" cy="454932"/>
            </a:xfrm>
            <a:prstGeom prst="rect">
              <a:avLst/>
            </a:prstGeom>
            <a:ln>
              <a:solidFill>
                <a:schemeClr val="tx1"/>
              </a:solidFill>
            </a:ln>
          </p:spPr>
        </p:pic>
        <p:cxnSp>
          <p:nvCxnSpPr>
            <p:cNvPr id="88" name="Straight Connector 87">
              <a:extLst>
                <a:ext uri="{FF2B5EF4-FFF2-40B4-BE49-F238E27FC236}">
                  <a16:creationId xmlns:a16="http://schemas.microsoft.com/office/drawing/2014/main" id="{9D31EE84-095F-9618-3D78-36F3AB6906C4}"/>
                </a:ext>
              </a:extLst>
            </p:cNvPr>
            <p:cNvCxnSpPr>
              <a:cxnSpLocks/>
            </p:cNvCxnSpPr>
            <p:nvPr/>
          </p:nvCxnSpPr>
          <p:spPr>
            <a:xfrm>
              <a:off x="4004099" y="3849129"/>
              <a:ext cx="979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A8415E33-7FD9-0978-B1CF-E42F7890B57B}"/>
                </a:ext>
              </a:extLst>
            </p:cNvPr>
            <p:cNvSpPr txBox="1"/>
            <p:nvPr/>
          </p:nvSpPr>
          <p:spPr>
            <a:xfrm>
              <a:off x="4037400" y="3711099"/>
              <a:ext cx="1462945" cy="261610"/>
            </a:xfrm>
            <a:prstGeom prst="rect">
              <a:avLst/>
            </a:prstGeom>
            <a:noFill/>
            <a:ln>
              <a:noFill/>
            </a:ln>
          </p:spPr>
          <p:txBody>
            <a:bodyPr wrap="square" rtlCol="0">
              <a:spAutoFit/>
            </a:bodyPr>
            <a:lstStyle/>
            <a:p>
              <a:r>
                <a:rPr lang="el-GR" sz="1100" dirty="0">
                  <a:latin typeface="Times New Roman" panose="02020603050405020304" pitchFamily="18" charset="0"/>
                  <a:cs typeface="Times New Roman" panose="02020603050405020304" pitchFamily="18" charset="0"/>
                </a:rPr>
                <a:t>α</a:t>
              </a:r>
              <a:r>
                <a:rPr lang="en-AU" sz="1100" dirty="0">
                  <a:latin typeface="Times New Roman" panose="02020603050405020304" pitchFamily="18" charset="0"/>
                  <a:cs typeface="Times New Roman" panose="02020603050405020304" pitchFamily="18" charset="0"/>
                </a:rPr>
                <a:t>-Tubulin (50 </a:t>
              </a:r>
              <a:r>
                <a:rPr lang="en-AU" sz="1100" dirty="0" err="1">
                  <a:latin typeface="Times New Roman" panose="02020603050405020304" pitchFamily="18" charset="0"/>
                  <a:cs typeface="Times New Roman" panose="02020603050405020304" pitchFamily="18" charset="0"/>
                </a:rPr>
                <a:t>kDa</a:t>
              </a:r>
              <a:r>
                <a:rPr lang="en-AU" sz="1100" dirty="0">
                  <a:latin typeface="Times New Roman" panose="02020603050405020304" pitchFamily="18" charset="0"/>
                  <a:cs typeface="Times New Roman" panose="02020603050405020304" pitchFamily="18" charset="0"/>
                </a:rPr>
                <a:t>) </a:t>
              </a:r>
              <a:endParaRPr lang="en-AU" dirty="0">
                <a:latin typeface="Times New Roman" panose="02020603050405020304" pitchFamily="18" charset="0"/>
                <a:cs typeface="Times New Roman" panose="02020603050405020304" pitchFamily="18" charset="0"/>
              </a:endParaRPr>
            </a:p>
          </p:txBody>
        </p:sp>
      </p:grpSp>
      <p:grpSp>
        <p:nvGrpSpPr>
          <p:cNvPr id="94" name="Group 93">
            <a:extLst>
              <a:ext uri="{FF2B5EF4-FFF2-40B4-BE49-F238E27FC236}">
                <a16:creationId xmlns:a16="http://schemas.microsoft.com/office/drawing/2014/main" id="{E51E0C0D-06A8-1BD2-4752-D06E2017343F}"/>
              </a:ext>
            </a:extLst>
          </p:cNvPr>
          <p:cNvGrpSpPr/>
          <p:nvPr/>
        </p:nvGrpSpPr>
        <p:grpSpPr>
          <a:xfrm>
            <a:off x="398252" y="4413699"/>
            <a:ext cx="4166859" cy="2834706"/>
            <a:chOff x="398252" y="4666366"/>
            <a:chExt cx="4166859" cy="2834706"/>
          </a:xfrm>
        </p:grpSpPr>
        <p:grpSp>
          <p:nvGrpSpPr>
            <p:cNvPr id="84" name="Group 83">
              <a:extLst>
                <a:ext uri="{FF2B5EF4-FFF2-40B4-BE49-F238E27FC236}">
                  <a16:creationId xmlns:a16="http://schemas.microsoft.com/office/drawing/2014/main" id="{EBB8E6BD-992B-E932-F0B0-4075F0CACDED}"/>
                </a:ext>
              </a:extLst>
            </p:cNvPr>
            <p:cNvGrpSpPr/>
            <p:nvPr/>
          </p:nvGrpSpPr>
          <p:grpSpPr>
            <a:xfrm>
              <a:off x="398252" y="4666366"/>
              <a:ext cx="4166859" cy="2244476"/>
              <a:chOff x="395350" y="4058807"/>
              <a:chExt cx="4166859" cy="2244476"/>
            </a:xfrm>
          </p:grpSpPr>
          <p:sp>
            <p:nvSpPr>
              <p:cNvPr id="64" name="TextBox 63">
                <a:extLst>
                  <a:ext uri="{FF2B5EF4-FFF2-40B4-BE49-F238E27FC236}">
                    <a16:creationId xmlns:a16="http://schemas.microsoft.com/office/drawing/2014/main" id="{02506C27-B2D3-4A32-FD76-DD93AF232D70}"/>
                  </a:ext>
                </a:extLst>
              </p:cNvPr>
              <p:cNvSpPr txBox="1"/>
              <p:nvPr/>
            </p:nvSpPr>
            <p:spPr>
              <a:xfrm>
                <a:off x="569024" y="4058807"/>
                <a:ext cx="348342" cy="276999"/>
              </a:xfrm>
              <a:prstGeom prst="rect">
                <a:avLst/>
              </a:prstGeom>
              <a:noFill/>
              <a:ln w="38100">
                <a:noFill/>
              </a:ln>
            </p:spPr>
            <p:txBody>
              <a:bodyPr wrap="square" rtlCol="0">
                <a:spAutoFit/>
              </a:bodyPr>
              <a:lstStyle/>
              <a:p>
                <a:pPr algn="just"/>
                <a:r>
                  <a:rPr lang="en-AU" sz="1200" dirty="0">
                    <a:latin typeface="Times New Roman" panose="02020603050405020304" pitchFamily="18" charset="0"/>
                    <a:cs typeface="Times New Roman" panose="02020603050405020304" pitchFamily="18" charset="0"/>
                  </a:rPr>
                  <a:t> b</a:t>
                </a:r>
              </a:p>
            </p:txBody>
          </p:sp>
          <p:pic>
            <p:nvPicPr>
              <p:cNvPr id="69" name="Picture 68" descr="A close-up of a white square&#10;&#10;AI-generated content may be incorrect.">
                <a:extLst>
                  <a:ext uri="{FF2B5EF4-FFF2-40B4-BE49-F238E27FC236}">
                    <a16:creationId xmlns:a16="http://schemas.microsoft.com/office/drawing/2014/main" id="{8AE513B4-1393-A037-FF9F-F69504110028}"/>
                  </a:ext>
                </a:extLst>
              </p:cNvPr>
              <p:cNvPicPr>
                <a:picLocks noChangeAspect="1"/>
              </p:cNvPicPr>
              <p:nvPr/>
            </p:nvPicPr>
            <p:blipFill>
              <a:blip r:embed="rId4">
                <a:extLst>
                  <a:ext uri="{28A0092B-C50C-407E-A947-70E740481C1C}">
                    <a14:useLocalDpi xmlns:a14="http://schemas.microsoft.com/office/drawing/2010/main" val="0"/>
                  </a:ext>
                </a:extLst>
              </a:blip>
              <a:srcRect t="7937" r="7065"/>
              <a:stretch>
                <a:fillRect/>
              </a:stretch>
            </p:blipFill>
            <p:spPr>
              <a:xfrm>
                <a:off x="1035943" y="4481066"/>
                <a:ext cx="1991322" cy="1822217"/>
              </a:xfrm>
              <a:prstGeom prst="rect">
                <a:avLst/>
              </a:prstGeom>
            </p:spPr>
          </p:pic>
          <p:sp>
            <p:nvSpPr>
              <p:cNvPr id="70" name="TextBox 69">
                <a:extLst>
                  <a:ext uri="{FF2B5EF4-FFF2-40B4-BE49-F238E27FC236}">
                    <a16:creationId xmlns:a16="http://schemas.microsoft.com/office/drawing/2014/main" id="{6056D859-A809-51A8-FFCB-939A0D4FEC61}"/>
                  </a:ext>
                </a:extLst>
              </p:cNvPr>
              <p:cNvSpPr txBox="1"/>
              <p:nvPr/>
            </p:nvSpPr>
            <p:spPr>
              <a:xfrm>
                <a:off x="1537792" y="4209485"/>
                <a:ext cx="483036" cy="261610"/>
              </a:xfrm>
              <a:prstGeom prst="rect">
                <a:avLst/>
              </a:prstGeom>
              <a:noFill/>
              <a:ln>
                <a:noFill/>
              </a:ln>
            </p:spPr>
            <p:txBody>
              <a:bodyPr wrap="square" rtlCol="0">
                <a:spAutoFit/>
              </a:bodyPr>
              <a:lstStyle/>
              <a:p>
                <a:pPr algn="ctr"/>
                <a:r>
                  <a:rPr lang="en-AU" sz="1100" dirty="0">
                    <a:latin typeface="Times New Roman" panose="02020603050405020304" pitchFamily="18" charset="0"/>
                    <a:cs typeface="Times New Roman" panose="02020603050405020304" pitchFamily="18" charset="0"/>
                  </a:rPr>
                  <a:t>33°C</a:t>
                </a:r>
              </a:p>
            </p:txBody>
          </p:sp>
          <p:cxnSp>
            <p:nvCxnSpPr>
              <p:cNvPr id="71" name="Straight Connector 70">
                <a:extLst>
                  <a:ext uri="{FF2B5EF4-FFF2-40B4-BE49-F238E27FC236}">
                    <a16:creationId xmlns:a16="http://schemas.microsoft.com/office/drawing/2014/main" id="{35C34203-2023-7EB3-9FC1-7AF9F067C472}"/>
                  </a:ext>
                </a:extLst>
              </p:cNvPr>
              <p:cNvCxnSpPr>
                <a:cxnSpLocks/>
              </p:cNvCxnSpPr>
              <p:nvPr/>
            </p:nvCxnSpPr>
            <p:spPr>
              <a:xfrm>
                <a:off x="1403856" y="4431123"/>
                <a:ext cx="69388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F31B74B7-1CAA-7913-EE95-22569C9D56E3}"/>
                  </a:ext>
                </a:extLst>
              </p:cNvPr>
              <p:cNvSpPr txBox="1"/>
              <p:nvPr/>
            </p:nvSpPr>
            <p:spPr>
              <a:xfrm>
                <a:off x="2323276" y="4209485"/>
                <a:ext cx="483036" cy="261610"/>
              </a:xfrm>
              <a:prstGeom prst="rect">
                <a:avLst/>
              </a:prstGeom>
              <a:noFill/>
              <a:ln>
                <a:noFill/>
              </a:ln>
            </p:spPr>
            <p:txBody>
              <a:bodyPr wrap="square" rtlCol="0">
                <a:spAutoFit/>
              </a:bodyPr>
              <a:lstStyle/>
              <a:p>
                <a:pPr algn="ctr"/>
                <a:r>
                  <a:rPr lang="en-AU" sz="1100" dirty="0">
                    <a:latin typeface="Times New Roman" panose="02020603050405020304" pitchFamily="18" charset="0"/>
                    <a:cs typeface="Times New Roman" panose="02020603050405020304" pitchFamily="18" charset="0"/>
                  </a:rPr>
                  <a:t>42°C</a:t>
                </a:r>
              </a:p>
            </p:txBody>
          </p:sp>
          <p:cxnSp>
            <p:nvCxnSpPr>
              <p:cNvPr id="73" name="Straight Connector 72">
                <a:extLst>
                  <a:ext uri="{FF2B5EF4-FFF2-40B4-BE49-F238E27FC236}">
                    <a16:creationId xmlns:a16="http://schemas.microsoft.com/office/drawing/2014/main" id="{2862DE01-CD60-3309-ADFD-A8491613520A}"/>
                  </a:ext>
                </a:extLst>
              </p:cNvPr>
              <p:cNvCxnSpPr>
                <a:cxnSpLocks/>
              </p:cNvCxnSpPr>
              <p:nvPr/>
            </p:nvCxnSpPr>
            <p:spPr>
              <a:xfrm>
                <a:off x="2174582" y="4431123"/>
                <a:ext cx="76068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843E0B-EB8F-E5EE-CAAB-51BE63723A02}"/>
                  </a:ext>
                </a:extLst>
              </p:cNvPr>
              <p:cNvSpPr txBox="1"/>
              <p:nvPr/>
            </p:nvSpPr>
            <p:spPr>
              <a:xfrm>
                <a:off x="395365" y="5081001"/>
                <a:ext cx="769479" cy="251716"/>
              </a:xfrm>
              <a:prstGeom prst="rect">
                <a:avLst/>
              </a:prstGeom>
              <a:noFill/>
              <a:ln>
                <a:noFill/>
              </a:ln>
            </p:spPr>
            <p:txBody>
              <a:bodyPr wrap="square" rtlCol="0">
                <a:spAutoFit/>
              </a:bodyPr>
              <a:lstStyle/>
              <a:p>
                <a:r>
                  <a:rPr lang="en-AU" sz="1100" dirty="0">
                    <a:latin typeface="Times New Roman" panose="02020603050405020304" pitchFamily="18" charset="0"/>
                    <a:cs typeface="Times New Roman" panose="02020603050405020304" pitchFamily="18" charset="0"/>
                  </a:rPr>
                  <a:t>70 </a:t>
                </a:r>
                <a:r>
                  <a:rPr lang="en-AU" sz="1100" dirty="0" err="1">
                    <a:latin typeface="Times New Roman" panose="02020603050405020304" pitchFamily="18" charset="0"/>
                    <a:cs typeface="Times New Roman" panose="02020603050405020304" pitchFamily="18" charset="0"/>
                  </a:rPr>
                  <a:t>kDa</a:t>
                </a:r>
                <a:endParaRPr lang="en-AU" dirty="0">
                  <a:latin typeface="Times New Roman" panose="02020603050405020304" pitchFamily="18" charset="0"/>
                  <a:cs typeface="Times New Roman" panose="02020603050405020304" pitchFamily="18" charset="0"/>
                </a:endParaRPr>
              </a:p>
            </p:txBody>
          </p:sp>
          <p:cxnSp>
            <p:nvCxnSpPr>
              <p:cNvPr id="77" name="Straight Connector 76">
                <a:extLst>
                  <a:ext uri="{FF2B5EF4-FFF2-40B4-BE49-F238E27FC236}">
                    <a16:creationId xmlns:a16="http://schemas.microsoft.com/office/drawing/2014/main" id="{A80903F5-77B3-3FD8-F7CD-87CAF9CFE87E}"/>
                  </a:ext>
                </a:extLst>
              </p:cNvPr>
              <p:cNvCxnSpPr>
                <a:cxnSpLocks/>
              </p:cNvCxnSpPr>
              <p:nvPr/>
            </p:nvCxnSpPr>
            <p:spPr>
              <a:xfrm>
                <a:off x="926310" y="5215030"/>
                <a:ext cx="979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AA8B9CE8-30E5-ED52-935C-E503E4805C5C}"/>
                  </a:ext>
                </a:extLst>
              </p:cNvPr>
              <p:cNvSpPr txBox="1"/>
              <p:nvPr/>
            </p:nvSpPr>
            <p:spPr>
              <a:xfrm>
                <a:off x="395365" y="5275629"/>
                <a:ext cx="769479" cy="251716"/>
              </a:xfrm>
              <a:prstGeom prst="rect">
                <a:avLst/>
              </a:prstGeom>
              <a:noFill/>
              <a:ln>
                <a:noFill/>
              </a:ln>
            </p:spPr>
            <p:txBody>
              <a:bodyPr wrap="square" rtlCol="0">
                <a:spAutoFit/>
              </a:bodyPr>
              <a:lstStyle/>
              <a:p>
                <a:r>
                  <a:rPr lang="en-AU" sz="1100" dirty="0">
                    <a:latin typeface="Times New Roman" panose="02020603050405020304" pitchFamily="18" charset="0"/>
                    <a:cs typeface="Times New Roman" panose="02020603050405020304" pitchFamily="18" charset="0"/>
                  </a:rPr>
                  <a:t>55 </a:t>
                </a:r>
                <a:r>
                  <a:rPr lang="en-AU" sz="1100" dirty="0" err="1">
                    <a:latin typeface="Times New Roman" panose="02020603050405020304" pitchFamily="18" charset="0"/>
                    <a:cs typeface="Times New Roman" panose="02020603050405020304" pitchFamily="18" charset="0"/>
                  </a:rPr>
                  <a:t>kDa</a:t>
                </a:r>
                <a:endParaRPr lang="en-AU" dirty="0">
                  <a:latin typeface="Times New Roman" panose="02020603050405020304" pitchFamily="18" charset="0"/>
                  <a:cs typeface="Times New Roman" panose="02020603050405020304" pitchFamily="18" charset="0"/>
                </a:endParaRPr>
              </a:p>
            </p:txBody>
          </p:sp>
          <p:cxnSp>
            <p:nvCxnSpPr>
              <p:cNvPr id="79" name="Straight Connector 78">
                <a:extLst>
                  <a:ext uri="{FF2B5EF4-FFF2-40B4-BE49-F238E27FC236}">
                    <a16:creationId xmlns:a16="http://schemas.microsoft.com/office/drawing/2014/main" id="{D3E0E3C2-BC28-B9AB-C6CB-5B39F330E187}"/>
                  </a:ext>
                </a:extLst>
              </p:cNvPr>
              <p:cNvCxnSpPr>
                <a:cxnSpLocks/>
              </p:cNvCxnSpPr>
              <p:nvPr/>
            </p:nvCxnSpPr>
            <p:spPr>
              <a:xfrm>
                <a:off x="926310" y="5409658"/>
                <a:ext cx="979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0F23647A-7467-3B3D-0F7F-7C5288159ED6}"/>
                  </a:ext>
                </a:extLst>
              </p:cNvPr>
              <p:cNvSpPr txBox="1"/>
              <p:nvPr/>
            </p:nvSpPr>
            <p:spPr>
              <a:xfrm>
                <a:off x="395350" y="5438916"/>
                <a:ext cx="769479" cy="251716"/>
              </a:xfrm>
              <a:prstGeom prst="rect">
                <a:avLst/>
              </a:prstGeom>
              <a:noFill/>
              <a:ln>
                <a:noFill/>
              </a:ln>
            </p:spPr>
            <p:txBody>
              <a:bodyPr wrap="square" rtlCol="0">
                <a:spAutoFit/>
              </a:bodyPr>
              <a:lstStyle/>
              <a:p>
                <a:r>
                  <a:rPr lang="en-AU" sz="1100" dirty="0">
                    <a:latin typeface="Times New Roman" panose="02020603050405020304" pitchFamily="18" charset="0"/>
                    <a:cs typeface="Times New Roman" panose="02020603050405020304" pitchFamily="18" charset="0"/>
                  </a:rPr>
                  <a:t>35 </a:t>
                </a:r>
                <a:r>
                  <a:rPr lang="en-AU" sz="1100" dirty="0" err="1">
                    <a:latin typeface="Times New Roman" panose="02020603050405020304" pitchFamily="18" charset="0"/>
                    <a:cs typeface="Times New Roman" panose="02020603050405020304" pitchFamily="18" charset="0"/>
                  </a:rPr>
                  <a:t>kDa</a:t>
                </a:r>
                <a:endParaRPr lang="en-AU" dirty="0">
                  <a:latin typeface="Times New Roman" panose="02020603050405020304" pitchFamily="18" charset="0"/>
                  <a:cs typeface="Times New Roman" panose="02020603050405020304" pitchFamily="18" charset="0"/>
                </a:endParaRPr>
              </a:p>
            </p:txBody>
          </p:sp>
          <p:cxnSp>
            <p:nvCxnSpPr>
              <p:cNvPr id="81" name="Straight Connector 80">
                <a:extLst>
                  <a:ext uri="{FF2B5EF4-FFF2-40B4-BE49-F238E27FC236}">
                    <a16:creationId xmlns:a16="http://schemas.microsoft.com/office/drawing/2014/main" id="{079936B0-2633-5557-E8F9-2AF1A1E32DA8}"/>
                  </a:ext>
                </a:extLst>
              </p:cNvPr>
              <p:cNvCxnSpPr>
                <a:cxnSpLocks/>
              </p:cNvCxnSpPr>
              <p:nvPr/>
            </p:nvCxnSpPr>
            <p:spPr>
              <a:xfrm>
                <a:off x="926295" y="5572945"/>
                <a:ext cx="979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ADD4FB4-BE7A-103C-A16F-6B08A141A03D}"/>
                  </a:ext>
                </a:extLst>
              </p:cNvPr>
              <p:cNvCxnSpPr>
                <a:cxnSpLocks/>
              </p:cNvCxnSpPr>
              <p:nvPr/>
            </p:nvCxnSpPr>
            <p:spPr>
              <a:xfrm>
                <a:off x="3065963" y="5462263"/>
                <a:ext cx="979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374B19D2-167E-BA61-03E8-B00BA761B52D}"/>
                  </a:ext>
                </a:extLst>
              </p:cNvPr>
              <p:cNvSpPr txBox="1"/>
              <p:nvPr/>
            </p:nvSpPr>
            <p:spPr>
              <a:xfrm>
                <a:off x="3099264" y="5324233"/>
                <a:ext cx="1462945" cy="251716"/>
              </a:xfrm>
              <a:prstGeom prst="rect">
                <a:avLst/>
              </a:prstGeom>
              <a:noFill/>
              <a:ln>
                <a:noFill/>
              </a:ln>
            </p:spPr>
            <p:txBody>
              <a:bodyPr wrap="square" rtlCol="0">
                <a:spAutoFit/>
              </a:bodyPr>
              <a:lstStyle/>
              <a:p>
                <a:r>
                  <a:rPr lang="en-AU" sz="1100" dirty="0">
                    <a:latin typeface="Times New Roman" panose="02020603050405020304" pitchFamily="18" charset="0"/>
                    <a:cs typeface="Times New Roman" panose="02020603050405020304" pitchFamily="18" charset="0"/>
                  </a:rPr>
                  <a:t>ORF1p (41 </a:t>
                </a:r>
                <a:r>
                  <a:rPr lang="en-AU" sz="1100" dirty="0" err="1">
                    <a:latin typeface="Times New Roman" panose="02020603050405020304" pitchFamily="18" charset="0"/>
                    <a:cs typeface="Times New Roman" panose="02020603050405020304" pitchFamily="18" charset="0"/>
                  </a:rPr>
                  <a:t>kDa</a:t>
                </a:r>
                <a:r>
                  <a:rPr lang="en-AU" sz="1100" dirty="0">
                    <a:latin typeface="Times New Roman" panose="02020603050405020304" pitchFamily="18" charset="0"/>
                    <a:cs typeface="Times New Roman" panose="02020603050405020304" pitchFamily="18" charset="0"/>
                  </a:rPr>
                  <a:t>) </a:t>
                </a:r>
                <a:endParaRPr lang="en-AU" dirty="0">
                  <a:latin typeface="Times New Roman" panose="02020603050405020304" pitchFamily="18" charset="0"/>
                  <a:cs typeface="Times New Roman" panose="02020603050405020304" pitchFamily="18" charset="0"/>
                </a:endParaRPr>
              </a:p>
            </p:txBody>
          </p:sp>
        </p:grpSp>
        <p:pic>
          <p:nvPicPr>
            <p:cNvPr id="91" name="Picture 90">
              <a:extLst>
                <a:ext uri="{FF2B5EF4-FFF2-40B4-BE49-F238E27FC236}">
                  <a16:creationId xmlns:a16="http://schemas.microsoft.com/office/drawing/2014/main" id="{F241AB39-21F1-2CF0-210E-9E047F0845B9}"/>
                </a:ext>
              </a:extLst>
            </p:cNvPr>
            <p:cNvPicPr>
              <a:picLocks noChangeAspect="1"/>
            </p:cNvPicPr>
            <p:nvPr/>
          </p:nvPicPr>
          <p:blipFill>
            <a:blip r:embed="rId5"/>
            <a:srcRect l="18637" t="38686" r="15755" b="43342"/>
            <a:stretch>
              <a:fillRect/>
            </a:stretch>
          </p:blipFill>
          <p:spPr>
            <a:xfrm>
              <a:off x="1386400" y="7056129"/>
              <a:ext cx="1572388" cy="444943"/>
            </a:xfrm>
            <a:prstGeom prst="rect">
              <a:avLst/>
            </a:prstGeom>
            <a:ln w="12700">
              <a:solidFill>
                <a:schemeClr val="tx1"/>
              </a:solidFill>
            </a:ln>
          </p:spPr>
        </p:pic>
        <p:cxnSp>
          <p:nvCxnSpPr>
            <p:cNvPr id="92" name="Straight Connector 91">
              <a:extLst>
                <a:ext uri="{FF2B5EF4-FFF2-40B4-BE49-F238E27FC236}">
                  <a16:creationId xmlns:a16="http://schemas.microsoft.com/office/drawing/2014/main" id="{37540723-560D-942E-156A-A9B6E0B195C7}"/>
                </a:ext>
              </a:extLst>
            </p:cNvPr>
            <p:cNvCxnSpPr>
              <a:cxnSpLocks/>
            </p:cNvCxnSpPr>
            <p:nvPr/>
          </p:nvCxnSpPr>
          <p:spPr>
            <a:xfrm>
              <a:off x="2996866" y="7214956"/>
              <a:ext cx="979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91E38C70-7508-FAE8-C43B-8756A89374A3}"/>
                </a:ext>
              </a:extLst>
            </p:cNvPr>
            <p:cNvSpPr txBox="1"/>
            <p:nvPr/>
          </p:nvSpPr>
          <p:spPr>
            <a:xfrm>
              <a:off x="3030167" y="7076926"/>
              <a:ext cx="1462945" cy="261610"/>
            </a:xfrm>
            <a:prstGeom prst="rect">
              <a:avLst/>
            </a:prstGeom>
            <a:noFill/>
            <a:ln>
              <a:noFill/>
            </a:ln>
          </p:spPr>
          <p:txBody>
            <a:bodyPr wrap="square" rtlCol="0">
              <a:spAutoFit/>
            </a:bodyPr>
            <a:lstStyle/>
            <a:p>
              <a:r>
                <a:rPr lang="el-GR" sz="1100" dirty="0">
                  <a:latin typeface="Times New Roman" panose="02020603050405020304" pitchFamily="18" charset="0"/>
                  <a:cs typeface="Times New Roman" panose="02020603050405020304" pitchFamily="18" charset="0"/>
                </a:rPr>
                <a:t>α</a:t>
              </a:r>
              <a:r>
                <a:rPr lang="en-AU" sz="1100" dirty="0">
                  <a:latin typeface="Times New Roman" panose="02020603050405020304" pitchFamily="18" charset="0"/>
                  <a:cs typeface="Times New Roman" panose="02020603050405020304" pitchFamily="18" charset="0"/>
                </a:rPr>
                <a:t>-Tubulin (50 </a:t>
              </a:r>
              <a:r>
                <a:rPr lang="en-AU" sz="1100" dirty="0" err="1">
                  <a:latin typeface="Times New Roman" panose="02020603050405020304" pitchFamily="18" charset="0"/>
                  <a:cs typeface="Times New Roman" panose="02020603050405020304" pitchFamily="18" charset="0"/>
                </a:rPr>
                <a:t>kDa</a:t>
              </a:r>
              <a:r>
                <a:rPr lang="en-AU" sz="1100" dirty="0">
                  <a:latin typeface="Times New Roman" panose="02020603050405020304" pitchFamily="18" charset="0"/>
                  <a:cs typeface="Times New Roman" panose="02020603050405020304" pitchFamily="18" charset="0"/>
                </a:rPr>
                <a:t>) </a:t>
              </a:r>
              <a:endParaRPr lang="en-AU"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464383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2AC91FF-1AE7-B968-36CF-B79A5A833330}"/>
              </a:ext>
            </a:extLst>
          </p:cNvPr>
          <p:cNvGrpSpPr/>
          <p:nvPr/>
        </p:nvGrpSpPr>
        <p:grpSpPr>
          <a:xfrm>
            <a:off x="589565" y="607114"/>
            <a:ext cx="5679462" cy="5088466"/>
            <a:chOff x="166373" y="-601475"/>
            <a:chExt cx="6781629" cy="6368421"/>
          </a:xfrm>
        </p:grpSpPr>
        <p:grpSp>
          <p:nvGrpSpPr>
            <p:cNvPr id="5" name="Group 4">
              <a:extLst>
                <a:ext uri="{FF2B5EF4-FFF2-40B4-BE49-F238E27FC236}">
                  <a16:creationId xmlns:a16="http://schemas.microsoft.com/office/drawing/2014/main" id="{D4AD8728-074E-4482-26C9-9C773A9C8328}"/>
                </a:ext>
              </a:extLst>
            </p:cNvPr>
            <p:cNvGrpSpPr/>
            <p:nvPr/>
          </p:nvGrpSpPr>
          <p:grpSpPr>
            <a:xfrm>
              <a:off x="166373" y="-601475"/>
              <a:ext cx="6781629" cy="6126377"/>
              <a:chOff x="166373" y="-601475"/>
              <a:chExt cx="6781629" cy="6126377"/>
            </a:xfrm>
          </p:grpSpPr>
          <p:sp>
            <p:nvSpPr>
              <p:cNvPr id="7" name="TextBox 6">
                <a:extLst>
                  <a:ext uri="{FF2B5EF4-FFF2-40B4-BE49-F238E27FC236}">
                    <a16:creationId xmlns:a16="http://schemas.microsoft.com/office/drawing/2014/main" id="{A21D6C26-9E29-5825-DEF9-6A5FCD485233}"/>
                  </a:ext>
                </a:extLst>
              </p:cNvPr>
              <p:cNvSpPr txBox="1"/>
              <p:nvPr/>
            </p:nvSpPr>
            <p:spPr>
              <a:xfrm>
                <a:off x="166373" y="95061"/>
                <a:ext cx="343004" cy="462234"/>
              </a:xfrm>
              <a:prstGeom prst="rect">
                <a:avLst/>
              </a:prstGeom>
              <a:noFill/>
            </p:spPr>
            <p:txBody>
              <a:bodyPr wrap="none" rtlCol="0">
                <a:spAutoFit/>
              </a:bodyPr>
              <a:lstStyle/>
              <a:p>
                <a:r>
                  <a:rPr lang="en-AU" dirty="0">
                    <a:latin typeface="Times New Roman" panose="02020603050405020304" pitchFamily="18" charset="0"/>
                    <a:cs typeface="Times New Roman" panose="02020603050405020304" pitchFamily="18" charset="0"/>
                  </a:rPr>
                  <a:t>a</a:t>
                </a:r>
              </a:p>
            </p:txBody>
          </p:sp>
          <p:grpSp>
            <p:nvGrpSpPr>
              <p:cNvPr id="8" name="Group 7">
                <a:extLst>
                  <a:ext uri="{FF2B5EF4-FFF2-40B4-BE49-F238E27FC236}">
                    <a16:creationId xmlns:a16="http://schemas.microsoft.com/office/drawing/2014/main" id="{48EEB46D-6E23-4E49-3EA9-46E3989277C1}"/>
                  </a:ext>
                </a:extLst>
              </p:cNvPr>
              <p:cNvGrpSpPr/>
              <p:nvPr/>
            </p:nvGrpSpPr>
            <p:grpSpPr>
              <a:xfrm>
                <a:off x="374904" y="-601475"/>
                <a:ext cx="6573098" cy="6126377"/>
                <a:chOff x="818304" y="-405778"/>
                <a:chExt cx="6573098" cy="6126377"/>
              </a:xfrm>
            </p:grpSpPr>
            <p:sp>
              <p:nvSpPr>
                <p:cNvPr id="9" name="TextBox 8">
                  <a:extLst>
                    <a:ext uri="{FF2B5EF4-FFF2-40B4-BE49-F238E27FC236}">
                      <a16:creationId xmlns:a16="http://schemas.microsoft.com/office/drawing/2014/main" id="{6EE4C5A7-0159-EBB5-F9A2-372205175ADC}"/>
                    </a:ext>
                  </a:extLst>
                </p:cNvPr>
                <p:cNvSpPr txBox="1"/>
                <p:nvPr/>
              </p:nvSpPr>
              <p:spPr>
                <a:xfrm rot="16200000">
                  <a:off x="-2037085" y="2473658"/>
                  <a:ext cx="6126377" cy="367505"/>
                </a:xfrm>
                <a:prstGeom prst="rect">
                  <a:avLst/>
                </a:prstGeom>
                <a:noFill/>
              </p:spPr>
              <p:txBody>
                <a:bodyPr wrap="square" rtlCol="0">
                  <a:spAutoFit/>
                </a:bodyPr>
                <a:lstStyle/>
                <a:p>
                  <a:r>
                    <a:rPr lang="en-AU" sz="1400" dirty="0">
                      <a:latin typeface="Times New Roman" panose="02020603050405020304" pitchFamily="18" charset="0"/>
                      <a:cs typeface="Times New Roman" panose="02020603050405020304" pitchFamily="18" charset="0"/>
                    </a:rPr>
                    <a:t>    - </a:t>
                  </a:r>
                  <a:r>
                    <a:rPr lang="en-AU" sz="1400" dirty="0" err="1">
                      <a:latin typeface="Times New Roman" panose="02020603050405020304" pitchFamily="18" charset="0"/>
                      <a:cs typeface="Times New Roman" panose="02020603050405020304" pitchFamily="18" charset="0"/>
                    </a:rPr>
                    <a:t>TdT</a:t>
                  </a:r>
                  <a:r>
                    <a:rPr lang="en-AU" sz="1400" dirty="0">
                      <a:latin typeface="Times New Roman" panose="02020603050405020304" pitchFamily="18" charset="0"/>
                      <a:cs typeface="Times New Roman" panose="02020603050405020304" pitchFamily="18" charset="0"/>
                    </a:rPr>
                    <a:t>                        42°C                        33°C   </a:t>
                  </a:r>
                </a:p>
              </p:txBody>
            </p:sp>
            <p:pic>
              <p:nvPicPr>
                <p:cNvPr id="10" name="Picture 9" descr="Purple lights on a black background&#10;&#10;Description automatically generated">
                  <a:extLst>
                    <a:ext uri="{FF2B5EF4-FFF2-40B4-BE49-F238E27FC236}">
                      <a16:creationId xmlns:a16="http://schemas.microsoft.com/office/drawing/2014/main" id="{2F45FE94-DC0C-B5AD-9F05-62C769DDD6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6512" y="2461743"/>
                  <a:ext cx="6234888" cy="1734163"/>
                </a:xfrm>
                <a:prstGeom prst="rect">
                  <a:avLst/>
                </a:prstGeom>
              </p:spPr>
            </p:pic>
            <p:pic>
              <p:nvPicPr>
                <p:cNvPr id="11" name="Picture 10">
                  <a:extLst>
                    <a:ext uri="{FF2B5EF4-FFF2-40B4-BE49-F238E27FC236}">
                      <a16:creationId xmlns:a16="http://schemas.microsoft.com/office/drawing/2014/main" id="{CB29C603-8EB7-EDE2-76D7-0C85FC644B61}"/>
                    </a:ext>
                  </a:extLst>
                </p:cNvPr>
                <p:cNvPicPr>
                  <a:picLocks noChangeAspect="1"/>
                </p:cNvPicPr>
                <p:nvPr/>
              </p:nvPicPr>
              <p:blipFill>
                <a:blip r:embed="rId3"/>
                <a:stretch>
                  <a:fillRect/>
                </a:stretch>
              </p:blipFill>
              <p:spPr>
                <a:xfrm>
                  <a:off x="1156512" y="695006"/>
                  <a:ext cx="6234890" cy="1734163"/>
                </a:xfrm>
                <a:prstGeom prst="rect">
                  <a:avLst/>
                </a:prstGeom>
              </p:spPr>
            </p:pic>
            <p:sp>
              <p:nvSpPr>
                <p:cNvPr id="12" name="TextBox 11">
                  <a:extLst>
                    <a:ext uri="{FF2B5EF4-FFF2-40B4-BE49-F238E27FC236}">
                      <a16:creationId xmlns:a16="http://schemas.microsoft.com/office/drawing/2014/main" id="{87987D82-8958-D842-5D62-1B24868EC600}"/>
                    </a:ext>
                  </a:extLst>
                </p:cNvPr>
                <p:cNvSpPr txBox="1"/>
                <p:nvPr/>
              </p:nvSpPr>
              <p:spPr>
                <a:xfrm>
                  <a:off x="818304" y="383043"/>
                  <a:ext cx="6378185" cy="385195"/>
                </a:xfrm>
                <a:prstGeom prst="rect">
                  <a:avLst/>
                </a:prstGeom>
                <a:noFill/>
              </p:spPr>
              <p:txBody>
                <a:bodyPr wrap="square" rtlCol="0">
                  <a:spAutoFit/>
                </a:bodyPr>
                <a:lstStyle/>
                <a:p>
                  <a:r>
                    <a:rPr lang="en-AU" sz="1200" b="1" dirty="0">
                      <a:latin typeface="Times New Roman" panose="02020603050405020304" pitchFamily="18" charset="0"/>
                      <a:cs typeface="Times New Roman" panose="02020603050405020304" pitchFamily="18" charset="0"/>
                    </a:rPr>
                    <a:t>     </a:t>
                  </a:r>
                  <a:r>
                    <a:rPr lang="en-AU" sz="1200" b="1" dirty="0">
                      <a:solidFill>
                        <a:srgbClr val="11B0B2"/>
                      </a:solidFill>
                      <a:latin typeface="Times New Roman" panose="02020603050405020304" pitchFamily="18" charset="0"/>
                      <a:cs typeface="Times New Roman" panose="02020603050405020304" pitchFamily="18" charset="0"/>
                    </a:rPr>
                    <a:t>Hoechst </a:t>
                  </a:r>
                  <a:r>
                    <a:rPr lang="en-AU" sz="1400" b="1" dirty="0">
                      <a:solidFill>
                        <a:srgbClr val="11B0B2"/>
                      </a:solidFill>
                      <a:latin typeface="Times New Roman" panose="02020603050405020304" pitchFamily="18" charset="0"/>
                      <a:cs typeface="Times New Roman" panose="02020603050405020304" pitchFamily="18" charset="0"/>
                    </a:rPr>
                    <a:t>33342</a:t>
                  </a:r>
                  <a:r>
                    <a:rPr lang="en-AU" sz="1200" b="1" dirty="0">
                      <a:solidFill>
                        <a:srgbClr val="11B0B2"/>
                      </a:solidFill>
                      <a:latin typeface="Times New Roman" panose="02020603050405020304" pitchFamily="18" charset="0"/>
                      <a:cs typeface="Times New Roman" panose="02020603050405020304" pitchFamily="18" charset="0"/>
                    </a:rPr>
                    <a:t> </a:t>
                  </a:r>
                  <a:r>
                    <a:rPr lang="en-AU" sz="1200" b="1" dirty="0">
                      <a:latin typeface="Times New Roman" panose="02020603050405020304" pitchFamily="18" charset="0"/>
                      <a:cs typeface="Times New Roman" panose="02020603050405020304" pitchFamily="18" charset="0"/>
                    </a:rPr>
                    <a:t>                  </a:t>
                  </a:r>
                  <a:r>
                    <a:rPr lang="en-AU" sz="1200" b="1" dirty="0">
                      <a:solidFill>
                        <a:srgbClr val="E500E5"/>
                      </a:solidFill>
                      <a:latin typeface="Times New Roman" panose="02020603050405020304" pitchFamily="18" charset="0"/>
                      <a:cs typeface="Times New Roman" panose="02020603050405020304" pitchFamily="18" charset="0"/>
                    </a:rPr>
                    <a:t>TUNEL – Alexa fluor 647</a:t>
                  </a:r>
                  <a:r>
                    <a:rPr lang="en-AU" sz="1200" b="1" dirty="0">
                      <a:latin typeface="Times New Roman" panose="02020603050405020304" pitchFamily="18" charset="0"/>
                      <a:cs typeface="Times New Roman" panose="02020603050405020304" pitchFamily="18" charset="0"/>
                    </a:rPr>
                    <a:t>   Merge  </a:t>
                  </a:r>
                </a:p>
              </p:txBody>
            </p:sp>
          </p:grpSp>
        </p:grpSp>
        <p:pic>
          <p:nvPicPr>
            <p:cNvPr id="6" name="Picture 5">
              <a:extLst>
                <a:ext uri="{FF2B5EF4-FFF2-40B4-BE49-F238E27FC236}">
                  <a16:creationId xmlns:a16="http://schemas.microsoft.com/office/drawing/2014/main" id="{955342BD-F82F-2B6D-43C9-E8B19EE8E8C4}"/>
                </a:ext>
              </a:extLst>
            </p:cNvPr>
            <p:cNvPicPr>
              <a:picLocks noChangeAspect="1"/>
            </p:cNvPicPr>
            <p:nvPr/>
          </p:nvPicPr>
          <p:blipFill>
            <a:blip r:embed="rId4"/>
            <a:stretch>
              <a:fillRect/>
            </a:stretch>
          </p:blipFill>
          <p:spPr>
            <a:xfrm>
              <a:off x="713112" y="4032783"/>
              <a:ext cx="6234888" cy="1734163"/>
            </a:xfrm>
            <a:prstGeom prst="rect">
              <a:avLst/>
            </a:prstGeom>
          </p:spPr>
        </p:pic>
      </p:grpSp>
      <p:grpSp>
        <p:nvGrpSpPr>
          <p:cNvPr id="13" name="Group 12">
            <a:extLst>
              <a:ext uri="{FF2B5EF4-FFF2-40B4-BE49-F238E27FC236}">
                <a16:creationId xmlns:a16="http://schemas.microsoft.com/office/drawing/2014/main" id="{C621EBF6-1B3D-CB80-3322-76CF47D96AE0}"/>
              </a:ext>
            </a:extLst>
          </p:cNvPr>
          <p:cNvGrpSpPr/>
          <p:nvPr/>
        </p:nvGrpSpPr>
        <p:grpSpPr>
          <a:xfrm>
            <a:off x="545449" y="5946348"/>
            <a:ext cx="2451982" cy="1991102"/>
            <a:chOff x="230117" y="6157964"/>
            <a:chExt cx="3051487" cy="2572102"/>
          </a:xfrm>
        </p:grpSpPr>
        <p:sp>
          <p:nvSpPr>
            <p:cNvPr id="14" name="TextBox 13">
              <a:extLst>
                <a:ext uri="{FF2B5EF4-FFF2-40B4-BE49-F238E27FC236}">
                  <a16:creationId xmlns:a16="http://schemas.microsoft.com/office/drawing/2014/main" id="{DA371B88-9926-D4D4-3D08-49C3BACCF34E}"/>
                </a:ext>
              </a:extLst>
            </p:cNvPr>
            <p:cNvSpPr txBox="1"/>
            <p:nvPr/>
          </p:nvSpPr>
          <p:spPr>
            <a:xfrm>
              <a:off x="230117" y="6157964"/>
              <a:ext cx="306494" cy="369333"/>
            </a:xfrm>
            <a:prstGeom prst="rect">
              <a:avLst/>
            </a:prstGeom>
            <a:noFill/>
          </p:spPr>
          <p:txBody>
            <a:bodyPr wrap="none" rtlCol="0">
              <a:spAutoFit/>
            </a:bodyPr>
            <a:lstStyle/>
            <a:p>
              <a:r>
                <a:rPr lang="en-AU" dirty="0">
                  <a:latin typeface="Times New Roman" panose="02020603050405020304" pitchFamily="18" charset="0"/>
                  <a:cs typeface="Times New Roman" panose="02020603050405020304" pitchFamily="18" charset="0"/>
                </a:rPr>
                <a:t>b</a:t>
              </a:r>
            </a:p>
          </p:txBody>
        </p:sp>
        <p:pic>
          <p:nvPicPr>
            <p:cNvPr id="15" name="Picture 14">
              <a:extLst>
                <a:ext uri="{FF2B5EF4-FFF2-40B4-BE49-F238E27FC236}">
                  <a16:creationId xmlns:a16="http://schemas.microsoft.com/office/drawing/2014/main" id="{88D056C7-7EB6-5D1A-6F20-6D92E3C162DF}"/>
                </a:ext>
              </a:extLst>
            </p:cNvPr>
            <p:cNvPicPr>
              <a:picLocks noChangeAspect="1"/>
            </p:cNvPicPr>
            <p:nvPr/>
          </p:nvPicPr>
          <p:blipFill>
            <a:blip r:embed="rId5"/>
            <a:stretch>
              <a:fillRect/>
            </a:stretch>
          </p:blipFill>
          <p:spPr>
            <a:xfrm>
              <a:off x="492684" y="6276423"/>
              <a:ext cx="2788920" cy="2453643"/>
            </a:xfrm>
            <a:prstGeom prst="rect">
              <a:avLst/>
            </a:prstGeom>
          </p:spPr>
        </p:pic>
      </p:grpSp>
      <p:sp>
        <p:nvSpPr>
          <p:cNvPr id="16" name="TextBox 15">
            <a:extLst>
              <a:ext uri="{FF2B5EF4-FFF2-40B4-BE49-F238E27FC236}">
                <a16:creationId xmlns:a16="http://schemas.microsoft.com/office/drawing/2014/main" id="{90526679-7573-91F0-3AE6-7B04A085A421}"/>
              </a:ext>
            </a:extLst>
          </p:cNvPr>
          <p:cNvSpPr txBox="1"/>
          <p:nvPr/>
        </p:nvSpPr>
        <p:spPr>
          <a:xfrm>
            <a:off x="333819" y="147340"/>
            <a:ext cx="5781231" cy="830997"/>
          </a:xfrm>
          <a:prstGeom prst="rect">
            <a:avLst/>
          </a:prstGeom>
          <a:noFill/>
        </p:spPr>
        <p:txBody>
          <a:bodyPr wrap="square">
            <a:spAutoFit/>
          </a:bodyPr>
          <a:lstStyle/>
          <a:p>
            <a:pPr algn="just"/>
            <a:r>
              <a:rPr lang="en-AU" sz="1200" b="1" dirty="0">
                <a:latin typeface="Times New Roman" panose="02020603050405020304" pitchFamily="18" charset="0"/>
                <a:cs typeface="Times New Roman" panose="02020603050405020304" pitchFamily="18" charset="0"/>
              </a:rPr>
              <a:t>Supplementary Fig. 5. A </a:t>
            </a:r>
            <a:r>
              <a:rPr lang="en-AU" sz="1200" dirty="0">
                <a:latin typeface="Times New Roman" panose="02020603050405020304" pitchFamily="18" charset="0"/>
                <a:cs typeface="Times New Roman" panose="02020603050405020304" pitchFamily="18" charset="0"/>
              </a:rPr>
              <a:t>TUNEL assay performed on testicular sections taken 24H post 30 min 33°C (control) and 42°C (heated) water bath (N=3)</a:t>
            </a:r>
            <a:r>
              <a:rPr lang="en-AU" sz="1200" b="1" dirty="0">
                <a:latin typeface="Times New Roman" panose="02020603050405020304" pitchFamily="18" charset="0"/>
                <a:cs typeface="Times New Roman" panose="02020603050405020304" pitchFamily="18" charset="0"/>
              </a:rPr>
              <a:t>.</a:t>
            </a:r>
            <a:r>
              <a:rPr lang="en-AU" sz="1200" dirty="0">
                <a:latin typeface="Times New Roman" panose="02020603050405020304" pitchFamily="18" charset="0"/>
                <a:cs typeface="Times New Roman" panose="02020603050405020304" pitchFamily="18" charset="0"/>
              </a:rPr>
              <a:t> Nuclei counterstained with Hoechst 33342. </a:t>
            </a:r>
            <a:r>
              <a:rPr lang="en-AU" sz="1200" b="1" dirty="0">
                <a:latin typeface="Times New Roman" panose="02020603050405020304" pitchFamily="18" charset="0"/>
                <a:cs typeface="Times New Roman" panose="02020603050405020304" pitchFamily="18" charset="0"/>
              </a:rPr>
              <a:t>B</a:t>
            </a:r>
            <a:r>
              <a:rPr lang="en-AU" sz="1200" dirty="0">
                <a:latin typeface="Times New Roman" panose="02020603050405020304" pitchFamily="18" charset="0"/>
                <a:cs typeface="Times New Roman" panose="02020603050405020304" pitchFamily="18" charset="0"/>
              </a:rPr>
              <a:t> Percentage TUNEL positive cells increased 24 H post testicular heat stress. P value calculated by student’s t test. </a:t>
            </a:r>
            <a:endParaRPr lang="en-AU"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4353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ABDF65-3D90-32C4-5FB5-2A59C2BFBCBF}"/>
              </a:ext>
            </a:extLst>
          </p:cNvPr>
          <p:cNvSpPr txBox="1"/>
          <p:nvPr/>
        </p:nvSpPr>
        <p:spPr>
          <a:xfrm>
            <a:off x="359219" y="147340"/>
            <a:ext cx="5781231" cy="1938992"/>
          </a:xfrm>
          <a:prstGeom prst="rect">
            <a:avLst/>
          </a:prstGeom>
          <a:noFill/>
        </p:spPr>
        <p:txBody>
          <a:bodyPr wrap="square">
            <a:spAutoFit/>
          </a:bodyPr>
          <a:lstStyle/>
          <a:p>
            <a:pPr algn="just"/>
            <a:r>
              <a:rPr lang="en-AU" sz="1200" b="1" dirty="0">
                <a:latin typeface="Times New Roman" panose="02020603050405020304" pitchFamily="18" charset="0"/>
                <a:cs typeface="Times New Roman" panose="02020603050405020304" pitchFamily="18" charset="0"/>
              </a:rPr>
              <a:t>Supplementary Fig. 6. </a:t>
            </a:r>
            <a:r>
              <a:rPr lang="en-AU" sz="1200" dirty="0">
                <a:latin typeface="Times New Roman" panose="02020603050405020304" pitchFamily="18" charset="0"/>
                <a:cs typeface="Times New Roman" panose="02020603050405020304" pitchFamily="18" charset="0"/>
              </a:rPr>
              <a:t>Additional representative electron microscopy images of round spermatids subject to control (33°C) or heat stress (42°C) </a:t>
            </a:r>
            <a:r>
              <a:rPr lang="en-AU" sz="1200" i="1" dirty="0">
                <a:latin typeface="Times New Roman" panose="02020603050405020304" pitchFamily="18" charset="0"/>
                <a:cs typeface="Times New Roman" panose="02020603050405020304" pitchFamily="18" charset="0"/>
              </a:rPr>
              <a:t>in vivo</a:t>
            </a:r>
            <a:r>
              <a:rPr lang="en-AU" sz="1200" dirty="0">
                <a:latin typeface="Times New Roman" panose="02020603050405020304" pitchFamily="18" charset="0"/>
                <a:cs typeface="Times New Roman" panose="02020603050405020304" pitchFamily="18" charset="0"/>
              </a:rPr>
              <a:t>, collected 3 hours post exposure. </a:t>
            </a:r>
            <a:r>
              <a:rPr lang="en-AU" sz="1200" b="1" dirty="0">
                <a:latin typeface="Times New Roman" panose="02020603050405020304" pitchFamily="18" charset="0"/>
                <a:cs typeface="Times New Roman" panose="02020603050405020304" pitchFamily="18" charset="0"/>
              </a:rPr>
              <a:t>A</a:t>
            </a:r>
            <a:r>
              <a:rPr lang="en-AU" sz="1200" dirty="0">
                <a:latin typeface="Times New Roman" panose="02020603050405020304" pitchFamily="18" charset="0"/>
                <a:cs typeface="Times New Roman" panose="02020603050405020304" pitchFamily="18" charset="0"/>
              </a:rPr>
              <a:t> Following 33°C treatment, the CB (white box) appears as a compact, electron dense structure adjacent to the nucleus (Nu), with the acrosome (Ac) and cytoplasm (Cy) labelled to indicate tubule stage. </a:t>
            </a:r>
            <a:r>
              <a:rPr lang="en-AU" sz="1200" b="1" dirty="0">
                <a:latin typeface="Times New Roman" panose="02020603050405020304" pitchFamily="18" charset="0"/>
                <a:cs typeface="Times New Roman" panose="02020603050405020304" pitchFamily="18" charset="0"/>
              </a:rPr>
              <a:t>B </a:t>
            </a:r>
            <a:r>
              <a:rPr lang="en-AU" sz="1200" dirty="0">
                <a:latin typeface="Times New Roman" panose="02020603050405020304" pitchFamily="18" charset="0"/>
                <a:cs typeface="Times New Roman" panose="02020603050405020304" pitchFamily="18" charset="0"/>
              </a:rPr>
              <a:t>Three hours after 42°C heat stress, the CB is dispersed, indicative of disrupted assembly. Enlarged inserts of the CB from control and heat stressed cells are shown, highlighting ultrastructural changes. Images are from one biological replicate per treatment and are representative of CB morphology observed across multiple cells and tubules</a:t>
            </a:r>
            <a:r>
              <a:rPr lang="en-AU" sz="1200" b="1" dirty="0">
                <a:latin typeface="Times New Roman" panose="02020603050405020304" pitchFamily="18" charset="0"/>
                <a:cs typeface="Times New Roman" panose="02020603050405020304" pitchFamily="18" charset="0"/>
              </a:rPr>
              <a:t>. </a:t>
            </a:r>
          </a:p>
          <a:p>
            <a:pPr algn="just"/>
            <a:r>
              <a:rPr lang="en-AU" sz="1200" b="1" dirty="0">
                <a:latin typeface="Times New Roman" panose="02020603050405020304" pitchFamily="18" charset="0"/>
                <a:cs typeface="Times New Roman" panose="02020603050405020304" pitchFamily="18" charset="0"/>
              </a:rPr>
              <a:t> </a:t>
            </a:r>
          </a:p>
        </p:txBody>
      </p:sp>
      <p:grpSp>
        <p:nvGrpSpPr>
          <p:cNvPr id="102" name="Group 101">
            <a:extLst>
              <a:ext uri="{FF2B5EF4-FFF2-40B4-BE49-F238E27FC236}">
                <a16:creationId xmlns:a16="http://schemas.microsoft.com/office/drawing/2014/main" id="{7D46AECE-2140-812A-2F4F-53FABD1415B9}"/>
              </a:ext>
            </a:extLst>
          </p:cNvPr>
          <p:cNvGrpSpPr/>
          <p:nvPr/>
        </p:nvGrpSpPr>
        <p:grpSpPr>
          <a:xfrm>
            <a:off x="587472" y="2427732"/>
            <a:ext cx="1838694" cy="1619932"/>
            <a:chOff x="832914" y="420076"/>
            <a:chExt cx="2418415" cy="2143081"/>
          </a:xfrm>
        </p:grpSpPr>
        <p:grpSp>
          <p:nvGrpSpPr>
            <p:cNvPr id="103" name="Group 102">
              <a:extLst>
                <a:ext uri="{FF2B5EF4-FFF2-40B4-BE49-F238E27FC236}">
                  <a16:creationId xmlns:a16="http://schemas.microsoft.com/office/drawing/2014/main" id="{8092FE9E-A02C-D4A3-8636-4C497A11AD9C}"/>
                </a:ext>
              </a:extLst>
            </p:cNvPr>
            <p:cNvGrpSpPr/>
            <p:nvPr/>
          </p:nvGrpSpPr>
          <p:grpSpPr>
            <a:xfrm>
              <a:off x="832914" y="420076"/>
              <a:ext cx="2418415" cy="2143081"/>
              <a:chOff x="3769597" y="826993"/>
              <a:chExt cx="3680074" cy="3128656"/>
            </a:xfrm>
          </p:grpSpPr>
          <p:pic>
            <p:nvPicPr>
              <p:cNvPr id="107" name="Picture 106">
                <a:extLst>
                  <a:ext uri="{FF2B5EF4-FFF2-40B4-BE49-F238E27FC236}">
                    <a16:creationId xmlns:a16="http://schemas.microsoft.com/office/drawing/2014/main" id="{D11C4C96-A031-1D9C-C1E5-2DA3F389C112}"/>
                  </a:ext>
                </a:extLst>
              </p:cNvPr>
              <p:cNvPicPr>
                <a:picLocks noChangeAspect="1"/>
              </p:cNvPicPr>
              <p:nvPr/>
            </p:nvPicPr>
            <p:blipFill>
              <a:blip r:embed="rId2"/>
              <a:srcRect l="3722" t="4674" r="10458" b="11064"/>
              <a:stretch>
                <a:fillRect/>
              </a:stretch>
            </p:blipFill>
            <p:spPr>
              <a:xfrm>
                <a:off x="4935071" y="826993"/>
                <a:ext cx="2514600" cy="2514601"/>
              </a:xfrm>
              <a:prstGeom prst="rect">
                <a:avLst/>
              </a:prstGeom>
            </p:spPr>
          </p:pic>
          <p:pic>
            <p:nvPicPr>
              <p:cNvPr id="108" name="Picture 107">
                <a:extLst>
                  <a:ext uri="{FF2B5EF4-FFF2-40B4-BE49-F238E27FC236}">
                    <a16:creationId xmlns:a16="http://schemas.microsoft.com/office/drawing/2014/main" id="{D10FD129-6E22-1B26-24F6-75FC19250E7D}"/>
                  </a:ext>
                </a:extLst>
              </p:cNvPr>
              <p:cNvPicPr>
                <a:picLocks noChangeAspect="1"/>
              </p:cNvPicPr>
              <p:nvPr/>
            </p:nvPicPr>
            <p:blipFill>
              <a:blip r:embed="rId2"/>
              <a:srcRect l="18040" t="48725" r="64711" b="39069"/>
              <a:stretch>
                <a:fillRect/>
              </a:stretch>
            </p:blipFill>
            <p:spPr>
              <a:xfrm>
                <a:off x="3769597" y="2659711"/>
                <a:ext cx="1798404" cy="1295938"/>
              </a:xfrm>
              <a:prstGeom prst="rect">
                <a:avLst/>
              </a:prstGeom>
              <a:ln w="6350">
                <a:solidFill>
                  <a:schemeClr val="bg1"/>
                </a:solidFill>
              </a:ln>
            </p:spPr>
          </p:pic>
          <p:sp>
            <p:nvSpPr>
              <p:cNvPr id="109" name="Rectangle 108">
                <a:extLst>
                  <a:ext uri="{FF2B5EF4-FFF2-40B4-BE49-F238E27FC236}">
                    <a16:creationId xmlns:a16="http://schemas.microsoft.com/office/drawing/2014/main" id="{58A71A22-50A4-F0CE-84C6-EC10408023DF}"/>
                  </a:ext>
                </a:extLst>
              </p:cNvPr>
              <p:cNvSpPr/>
              <p:nvPr/>
            </p:nvSpPr>
            <p:spPr>
              <a:xfrm>
                <a:off x="5364125" y="2134875"/>
                <a:ext cx="478466" cy="368251"/>
              </a:xfrm>
              <a:prstGeom prst="rect">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cxnSp>
            <p:nvCxnSpPr>
              <p:cNvPr id="110" name="Straight Connector 109">
                <a:extLst>
                  <a:ext uri="{FF2B5EF4-FFF2-40B4-BE49-F238E27FC236}">
                    <a16:creationId xmlns:a16="http://schemas.microsoft.com/office/drawing/2014/main" id="{8E6CD47E-652F-9CAA-FB04-96B2DC6049E3}"/>
                  </a:ext>
                </a:extLst>
              </p:cNvPr>
              <p:cNvCxnSpPr/>
              <p:nvPr/>
            </p:nvCxnSpPr>
            <p:spPr>
              <a:xfrm flipH="1">
                <a:off x="3769597" y="2134875"/>
                <a:ext cx="1594528" cy="524836"/>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FD5D24F5-A0FD-0400-7F10-C8CE4C85546D}"/>
                  </a:ext>
                </a:extLst>
              </p:cNvPr>
              <p:cNvCxnSpPr>
                <a:cxnSpLocks/>
              </p:cNvCxnSpPr>
              <p:nvPr/>
            </p:nvCxnSpPr>
            <p:spPr>
              <a:xfrm flipH="1">
                <a:off x="5568001" y="2503126"/>
                <a:ext cx="274590" cy="1452523"/>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9DA3E208-D8DB-A533-5376-15E65A10C01A}"/>
                  </a:ext>
                </a:extLst>
              </p:cNvPr>
              <p:cNvCxnSpPr/>
              <p:nvPr/>
            </p:nvCxnSpPr>
            <p:spPr>
              <a:xfrm flipH="1">
                <a:off x="3769597" y="2277319"/>
                <a:ext cx="1165474" cy="382392"/>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0402A2B1-E07B-EC7C-6B4E-1FFAB395DF6A}"/>
                  </a:ext>
                </a:extLst>
              </p:cNvPr>
              <p:cNvCxnSpPr>
                <a:cxnSpLocks/>
              </p:cNvCxnSpPr>
              <p:nvPr/>
            </p:nvCxnSpPr>
            <p:spPr>
              <a:xfrm flipH="1">
                <a:off x="5568001" y="3341594"/>
                <a:ext cx="115566" cy="614055"/>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sp>
          <p:nvSpPr>
            <p:cNvPr id="104" name="TextBox 103">
              <a:extLst>
                <a:ext uri="{FF2B5EF4-FFF2-40B4-BE49-F238E27FC236}">
                  <a16:creationId xmlns:a16="http://schemas.microsoft.com/office/drawing/2014/main" id="{850FA98F-82A9-DC57-7B12-53C7B1F6839A}"/>
                </a:ext>
              </a:extLst>
            </p:cNvPr>
            <p:cNvSpPr txBox="1"/>
            <p:nvPr/>
          </p:nvSpPr>
          <p:spPr>
            <a:xfrm>
              <a:off x="2331439" y="1220164"/>
              <a:ext cx="374178" cy="244303"/>
            </a:xfrm>
            <a:prstGeom prst="rect">
              <a:avLst/>
            </a:prstGeom>
            <a:noFill/>
          </p:spPr>
          <p:txBody>
            <a:bodyPr wrap="square" rtlCol="0">
              <a:spAutoFit/>
            </a:bodyPr>
            <a:lstStyle/>
            <a:p>
              <a:r>
                <a:rPr lang="en-AU" sz="600" dirty="0">
                  <a:solidFill>
                    <a:schemeClr val="bg1"/>
                  </a:solidFill>
                </a:rPr>
                <a:t>Nu</a:t>
              </a:r>
            </a:p>
          </p:txBody>
        </p:sp>
        <p:sp>
          <p:nvSpPr>
            <p:cNvPr id="105" name="TextBox 104">
              <a:extLst>
                <a:ext uri="{FF2B5EF4-FFF2-40B4-BE49-F238E27FC236}">
                  <a16:creationId xmlns:a16="http://schemas.microsoft.com/office/drawing/2014/main" id="{33FAFA1E-51AB-9DDA-4DA3-A70219495F3E}"/>
                </a:ext>
              </a:extLst>
            </p:cNvPr>
            <p:cNvSpPr txBox="1"/>
            <p:nvPr/>
          </p:nvSpPr>
          <p:spPr>
            <a:xfrm>
              <a:off x="2090707" y="645826"/>
              <a:ext cx="403758" cy="244303"/>
            </a:xfrm>
            <a:prstGeom prst="rect">
              <a:avLst/>
            </a:prstGeom>
            <a:noFill/>
          </p:spPr>
          <p:txBody>
            <a:bodyPr wrap="square" rtlCol="0">
              <a:spAutoFit/>
            </a:bodyPr>
            <a:lstStyle/>
            <a:p>
              <a:r>
                <a:rPr lang="en-AU" sz="600" dirty="0">
                  <a:solidFill>
                    <a:schemeClr val="bg1"/>
                  </a:solidFill>
                </a:rPr>
                <a:t>Cy</a:t>
              </a:r>
            </a:p>
          </p:txBody>
        </p:sp>
        <p:sp>
          <p:nvSpPr>
            <p:cNvPr id="106" name="TextBox 105">
              <a:extLst>
                <a:ext uri="{FF2B5EF4-FFF2-40B4-BE49-F238E27FC236}">
                  <a16:creationId xmlns:a16="http://schemas.microsoft.com/office/drawing/2014/main" id="{77D98B6C-B22F-FE07-5201-0832B9A804B9}"/>
                </a:ext>
              </a:extLst>
            </p:cNvPr>
            <p:cNvSpPr txBox="1"/>
            <p:nvPr/>
          </p:nvSpPr>
          <p:spPr>
            <a:xfrm>
              <a:off x="2705619" y="1475552"/>
              <a:ext cx="374176" cy="244303"/>
            </a:xfrm>
            <a:prstGeom prst="rect">
              <a:avLst/>
            </a:prstGeom>
            <a:noFill/>
          </p:spPr>
          <p:txBody>
            <a:bodyPr wrap="square" rtlCol="0">
              <a:spAutoFit/>
            </a:bodyPr>
            <a:lstStyle/>
            <a:p>
              <a:r>
                <a:rPr lang="en-AU" sz="600" dirty="0">
                  <a:solidFill>
                    <a:schemeClr val="bg1"/>
                  </a:solidFill>
                </a:rPr>
                <a:t>Ac</a:t>
              </a:r>
            </a:p>
          </p:txBody>
        </p:sp>
      </p:grpSp>
      <p:grpSp>
        <p:nvGrpSpPr>
          <p:cNvPr id="114" name="Group 113">
            <a:extLst>
              <a:ext uri="{FF2B5EF4-FFF2-40B4-BE49-F238E27FC236}">
                <a16:creationId xmlns:a16="http://schemas.microsoft.com/office/drawing/2014/main" id="{C5F9F255-CE35-2D79-708F-B27ED189D50A}"/>
              </a:ext>
            </a:extLst>
          </p:cNvPr>
          <p:cNvGrpSpPr/>
          <p:nvPr/>
        </p:nvGrpSpPr>
        <p:grpSpPr>
          <a:xfrm>
            <a:off x="720509" y="4128739"/>
            <a:ext cx="1705657" cy="1619932"/>
            <a:chOff x="3309297" y="360867"/>
            <a:chExt cx="2243433" cy="2143081"/>
          </a:xfrm>
        </p:grpSpPr>
        <p:grpSp>
          <p:nvGrpSpPr>
            <p:cNvPr id="115" name="Group 114">
              <a:extLst>
                <a:ext uri="{FF2B5EF4-FFF2-40B4-BE49-F238E27FC236}">
                  <a16:creationId xmlns:a16="http://schemas.microsoft.com/office/drawing/2014/main" id="{AAB8FE2A-7A9A-0820-C742-16BAE0EB2D4C}"/>
                </a:ext>
              </a:extLst>
            </p:cNvPr>
            <p:cNvGrpSpPr/>
            <p:nvPr/>
          </p:nvGrpSpPr>
          <p:grpSpPr>
            <a:xfrm>
              <a:off x="3309297" y="360867"/>
              <a:ext cx="2243433" cy="2143081"/>
              <a:chOff x="4478412" y="1631753"/>
              <a:chExt cx="3113346" cy="2899686"/>
            </a:xfrm>
          </p:grpSpPr>
          <p:grpSp>
            <p:nvGrpSpPr>
              <p:cNvPr id="119" name="Group 118">
                <a:extLst>
                  <a:ext uri="{FF2B5EF4-FFF2-40B4-BE49-F238E27FC236}">
                    <a16:creationId xmlns:a16="http://schemas.microsoft.com/office/drawing/2014/main" id="{6CC5DD9F-B7D5-3F85-3950-AB85261AF392}"/>
                  </a:ext>
                </a:extLst>
              </p:cNvPr>
              <p:cNvGrpSpPr/>
              <p:nvPr/>
            </p:nvGrpSpPr>
            <p:grpSpPr>
              <a:xfrm>
                <a:off x="4478412" y="1631753"/>
                <a:ext cx="3113346" cy="2899686"/>
                <a:chOff x="4478412" y="1631753"/>
                <a:chExt cx="3113346" cy="2899686"/>
              </a:xfrm>
            </p:grpSpPr>
            <p:grpSp>
              <p:nvGrpSpPr>
                <p:cNvPr id="121" name="Group 120">
                  <a:extLst>
                    <a:ext uri="{FF2B5EF4-FFF2-40B4-BE49-F238E27FC236}">
                      <a16:creationId xmlns:a16="http://schemas.microsoft.com/office/drawing/2014/main" id="{23200E45-3A65-F256-75C7-30E174F6540C}"/>
                    </a:ext>
                  </a:extLst>
                </p:cNvPr>
                <p:cNvGrpSpPr/>
                <p:nvPr/>
              </p:nvGrpSpPr>
              <p:grpSpPr>
                <a:xfrm>
                  <a:off x="4478412" y="1631753"/>
                  <a:ext cx="3113346" cy="2899686"/>
                  <a:chOff x="4478412" y="1631753"/>
                  <a:chExt cx="3113346" cy="2899686"/>
                </a:xfrm>
              </p:grpSpPr>
              <p:grpSp>
                <p:nvGrpSpPr>
                  <p:cNvPr id="123" name="Group 122">
                    <a:extLst>
                      <a:ext uri="{FF2B5EF4-FFF2-40B4-BE49-F238E27FC236}">
                        <a16:creationId xmlns:a16="http://schemas.microsoft.com/office/drawing/2014/main" id="{09C02DF6-61C5-8449-F738-37B669D741A4}"/>
                      </a:ext>
                    </a:extLst>
                  </p:cNvPr>
                  <p:cNvGrpSpPr/>
                  <p:nvPr/>
                </p:nvGrpSpPr>
                <p:grpSpPr>
                  <a:xfrm>
                    <a:off x="4478412" y="1631753"/>
                    <a:ext cx="3113346" cy="2899686"/>
                    <a:chOff x="4262514" y="1631753"/>
                    <a:chExt cx="3113346" cy="2899686"/>
                  </a:xfrm>
                </p:grpSpPr>
                <p:pic>
                  <p:nvPicPr>
                    <p:cNvPr id="125" name="Picture 124">
                      <a:extLst>
                        <a:ext uri="{FF2B5EF4-FFF2-40B4-BE49-F238E27FC236}">
                          <a16:creationId xmlns:a16="http://schemas.microsoft.com/office/drawing/2014/main" id="{F379C81E-F3E8-CADD-FC79-C6E69F5CE96C}"/>
                        </a:ext>
                      </a:extLst>
                    </p:cNvPr>
                    <p:cNvPicPr>
                      <a:picLocks noChangeAspect="1"/>
                    </p:cNvPicPr>
                    <p:nvPr/>
                  </p:nvPicPr>
                  <p:blipFill>
                    <a:blip r:embed="rId3"/>
                    <a:srcRect l="6644" t="3574" r="8183" b="1277"/>
                    <a:stretch>
                      <a:fillRect/>
                    </a:stretch>
                  </p:blipFill>
                  <p:spPr>
                    <a:xfrm rot="10800000">
                      <a:off x="5082578" y="1631753"/>
                      <a:ext cx="2293282" cy="2330570"/>
                    </a:xfrm>
                    <a:prstGeom prst="rect">
                      <a:avLst/>
                    </a:prstGeom>
                  </p:spPr>
                </p:pic>
                <p:sp>
                  <p:nvSpPr>
                    <p:cNvPr id="126" name="Rectangle 125">
                      <a:extLst>
                        <a:ext uri="{FF2B5EF4-FFF2-40B4-BE49-F238E27FC236}">
                          <a16:creationId xmlns:a16="http://schemas.microsoft.com/office/drawing/2014/main" id="{62E08EED-0F32-446B-7AA2-2EA20EF90835}"/>
                        </a:ext>
                      </a:extLst>
                    </p:cNvPr>
                    <p:cNvSpPr/>
                    <p:nvPr/>
                  </p:nvSpPr>
                  <p:spPr>
                    <a:xfrm>
                      <a:off x="6011040" y="3438517"/>
                      <a:ext cx="436355" cy="341301"/>
                    </a:xfrm>
                    <a:prstGeom prst="rect">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pic>
                  <p:nvPicPr>
                    <p:cNvPr id="127" name="Picture 126">
                      <a:extLst>
                        <a:ext uri="{FF2B5EF4-FFF2-40B4-BE49-F238E27FC236}">
                          <a16:creationId xmlns:a16="http://schemas.microsoft.com/office/drawing/2014/main" id="{5E69C9E9-CE97-D349-643F-6213F7544619}"/>
                        </a:ext>
                      </a:extLst>
                    </p:cNvPr>
                    <p:cNvPicPr>
                      <a:picLocks noChangeAspect="1"/>
                    </p:cNvPicPr>
                    <p:nvPr/>
                  </p:nvPicPr>
                  <p:blipFill>
                    <a:blip r:embed="rId3"/>
                    <a:srcRect l="39256" t="12201" r="41237" b="72096"/>
                    <a:stretch>
                      <a:fillRect/>
                    </a:stretch>
                  </p:blipFill>
                  <p:spPr>
                    <a:xfrm rot="10800000">
                      <a:off x="4262514" y="3330344"/>
                      <a:ext cx="1640121" cy="1201095"/>
                    </a:xfrm>
                    <a:prstGeom prst="rect">
                      <a:avLst/>
                    </a:prstGeom>
                    <a:ln w="6350">
                      <a:solidFill>
                        <a:schemeClr val="bg1"/>
                      </a:solidFill>
                    </a:ln>
                  </p:spPr>
                </p:pic>
              </p:grpSp>
              <p:cxnSp>
                <p:nvCxnSpPr>
                  <p:cNvPr id="124" name="Straight Connector 123">
                    <a:extLst>
                      <a:ext uri="{FF2B5EF4-FFF2-40B4-BE49-F238E27FC236}">
                        <a16:creationId xmlns:a16="http://schemas.microsoft.com/office/drawing/2014/main" id="{D9A578F0-04E0-37DB-F64F-983A779049DE}"/>
                      </a:ext>
                    </a:extLst>
                  </p:cNvPr>
                  <p:cNvCxnSpPr>
                    <a:cxnSpLocks/>
                  </p:cNvCxnSpPr>
                  <p:nvPr/>
                </p:nvCxnSpPr>
                <p:spPr>
                  <a:xfrm flipH="1" flipV="1">
                    <a:off x="6118533" y="3327963"/>
                    <a:ext cx="544760" cy="108173"/>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grpSp>
            <p:cxnSp>
              <p:nvCxnSpPr>
                <p:cNvPr id="122" name="Straight Connector 121">
                  <a:extLst>
                    <a:ext uri="{FF2B5EF4-FFF2-40B4-BE49-F238E27FC236}">
                      <a16:creationId xmlns:a16="http://schemas.microsoft.com/office/drawing/2014/main" id="{013C3CC9-07FB-F560-E649-EF99FC5902F7}"/>
                    </a:ext>
                  </a:extLst>
                </p:cNvPr>
                <p:cNvCxnSpPr>
                  <a:cxnSpLocks/>
                </p:cNvCxnSpPr>
                <p:nvPr/>
              </p:nvCxnSpPr>
              <p:spPr>
                <a:xfrm flipV="1">
                  <a:off x="6120914" y="3779818"/>
                  <a:ext cx="542873" cy="751621"/>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grpSp>
          <p:cxnSp>
            <p:nvCxnSpPr>
              <p:cNvPr id="120" name="Straight Connector 119">
                <a:extLst>
                  <a:ext uri="{FF2B5EF4-FFF2-40B4-BE49-F238E27FC236}">
                    <a16:creationId xmlns:a16="http://schemas.microsoft.com/office/drawing/2014/main" id="{2F082D71-DCC4-8A03-0CFD-E826FAD79B39}"/>
                  </a:ext>
                </a:extLst>
              </p:cNvPr>
              <p:cNvCxnSpPr>
                <a:cxnSpLocks/>
              </p:cNvCxnSpPr>
              <p:nvPr/>
            </p:nvCxnSpPr>
            <p:spPr>
              <a:xfrm flipH="1">
                <a:off x="6118533" y="3962323"/>
                <a:ext cx="411288" cy="569116"/>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sp>
          <p:nvSpPr>
            <p:cNvPr id="116" name="TextBox 115">
              <a:extLst>
                <a:ext uri="{FF2B5EF4-FFF2-40B4-BE49-F238E27FC236}">
                  <a16:creationId xmlns:a16="http://schemas.microsoft.com/office/drawing/2014/main" id="{7E87D82C-382D-14D7-9E3E-D825A4FBB6DE}"/>
                </a:ext>
              </a:extLst>
            </p:cNvPr>
            <p:cNvSpPr txBox="1"/>
            <p:nvPr/>
          </p:nvSpPr>
          <p:spPr>
            <a:xfrm>
              <a:off x="4566401" y="1100108"/>
              <a:ext cx="391187" cy="244303"/>
            </a:xfrm>
            <a:prstGeom prst="rect">
              <a:avLst/>
            </a:prstGeom>
            <a:noFill/>
          </p:spPr>
          <p:txBody>
            <a:bodyPr wrap="square" rtlCol="0">
              <a:spAutoFit/>
            </a:bodyPr>
            <a:lstStyle/>
            <a:p>
              <a:r>
                <a:rPr lang="en-AU" sz="600" dirty="0">
                  <a:solidFill>
                    <a:schemeClr val="bg1"/>
                  </a:solidFill>
                </a:rPr>
                <a:t>Nu</a:t>
              </a:r>
            </a:p>
          </p:txBody>
        </p:sp>
        <p:sp>
          <p:nvSpPr>
            <p:cNvPr id="117" name="TextBox 116">
              <a:extLst>
                <a:ext uri="{FF2B5EF4-FFF2-40B4-BE49-F238E27FC236}">
                  <a16:creationId xmlns:a16="http://schemas.microsoft.com/office/drawing/2014/main" id="{567DB5FF-A843-3714-D167-0ADFD5E2CEE2}"/>
                </a:ext>
              </a:extLst>
            </p:cNvPr>
            <p:cNvSpPr txBox="1"/>
            <p:nvPr/>
          </p:nvSpPr>
          <p:spPr>
            <a:xfrm>
              <a:off x="5142688" y="1564448"/>
              <a:ext cx="410040" cy="244303"/>
            </a:xfrm>
            <a:prstGeom prst="rect">
              <a:avLst/>
            </a:prstGeom>
            <a:noFill/>
          </p:spPr>
          <p:txBody>
            <a:bodyPr wrap="square" rtlCol="0">
              <a:spAutoFit/>
            </a:bodyPr>
            <a:lstStyle/>
            <a:p>
              <a:r>
                <a:rPr lang="en-AU" sz="600" dirty="0">
                  <a:solidFill>
                    <a:schemeClr val="bg1"/>
                  </a:solidFill>
                </a:rPr>
                <a:t>Cy</a:t>
              </a:r>
            </a:p>
          </p:txBody>
        </p:sp>
        <p:sp>
          <p:nvSpPr>
            <p:cNvPr id="118" name="TextBox 117">
              <a:extLst>
                <a:ext uri="{FF2B5EF4-FFF2-40B4-BE49-F238E27FC236}">
                  <a16:creationId xmlns:a16="http://schemas.microsoft.com/office/drawing/2014/main" id="{FDEF5BEE-1524-06CD-FD87-8098D614F3E1}"/>
                </a:ext>
              </a:extLst>
            </p:cNvPr>
            <p:cNvSpPr txBox="1"/>
            <p:nvPr/>
          </p:nvSpPr>
          <p:spPr>
            <a:xfrm>
              <a:off x="4828358" y="778829"/>
              <a:ext cx="391187" cy="244303"/>
            </a:xfrm>
            <a:prstGeom prst="rect">
              <a:avLst/>
            </a:prstGeom>
            <a:noFill/>
          </p:spPr>
          <p:txBody>
            <a:bodyPr wrap="square" rtlCol="0">
              <a:spAutoFit/>
            </a:bodyPr>
            <a:lstStyle/>
            <a:p>
              <a:r>
                <a:rPr lang="en-AU" sz="600" dirty="0">
                  <a:solidFill>
                    <a:schemeClr val="bg1"/>
                  </a:solidFill>
                </a:rPr>
                <a:t>Ac</a:t>
              </a:r>
            </a:p>
          </p:txBody>
        </p:sp>
      </p:grpSp>
      <p:grpSp>
        <p:nvGrpSpPr>
          <p:cNvPr id="128" name="Group 127">
            <a:extLst>
              <a:ext uri="{FF2B5EF4-FFF2-40B4-BE49-F238E27FC236}">
                <a16:creationId xmlns:a16="http://schemas.microsoft.com/office/drawing/2014/main" id="{71DF1DFF-A6F4-33DB-8559-5C9C15562ED9}"/>
              </a:ext>
            </a:extLst>
          </p:cNvPr>
          <p:cNvGrpSpPr/>
          <p:nvPr/>
        </p:nvGrpSpPr>
        <p:grpSpPr>
          <a:xfrm>
            <a:off x="890129" y="5829746"/>
            <a:ext cx="1536036" cy="1620678"/>
            <a:chOff x="5610144" y="420076"/>
            <a:chExt cx="2020332" cy="2144067"/>
          </a:xfrm>
        </p:grpSpPr>
        <p:grpSp>
          <p:nvGrpSpPr>
            <p:cNvPr id="129" name="Group 128">
              <a:extLst>
                <a:ext uri="{FF2B5EF4-FFF2-40B4-BE49-F238E27FC236}">
                  <a16:creationId xmlns:a16="http://schemas.microsoft.com/office/drawing/2014/main" id="{4B27EB28-6FE3-F575-442D-C6DF27632B7A}"/>
                </a:ext>
              </a:extLst>
            </p:cNvPr>
            <p:cNvGrpSpPr/>
            <p:nvPr/>
          </p:nvGrpSpPr>
          <p:grpSpPr>
            <a:xfrm>
              <a:off x="5610144" y="420076"/>
              <a:ext cx="2020332" cy="2144067"/>
              <a:chOff x="5494785" y="420076"/>
              <a:chExt cx="2020332" cy="2144067"/>
            </a:xfrm>
          </p:grpSpPr>
          <p:grpSp>
            <p:nvGrpSpPr>
              <p:cNvPr id="132" name="Group 131">
                <a:extLst>
                  <a:ext uri="{FF2B5EF4-FFF2-40B4-BE49-F238E27FC236}">
                    <a16:creationId xmlns:a16="http://schemas.microsoft.com/office/drawing/2014/main" id="{223C0599-FAA8-5469-D0A6-A48188E03536}"/>
                  </a:ext>
                </a:extLst>
              </p:cNvPr>
              <p:cNvGrpSpPr/>
              <p:nvPr/>
            </p:nvGrpSpPr>
            <p:grpSpPr>
              <a:xfrm>
                <a:off x="5494785" y="420076"/>
                <a:ext cx="2020332" cy="2144067"/>
                <a:chOff x="5494785" y="420076"/>
                <a:chExt cx="2020332" cy="2144067"/>
              </a:xfrm>
            </p:grpSpPr>
            <p:grpSp>
              <p:nvGrpSpPr>
                <p:cNvPr id="134" name="Group 133">
                  <a:extLst>
                    <a:ext uri="{FF2B5EF4-FFF2-40B4-BE49-F238E27FC236}">
                      <a16:creationId xmlns:a16="http://schemas.microsoft.com/office/drawing/2014/main" id="{629D4CF6-2EE1-A6B0-838E-A5B9575EC4B6}"/>
                    </a:ext>
                  </a:extLst>
                </p:cNvPr>
                <p:cNvGrpSpPr/>
                <p:nvPr/>
              </p:nvGrpSpPr>
              <p:grpSpPr>
                <a:xfrm>
                  <a:off x="5494785" y="420076"/>
                  <a:ext cx="2020332" cy="2144067"/>
                  <a:chOff x="5494785" y="420076"/>
                  <a:chExt cx="2020332" cy="2144067"/>
                </a:xfrm>
              </p:grpSpPr>
              <p:grpSp>
                <p:nvGrpSpPr>
                  <p:cNvPr id="136" name="Group 135">
                    <a:extLst>
                      <a:ext uri="{FF2B5EF4-FFF2-40B4-BE49-F238E27FC236}">
                        <a16:creationId xmlns:a16="http://schemas.microsoft.com/office/drawing/2014/main" id="{AC7CE95F-DC9E-C808-D8EC-BDF90D1F49E2}"/>
                      </a:ext>
                    </a:extLst>
                  </p:cNvPr>
                  <p:cNvGrpSpPr/>
                  <p:nvPr/>
                </p:nvGrpSpPr>
                <p:grpSpPr>
                  <a:xfrm>
                    <a:off x="5498409" y="420076"/>
                    <a:ext cx="2016708" cy="1733560"/>
                    <a:chOff x="5498409" y="420076"/>
                    <a:chExt cx="2016708" cy="1733560"/>
                  </a:xfrm>
                </p:grpSpPr>
                <p:pic>
                  <p:nvPicPr>
                    <p:cNvPr id="138" name="Picture 137">
                      <a:extLst>
                        <a:ext uri="{FF2B5EF4-FFF2-40B4-BE49-F238E27FC236}">
                          <a16:creationId xmlns:a16="http://schemas.microsoft.com/office/drawing/2014/main" id="{DDC2D751-28CF-21DB-16EB-B645AFDFE34B}"/>
                        </a:ext>
                      </a:extLst>
                    </p:cNvPr>
                    <p:cNvPicPr>
                      <a:picLocks noChangeAspect="1"/>
                    </p:cNvPicPr>
                    <p:nvPr/>
                  </p:nvPicPr>
                  <p:blipFill>
                    <a:blip r:embed="rId4"/>
                    <a:srcRect l="2049" t="7408" r="12045" b="9461"/>
                    <a:stretch>
                      <a:fillRect/>
                    </a:stretch>
                  </p:blipFill>
                  <p:spPr>
                    <a:xfrm>
                      <a:off x="5862610" y="420076"/>
                      <a:ext cx="1652507" cy="1733560"/>
                    </a:xfrm>
                    <a:prstGeom prst="rect">
                      <a:avLst/>
                    </a:prstGeom>
                  </p:spPr>
                </p:pic>
                <p:sp>
                  <p:nvSpPr>
                    <p:cNvPr id="139" name="Rectangle 138">
                      <a:extLst>
                        <a:ext uri="{FF2B5EF4-FFF2-40B4-BE49-F238E27FC236}">
                          <a16:creationId xmlns:a16="http://schemas.microsoft.com/office/drawing/2014/main" id="{3BABE3C0-AA8B-7944-ACEC-4D5AA7A4724F}"/>
                        </a:ext>
                      </a:extLst>
                    </p:cNvPr>
                    <p:cNvSpPr/>
                    <p:nvPr/>
                  </p:nvSpPr>
                  <p:spPr>
                    <a:xfrm>
                      <a:off x="6234139" y="1243460"/>
                      <a:ext cx="314431" cy="252247"/>
                    </a:xfrm>
                    <a:prstGeom prst="rect">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cxnSp>
                  <p:nvCxnSpPr>
                    <p:cNvPr id="140" name="Straight Connector 139">
                      <a:extLst>
                        <a:ext uri="{FF2B5EF4-FFF2-40B4-BE49-F238E27FC236}">
                          <a16:creationId xmlns:a16="http://schemas.microsoft.com/office/drawing/2014/main" id="{390D4FD6-304D-3C83-4229-974AC7E855BA}"/>
                        </a:ext>
                      </a:extLst>
                    </p:cNvPr>
                    <p:cNvCxnSpPr>
                      <a:cxnSpLocks/>
                    </p:cNvCxnSpPr>
                    <p:nvPr/>
                  </p:nvCxnSpPr>
                  <p:spPr>
                    <a:xfrm flipH="1">
                      <a:off x="5498409" y="1243460"/>
                      <a:ext cx="731750" cy="430241"/>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grpSp>
              <p:pic>
                <p:nvPicPr>
                  <p:cNvPr id="137" name="Picture 136">
                    <a:extLst>
                      <a:ext uri="{FF2B5EF4-FFF2-40B4-BE49-F238E27FC236}">
                        <a16:creationId xmlns:a16="http://schemas.microsoft.com/office/drawing/2014/main" id="{45A2DFDF-84F7-7747-293D-2238C123DAB7}"/>
                      </a:ext>
                    </a:extLst>
                  </p:cNvPr>
                  <p:cNvPicPr>
                    <a:picLocks noChangeAspect="1"/>
                  </p:cNvPicPr>
                  <p:nvPr/>
                </p:nvPicPr>
                <p:blipFill>
                  <a:blip r:embed="rId4"/>
                  <a:srcRect l="17566" t="46969" r="62395" b="39021"/>
                  <a:stretch>
                    <a:fillRect/>
                  </a:stretch>
                </p:blipFill>
                <p:spPr>
                  <a:xfrm>
                    <a:off x="5494785" y="1676445"/>
                    <a:ext cx="1171252" cy="887698"/>
                  </a:xfrm>
                  <a:prstGeom prst="rect">
                    <a:avLst/>
                  </a:prstGeom>
                  <a:ln w="6350">
                    <a:solidFill>
                      <a:schemeClr val="bg1"/>
                    </a:solidFill>
                  </a:ln>
                </p:spPr>
              </p:pic>
            </p:grpSp>
            <p:cxnSp>
              <p:nvCxnSpPr>
                <p:cNvPr id="135" name="Straight Connector 134">
                  <a:extLst>
                    <a:ext uri="{FF2B5EF4-FFF2-40B4-BE49-F238E27FC236}">
                      <a16:creationId xmlns:a16="http://schemas.microsoft.com/office/drawing/2014/main" id="{71A9DD09-AA19-C883-4245-1FA47794C0FD}"/>
                    </a:ext>
                  </a:extLst>
                </p:cNvPr>
                <p:cNvCxnSpPr>
                  <a:cxnSpLocks/>
                </p:cNvCxnSpPr>
                <p:nvPr/>
              </p:nvCxnSpPr>
              <p:spPr>
                <a:xfrm flipH="1" flipV="1">
                  <a:off x="6548235" y="1243460"/>
                  <a:ext cx="121782" cy="430241"/>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grpSp>
          <p:cxnSp>
            <p:nvCxnSpPr>
              <p:cNvPr id="133" name="Straight Connector 132">
                <a:extLst>
                  <a:ext uri="{FF2B5EF4-FFF2-40B4-BE49-F238E27FC236}">
                    <a16:creationId xmlns:a16="http://schemas.microsoft.com/office/drawing/2014/main" id="{D0C472EF-588B-5F5C-53FE-FB71DB9E76F7}"/>
                  </a:ext>
                </a:extLst>
              </p:cNvPr>
              <p:cNvCxnSpPr>
                <a:cxnSpLocks/>
              </p:cNvCxnSpPr>
              <p:nvPr/>
            </p:nvCxnSpPr>
            <p:spPr>
              <a:xfrm flipH="1">
                <a:off x="5498409" y="1460912"/>
                <a:ext cx="357471" cy="212789"/>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sp>
          <p:nvSpPr>
            <p:cNvPr id="130" name="TextBox 129">
              <a:extLst>
                <a:ext uri="{FF2B5EF4-FFF2-40B4-BE49-F238E27FC236}">
                  <a16:creationId xmlns:a16="http://schemas.microsoft.com/office/drawing/2014/main" id="{06B2AE9A-EF1B-EBCA-2EB6-E4866C057E80}"/>
                </a:ext>
              </a:extLst>
            </p:cNvPr>
            <p:cNvSpPr txBox="1"/>
            <p:nvPr/>
          </p:nvSpPr>
          <p:spPr>
            <a:xfrm>
              <a:off x="6880018" y="936924"/>
              <a:ext cx="417274" cy="244303"/>
            </a:xfrm>
            <a:prstGeom prst="rect">
              <a:avLst/>
            </a:prstGeom>
            <a:noFill/>
          </p:spPr>
          <p:txBody>
            <a:bodyPr wrap="square" rtlCol="0">
              <a:spAutoFit/>
            </a:bodyPr>
            <a:lstStyle/>
            <a:p>
              <a:r>
                <a:rPr lang="en-AU" sz="600" dirty="0">
                  <a:solidFill>
                    <a:schemeClr val="bg1"/>
                  </a:solidFill>
                </a:rPr>
                <a:t>Nu</a:t>
              </a:r>
            </a:p>
          </p:txBody>
        </p:sp>
        <p:sp>
          <p:nvSpPr>
            <p:cNvPr id="131" name="TextBox 130">
              <a:extLst>
                <a:ext uri="{FF2B5EF4-FFF2-40B4-BE49-F238E27FC236}">
                  <a16:creationId xmlns:a16="http://schemas.microsoft.com/office/drawing/2014/main" id="{E0A7B908-C71B-713F-A4BB-27E6D23B8ECB}"/>
                </a:ext>
              </a:extLst>
            </p:cNvPr>
            <p:cNvSpPr txBox="1"/>
            <p:nvPr/>
          </p:nvSpPr>
          <p:spPr>
            <a:xfrm>
              <a:off x="6945110" y="1839101"/>
              <a:ext cx="513834" cy="244303"/>
            </a:xfrm>
            <a:prstGeom prst="rect">
              <a:avLst/>
            </a:prstGeom>
            <a:noFill/>
          </p:spPr>
          <p:txBody>
            <a:bodyPr wrap="square" rtlCol="0">
              <a:spAutoFit/>
            </a:bodyPr>
            <a:lstStyle/>
            <a:p>
              <a:r>
                <a:rPr lang="en-AU" sz="600" dirty="0">
                  <a:solidFill>
                    <a:schemeClr val="bg1"/>
                  </a:solidFill>
                </a:rPr>
                <a:t>Cy</a:t>
              </a:r>
            </a:p>
          </p:txBody>
        </p:sp>
      </p:grpSp>
      <p:grpSp>
        <p:nvGrpSpPr>
          <p:cNvPr id="141" name="Group 140">
            <a:extLst>
              <a:ext uri="{FF2B5EF4-FFF2-40B4-BE49-F238E27FC236}">
                <a16:creationId xmlns:a16="http://schemas.microsoft.com/office/drawing/2014/main" id="{6B2D1E97-759E-CCF0-55A9-7CF47EC4D8B9}"/>
              </a:ext>
            </a:extLst>
          </p:cNvPr>
          <p:cNvGrpSpPr/>
          <p:nvPr/>
        </p:nvGrpSpPr>
        <p:grpSpPr>
          <a:xfrm>
            <a:off x="933792" y="7530806"/>
            <a:ext cx="1492373" cy="1710743"/>
            <a:chOff x="7739563" y="361447"/>
            <a:chExt cx="1962903" cy="2263219"/>
          </a:xfrm>
        </p:grpSpPr>
        <p:grpSp>
          <p:nvGrpSpPr>
            <p:cNvPr id="142" name="Group 141">
              <a:extLst>
                <a:ext uri="{FF2B5EF4-FFF2-40B4-BE49-F238E27FC236}">
                  <a16:creationId xmlns:a16="http://schemas.microsoft.com/office/drawing/2014/main" id="{15774894-58FF-31F3-63F5-A2F6F2FE1E0B}"/>
                </a:ext>
              </a:extLst>
            </p:cNvPr>
            <p:cNvGrpSpPr/>
            <p:nvPr/>
          </p:nvGrpSpPr>
          <p:grpSpPr>
            <a:xfrm>
              <a:off x="7739563" y="361447"/>
              <a:ext cx="1962903" cy="2263219"/>
              <a:chOff x="7739563" y="361447"/>
              <a:chExt cx="1962903" cy="2263219"/>
            </a:xfrm>
          </p:grpSpPr>
          <p:grpSp>
            <p:nvGrpSpPr>
              <p:cNvPr id="145" name="Group 144">
                <a:extLst>
                  <a:ext uri="{FF2B5EF4-FFF2-40B4-BE49-F238E27FC236}">
                    <a16:creationId xmlns:a16="http://schemas.microsoft.com/office/drawing/2014/main" id="{73BF2936-2150-8DC0-9CA7-CCB976FB710E}"/>
                  </a:ext>
                </a:extLst>
              </p:cNvPr>
              <p:cNvGrpSpPr/>
              <p:nvPr/>
            </p:nvGrpSpPr>
            <p:grpSpPr>
              <a:xfrm>
                <a:off x="7739617" y="361447"/>
                <a:ext cx="1962849" cy="2263219"/>
                <a:chOff x="7739617" y="361447"/>
                <a:chExt cx="1962849" cy="2263219"/>
              </a:xfrm>
            </p:grpSpPr>
            <p:pic>
              <p:nvPicPr>
                <p:cNvPr id="147" name="Picture 146">
                  <a:extLst>
                    <a:ext uri="{FF2B5EF4-FFF2-40B4-BE49-F238E27FC236}">
                      <a16:creationId xmlns:a16="http://schemas.microsoft.com/office/drawing/2014/main" id="{B1A8B47D-B519-67C9-5F67-AFF2766069FA}"/>
                    </a:ext>
                  </a:extLst>
                </p:cNvPr>
                <p:cNvPicPr>
                  <a:picLocks noChangeAspect="1"/>
                </p:cNvPicPr>
                <p:nvPr/>
              </p:nvPicPr>
              <p:blipFill>
                <a:blip r:embed="rId5"/>
                <a:srcRect l="4607" t="2905" r="6154" b="-3796"/>
                <a:stretch>
                  <a:fillRect/>
                </a:stretch>
              </p:blipFill>
              <p:spPr>
                <a:xfrm flipH="1">
                  <a:off x="8049960" y="361447"/>
                  <a:ext cx="1652506" cy="1801866"/>
                </a:xfrm>
                <a:prstGeom prst="rect">
                  <a:avLst/>
                </a:prstGeom>
              </p:spPr>
            </p:pic>
            <p:pic>
              <p:nvPicPr>
                <p:cNvPr id="148" name="Picture 147">
                  <a:extLst>
                    <a:ext uri="{FF2B5EF4-FFF2-40B4-BE49-F238E27FC236}">
                      <a16:creationId xmlns:a16="http://schemas.microsoft.com/office/drawing/2014/main" id="{DBB27D26-FF45-D848-8478-D93C21575B29}"/>
                    </a:ext>
                  </a:extLst>
                </p:cNvPr>
                <p:cNvPicPr>
                  <a:picLocks noChangeAspect="1"/>
                </p:cNvPicPr>
                <p:nvPr/>
              </p:nvPicPr>
              <p:blipFill>
                <a:blip r:embed="rId5"/>
                <a:srcRect l="58146" t="52856" r="23524" b="31636"/>
                <a:stretch>
                  <a:fillRect/>
                </a:stretch>
              </p:blipFill>
              <p:spPr>
                <a:xfrm flipH="1">
                  <a:off x="7739974" y="1736967"/>
                  <a:ext cx="1167628" cy="887699"/>
                </a:xfrm>
                <a:prstGeom prst="rect">
                  <a:avLst/>
                </a:prstGeom>
                <a:ln w="6350">
                  <a:solidFill>
                    <a:schemeClr val="bg1"/>
                  </a:solidFill>
                </a:ln>
              </p:spPr>
            </p:pic>
            <p:sp>
              <p:nvSpPr>
                <p:cNvPr id="149" name="Rectangle 148">
                  <a:extLst>
                    <a:ext uri="{FF2B5EF4-FFF2-40B4-BE49-F238E27FC236}">
                      <a16:creationId xmlns:a16="http://schemas.microsoft.com/office/drawing/2014/main" id="{49B303BD-672B-2ABB-EF6B-3D99299BFAD0}"/>
                    </a:ext>
                  </a:extLst>
                </p:cNvPr>
                <p:cNvSpPr/>
                <p:nvPr/>
              </p:nvSpPr>
              <p:spPr>
                <a:xfrm>
                  <a:off x="8375328" y="1263516"/>
                  <a:ext cx="316446" cy="252246"/>
                </a:xfrm>
                <a:prstGeom prst="rect">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cxnSp>
              <p:nvCxnSpPr>
                <p:cNvPr id="150" name="Straight Connector 149">
                  <a:extLst>
                    <a:ext uri="{FF2B5EF4-FFF2-40B4-BE49-F238E27FC236}">
                      <a16:creationId xmlns:a16="http://schemas.microsoft.com/office/drawing/2014/main" id="{C971011F-8F96-57E6-4731-BD7473A5AA2D}"/>
                    </a:ext>
                  </a:extLst>
                </p:cNvPr>
                <p:cNvCxnSpPr>
                  <a:cxnSpLocks/>
                </p:cNvCxnSpPr>
                <p:nvPr/>
              </p:nvCxnSpPr>
              <p:spPr>
                <a:xfrm flipH="1" flipV="1">
                  <a:off x="8697873" y="1262379"/>
                  <a:ext cx="216866" cy="474588"/>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151" name="Straight Connector 150">
                  <a:extLst>
                    <a:ext uri="{FF2B5EF4-FFF2-40B4-BE49-F238E27FC236}">
                      <a16:creationId xmlns:a16="http://schemas.microsoft.com/office/drawing/2014/main" id="{AC365500-C02A-2788-A3B2-2AE9C5A0BCE0}"/>
                    </a:ext>
                  </a:extLst>
                </p:cNvPr>
                <p:cNvCxnSpPr>
                  <a:cxnSpLocks/>
                </p:cNvCxnSpPr>
                <p:nvPr/>
              </p:nvCxnSpPr>
              <p:spPr>
                <a:xfrm flipH="1">
                  <a:off x="7739617" y="1260818"/>
                  <a:ext cx="635711" cy="473764"/>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grpSp>
          <p:cxnSp>
            <p:nvCxnSpPr>
              <p:cNvPr id="146" name="Straight Connector 145">
                <a:extLst>
                  <a:ext uri="{FF2B5EF4-FFF2-40B4-BE49-F238E27FC236}">
                    <a16:creationId xmlns:a16="http://schemas.microsoft.com/office/drawing/2014/main" id="{2DB5858D-A1BA-0A5B-6F5C-E6234B5E95C0}"/>
                  </a:ext>
                </a:extLst>
              </p:cNvPr>
              <p:cNvCxnSpPr>
                <a:cxnSpLocks/>
              </p:cNvCxnSpPr>
              <p:nvPr/>
            </p:nvCxnSpPr>
            <p:spPr>
              <a:xfrm flipH="1">
                <a:off x="7739563" y="1511475"/>
                <a:ext cx="303258" cy="225495"/>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sp>
          <p:nvSpPr>
            <p:cNvPr id="143" name="TextBox 142">
              <a:extLst>
                <a:ext uri="{FF2B5EF4-FFF2-40B4-BE49-F238E27FC236}">
                  <a16:creationId xmlns:a16="http://schemas.microsoft.com/office/drawing/2014/main" id="{4494B9E1-2A93-5C49-49BB-6BEFAEA3E526}"/>
                </a:ext>
              </a:extLst>
            </p:cNvPr>
            <p:cNvSpPr txBox="1"/>
            <p:nvPr/>
          </p:nvSpPr>
          <p:spPr>
            <a:xfrm>
              <a:off x="8793886" y="994272"/>
              <a:ext cx="498538" cy="244303"/>
            </a:xfrm>
            <a:prstGeom prst="rect">
              <a:avLst/>
            </a:prstGeom>
            <a:noFill/>
          </p:spPr>
          <p:txBody>
            <a:bodyPr wrap="square" rtlCol="0">
              <a:spAutoFit/>
            </a:bodyPr>
            <a:lstStyle/>
            <a:p>
              <a:r>
                <a:rPr lang="en-AU" sz="600" dirty="0">
                  <a:solidFill>
                    <a:schemeClr val="bg1"/>
                  </a:solidFill>
                </a:rPr>
                <a:t>Nu</a:t>
              </a:r>
            </a:p>
          </p:txBody>
        </p:sp>
        <p:sp>
          <p:nvSpPr>
            <p:cNvPr id="144" name="TextBox 143">
              <a:extLst>
                <a:ext uri="{FF2B5EF4-FFF2-40B4-BE49-F238E27FC236}">
                  <a16:creationId xmlns:a16="http://schemas.microsoft.com/office/drawing/2014/main" id="{5C033A79-D45F-B793-3A97-6FF934E84234}"/>
                </a:ext>
              </a:extLst>
            </p:cNvPr>
            <p:cNvSpPr txBox="1"/>
            <p:nvPr/>
          </p:nvSpPr>
          <p:spPr>
            <a:xfrm>
              <a:off x="8141660" y="795309"/>
              <a:ext cx="400184" cy="244303"/>
            </a:xfrm>
            <a:prstGeom prst="rect">
              <a:avLst/>
            </a:prstGeom>
            <a:noFill/>
          </p:spPr>
          <p:txBody>
            <a:bodyPr wrap="square" rtlCol="0">
              <a:spAutoFit/>
            </a:bodyPr>
            <a:lstStyle/>
            <a:p>
              <a:r>
                <a:rPr lang="en-AU" sz="600" dirty="0">
                  <a:solidFill>
                    <a:schemeClr val="bg1"/>
                  </a:solidFill>
                </a:rPr>
                <a:t>Cy</a:t>
              </a:r>
            </a:p>
          </p:txBody>
        </p:sp>
      </p:grpSp>
      <p:grpSp>
        <p:nvGrpSpPr>
          <p:cNvPr id="152" name="Group 151">
            <a:extLst>
              <a:ext uri="{FF2B5EF4-FFF2-40B4-BE49-F238E27FC236}">
                <a16:creationId xmlns:a16="http://schemas.microsoft.com/office/drawing/2014/main" id="{89013C0F-05A0-EE40-29A4-60BF4F8EC4FC}"/>
              </a:ext>
            </a:extLst>
          </p:cNvPr>
          <p:cNvGrpSpPr/>
          <p:nvPr/>
        </p:nvGrpSpPr>
        <p:grpSpPr>
          <a:xfrm>
            <a:off x="679766" y="9315427"/>
            <a:ext cx="1759946" cy="1714018"/>
            <a:chOff x="9832700" y="360867"/>
            <a:chExt cx="2314838" cy="2267551"/>
          </a:xfrm>
        </p:grpSpPr>
        <p:grpSp>
          <p:nvGrpSpPr>
            <p:cNvPr id="153" name="Group 152">
              <a:extLst>
                <a:ext uri="{FF2B5EF4-FFF2-40B4-BE49-F238E27FC236}">
                  <a16:creationId xmlns:a16="http://schemas.microsoft.com/office/drawing/2014/main" id="{A2E89467-2CA9-FAB8-E11A-711AA2A4621F}"/>
                </a:ext>
              </a:extLst>
            </p:cNvPr>
            <p:cNvGrpSpPr/>
            <p:nvPr/>
          </p:nvGrpSpPr>
          <p:grpSpPr>
            <a:xfrm>
              <a:off x="9832700" y="360867"/>
              <a:ext cx="2301362" cy="2267551"/>
              <a:chOff x="390435" y="3077083"/>
              <a:chExt cx="2301362" cy="2267551"/>
            </a:xfrm>
          </p:grpSpPr>
          <p:grpSp>
            <p:nvGrpSpPr>
              <p:cNvPr id="157" name="Group 156">
                <a:extLst>
                  <a:ext uri="{FF2B5EF4-FFF2-40B4-BE49-F238E27FC236}">
                    <a16:creationId xmlns:a16="http://schemas.microsoft.com/office/drawing/2014/main" id="{EDE95205-CC57-C0CD-96CD-0E2FFF467F9A}"/>
                  </a:ext>
                </a:extLst>
              </p:cNvPr>
              <p:cNvGrpSpPr/>
              <p:nvPr/>
            </p:nvGrpSpPr>
            <p:grpSpPr>
              <a:xfrm>
                <a:off x="390435" y="3077083"/>
                <a:ext cx="2301362" cy="2267551"/>
                <a:chOff x="390435" y="3077083"/>
                <a:chExt cx="2301362" cy="2267551"/>
              </a:xfrm>
            </p:grpSpPr>
            <p:grpSp>
              <p:nvGrpSpPr>
                <p:cNvPr id="160" name="Group 159">
                  <a:extLst>
                    <a:ext uri="{FF2B5EF4-FFF2-40B4-BE49-F238E27FC236}">
                      <a16:creationId xmlns:a16="http://schemas.microsoft.com/office/drawing/2014/main" id="{559A03A6-8C37-61BB-1857-24CDE89AF900}"/>
                    </a:ext>
                  </a:extLst>
                </p:cNvPr>
                <p:cNvGrpSpPr/>
                <p:nvPr/>
              </p:nvGrpSpPr>
              <p:grpSpPr>
                <a:xfrm>
                  <a:off x="390436" y="3077083"/>
                  <a:ext cx="2301361" cy="2267551"/>
                  <a:chOff x="390436" y="3077083"/>
                  <a:chExt cx="2301361" cy="2267551"/>
                </a:xfrm>
              </p:grpSpPr>
              <p:pic>
                <p:nvPicPr>
                  <p:cNvPr id="163" name="Picture 162">
                    <a:extLst>
                      <a:ext uri="{FF2B5EF4-FFF2-40B4-BE49-F238E27FC236}">
                        <a16:creationId xmlns:a16="http://schemas.microsoft.com/office/drawing/2014/main" id="{FCB8F0FE-9DEA-CBB9-98BA-D35D02414665}"/>
                      </a:ext>
                    </a:extLst>
                  </p:cNvPr>
                  <p:cNvPicPr>
                    <a:picLocks noChangeAspect="1"/>
                  </p:cNvPicPr>
                  <p:nvPr/>
                </p:nvPicPr>
                <p:blipFill>
                  <a:blip r:embed="rId6"/>
                  <a:srcRect l="16411" t="13537" r="16321" b="20876"/>
                  <a:stretch>
                    <a:fillRect/>
                  </a:stretch>
                </p:blipFill>
                <p:spPr>
                  <a:xfrm rot="10800000">
                    <a:off x="1039288" y="3077083"/>
                    <a:ext cx="1652509" cy="1732896"/>
                  </a:xfrm>
                  <a:prstGeom prst="rect">
                    <a:avLst/>
                  </a:prstGeom>
                </p:spPr>
              </p:pic>
              <p:pic>
                <p:nvPicPr>
                  <p:cNvPr id="164" name="Picture 163">
                    <a:extLst>
                      <a:ext uri="{FF2B5EF4-FFF2-40B4-BE49-F238E27FC236}">
                        <a16:creationId xmlns:a16="http://schemas.microsoft.com/office/drawing/2014/main" id="{A752AADB-07CE-C7E8-EC69-3D7789896B8C}"/>
                      </a:ext>
                    </a:extLst>
                  </p:cNvPr>
                  <p:cNvPicPr>
                    <a:picLocks noChangeAspect="1"/>
                  </p:cNvPicPr>
                  <p:nvPr/>
                </p:nvPicPr>
                <p:blipFill>
                  <a:blip r:embed="rId6"/>
                  <a:srcRect l="34521" t="12959" r="43570" b="68597"/>
                  <a:stretch>
                    <a:fillRect/>
                  </a:stretch>
                </p:blipFill>
                <p:spPr>
                  <a:xfrm rot="10800000">
                    <a:off x="390436" y="4453185"/>
                    <a:ext cx="1164601" cy="891449"/>
                  </a:xfrm>
                  <a:prstGeom prst="rect">
                    <a:avLst/>
                  </a:prstGeom>
                  <a:ln w="6350">
                    <a:solidFill>
                      <a:schemeClr val="bg1"/>
                    </a:solidFill>
                  </a:ln>
                </p:spPr>
              </p:pic>
              <p:sp>
                <p:nvSpPr>
                  <p:cNvPr id="165" name="Rectangle 164">
                    <a:extLst>
                      <a:ext uri="{FF2B5EF4-FFF2-40B4-BE49-F238E27FC236}">
                        <a16:creationId xmlns:a16="http://schemas.microsoft.com/office/drawing/2014/main" id="{95BCF67C-10EC-8AB1-35F2-41F3BFE0A90B}"/>
                      </a:ext>
                    </a:extLst>
                  </p:cNvPr>
                  <p:cNvSpPr/>
                  <p:nvPr/>
                </p:nvSpPr>
                <p:spPr>
                  <a:xfrm>
                    <a:off x="1725401" y="4344558"/>
                    <a:ext cx="398788" cy="439416"/>
                  </a:xfrm>
                  <a:prstGeom prst="rect">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grpSp>
            <p:cxnSp>
              <p:nvCxnSpPr>
                <p:cNvPr id="161" name="Straight Connector 160">
                  <a:extLst>
                    <a:ext uri="{FF2B5EF4-FFF2-40B4-BE49-F238E27FC236}">
                      <a16:creationId xmlns:a16="http://schemas.microsoft.com/office/drawing/2014/main" id="{CD6F5810-0765-A829-47FB-61725F559488}"/>
                    </a:ext>
                  </a:extLst>
                </p:cNvPr>
                <p:cNvCxnSpPr>
                  <a:cxnSpLocks/>
                </p:cNvCxnSpPr>
                <p:nvPr/>
              </p:nvCxnSpPr>
              <p:spPr>
                <a:xfrm flipH="1">
                  <a:off x="390435" y="4344558"/>
                  <a:ext cx="1339256" cy="108627"/>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162" name="Straight Connector 161">
                  <a:extLst>
                    <a:ext uri="{FF2B5EF4-FFF2-40B4-BE49-F238E27FC236}">
                      <a16:creationId xmlns:a16="http://schemas.microsoft.com/office/drawing/2014/main" id="{BDD0CBAC-3DF4-6CD4-A6CA-F21CEF042754}"/>
                    </a:ext>
                  </a:extLst>
                </p:cNvPr>
                <p:cNvCxnSpPr>
                  <a:cxnSpLocks/>
                </p:cNvCxnSpPr>
                <p:nvPr/>
              </p:nvCxnSpPr>
              <p:spPr>
                <a:xfrm flipH="1">
                  <a:off x="1555037" y="4783974"/>
                  <a:ext cx="568380" cy="560660"/>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grpSp>
          <p:cxnSp>
            <p:nvCxnSpPr>
              <p:cNvPr id="158" name="Straight Connector 157">
                <a:extLst>
                  <a:ext uri="{FF2B5EF4-FFF2-40B4-BE49-F238E27FC236}">
                    <a16:creationId xmlns:a16="http://schemas.microsoft.com/office/drawing/2014/main" id="{33A3FD01-E5E3-A253-9AE4-AAA050AF1B51}"/>
                  </a:ext>
                </a:extLst>
              </p:cNvPr>
              <p:cNvCxnSpPr>
                <a:cxnSpLocks/>
              </p:cNvCxnSpPr>
              <p:nvPr/>
            </p:nvCxnSpPr>
            <p:spPr>
              <a:xfrm flipH="1">
                <a:off x="390435" y="4398871"/>
                <a:ext cx="648799" cy="54314"/>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2CCF1668-5115-1DDE-BBB4-9B5A37AC27A1}"/>
                  </a:ext>
                </a:extLst>
              </p:cNvPr>
              <p:cNvCxnSpPr>
                <a:cxnSpLocks/>
              </p:cNvCxnSpPr>
              <p:nvPr/>
            </p:nvCxnSpPr>
            <p:spPr>
              <a:xfrm flipH="1">
                <a:off x="1554265" y="4813642"/>
                <a:ext cx="536479" cy="530992"/>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sp>
          <p:nvSpPr>
            <p:cNvPr id="154" name="TextBox 153">
              <a:extLst>
                <a:ext uri="{FF2B5EF4-FFF2-40B4-BE49-F238E27FC236}">
                  <a16:creationId xmlns:a16="http://schemas.microsoft.com/office/drawing/2014/main" id="{1BE821E9-5DBB-7743-EF15-17E07ADD5F24}"/>
                </a:ext>
              </a:extLst>
            </p:cNvPr>
            <p:cNvSpPr txBox="1"/>
            <p:nvPr/>
          </p:nvSpPr>
          <p:spPr>
            <a:xfrm>
              <a:off x="11155063" y="1019787"/>
              <a:ext cx="398788" cy="244303"/>
            </a:xfrm>
            <a:prstGeom prst="rect">
              <a:avLst/>
            </a:prstGeom>
            <a:noFill/>
          </p:spPr>
          <p:txBody>
            <a:bodyPr wrap="square" rtlCol="0">
              <a:spAutoFit/>
            </a:bodyPr>
            <a:lstStyle/>
            <a:p>
              <a:r>
                <a:rPr lang="en-AU" sz="600" dirty="0">
                  <a:solidFill>
                    <a:schemeClr val="bg1"/>
                  </a:solidFill>
                </a:rPr>
                <a:t>Nu</a:t>
              </a:r>
            </a:p>
          </p:txBody>
        </p:sp>
        <p:sp>
          <p:nvSpPr>
            <p:cNvPr id="155" name="TextBox 154">
              <a:extLst>
                <a:ext uri="{FF2B5EF4-FFF2-40B4-BE49-F238E27FC236}">
                  <a16:creationId xmlns:a16="http://schemas.microsoft.com/office/drawing/2014/main" id="{7717863F-A97E-5801-F18D-48BF73FEBEFD}"/>
                </a:ext>
              </a:extLst>
            </p:cNvPr>
            <p:cNvSpPr txBox="1"/>
            <p:nvPr/>
          </p:nvSpPr>
          <p:spPr>
            <a:xfrm>
              <a:off x="11748752" y="1325736"/>
              <a:ext cx="398786" cy="244303"/>
            </a:xfrm>
            <a:prstGeom prst="rect">
              <a:avLst/>
            </a:prstGeom>
            <a:noFill/>
          </p:spPr>
          <p:txBody>
            <a:bodyPr wrap="square" rtlCol="0">
              <a:spAutoFit/>
            </a:bodyPr>
            <a:lstStyle/>
            <a:p>
              <a:r>
                <a:rPr lang="en-AU" sz="600" dirty="0">
                  <a:solidFill>
                    <a:schemeClr val="bg1"/>
                  </a:solidFill>
                </a:rPr>
                <a:t>Cy</a:t>
              </a:r>
            </a:p>
          </p:txBody>
        </p:sp>
        <p:sp>
          <p:nvSpPr>
            <p:cNvPr id="156" name="TextBox 155">
              <a:extLst>
                <a:ext uri="{FF2B5EF4-FFF2-40B4-BE49-F238E27FC236}">
                  <a16:creationId xmlns:a16="http://schemas.microsoft.com/office/drawing/2014/main" id="{52651857-06CC-3FF2-4CF0-93A300C8A4F9}"/>
                </a:ext>
              </a:extLst>
            </p:cNvPr>
            <p:cNvSpPr txBox="1"/>
            <p:nvPr/>
          </p:nvSpPr>
          <p:spPr>
            <a:xfrm>
              <a:off x="10645486" y="839576"/>
              <a:ext cx="351815" cy="244303"/>
            </a:xfrm>
            <a:prstGeom prst="rect">
              <a:avLst/>
            </a:prstGeom>
            <a:noFill/>
          </p:spPr>
          <p:txBody>
            <a:bodyPr wrap="square" rtlCol="0">
              <a:spAutoFit/>
            </a:bodyPr>
            <a:lstStyle/>
            <a:p>
              <a:r>
                <a:rPr lang="en-AU" sz="600" dirty="0">
                  <a:solidFill>
                    <a:schemeClr val="bg1"/>
                  </a:solidFill>
                </a:rPr>
                <a:t>Ac</a:t>
              </a:r>
            </a:p>
          </p:txBody>
        </p:sp>
      </p:grpSp>
      <p:sp>
        <p:nvSpPr>
          <p:cNvPr id="166" name="TextBox 165">
            <a:extLst>
              <a:ext uri="{FF2B5EF4-FFF2-40B4-BE49-F238E27FC236}">
                <a16:creationId xmlns:a16="http://schemas.microsoft.com/office/drawing/2014/main" id="{3FD43DF8-BF7F-D840-A8D3-782A2BBD9EC9}"/>
              </a:ext>
            </a:extLst>
          </p:cNvPr>
          <p:cNvSpPr txBox="1"/>
          <p:nvPr/>
        </p:nvSpPr>
        <p:spPr>
          <a:xfrm>
            <a:off x="285905" y="2019955"/>
            <a:ext cx="517968" cy="369332"/>
          </a:xfrm>
          <a:prstGeom prst="rect">
            <a:avLst/>
          </a:prstGeom>
          <a:noFill/>
          <a:ln w="38100">
            <a:noFill/>
          </a:ln>
        </p:spPr>
        <p:txBody>
          <a:bodyPr wrap="square" rtlCol="0">
            <a:spAutoFit/>
          </a:bodyPr>
          <a:lstStyle/>
          <a:p>
            <a:pPr algn="ctr"/>
            <a:r>
              <a:rPr lang="en-AU" dirty="0">
                <a:latin typeface="Times New Roman" panose="02020603050405020304" pitchFamily="18" charset="0"/>
                <a:cs typeface="Times New Roman" panose="02020603050405020304" pitchFamily="18" charset="0"/>
              </a:rPr>
              <a:t>a</a:t>
            </a:r>
          </a:p>
        </p:txBody>
      </p:sp>
      <p:sp>
        <p:nvSpPr>
          <p:cNvPr id="172" name="TextBox 171">
            <a:extLst>
              <a:ext uri="{FF2B5EF4-FFF2-40B4-BE49-F238E27FC236}">
                <a16:creationId xmlns:a16="http://schemas.microsoft.com/office/drawing/2014/main" id="{947909C7-9F34-44A9-2E58-CB8D5D76825D}"/>
              </a:ext>
            </a:extLst>
          </p:cNvPr>
          <p:cNvSpPr txBox="1"/>
          <p:nvPr/>
        </p:nvSpPr>
        <p:spPr>
          <a:xfrm>
            <a:off x="1335373" y="2104636"/>
            <a:ext cx="960377" cy="307777"/>
          </a:xfrm>
          <a:prstGeom prst="rect">
            <a:avLst/>
          </a:prstGeom>
          <a:noFill/>
          <a:ln w="38100">
            <a:noFill/>
          </a:ln>
        </p:spPr>
        <p:txBody>
          <a:bodyPr wrap="square" rtlCol="0">
            <a:spAutoFit/>
          </a:bodyPr>
          <a:lstStyle/>
          <a:p>
            <a:pPr algn="ctr"/>
            <a:r>
              <a:rPr lang="en-AU" sz="1400" dirty="0">
                <a:latin typeface="Times New Roman" panose="02020603050405020304" pitchFamily="18" charset="0"/>
                <a:cs typeface="Times New Roman" panose="02020603050405020304" pitchFamily="18" charset="0"/>
              </a:rPr>
              <a:t>33°C 3h</a:t>
            </a:r>
          </a:p>
        </p:txBody>
      </p:sp>
      <p:sp>
        <p:nvSpPr>
          <p:cNvPr id="173" name="TextBox 172">
            <a:extLst>
              <a:ext uri="{FF2B5EF4-FFF2-40B4-BE49-F238E27FC236}">
                <a16:creationId xmlns:a16="http://schemas.microsoft.com/office/drawing/2014/main" id="{728E3D4D-1FF0-91D4-D894-1EF5A53D1FE4}"/>
              </a:ext>
            </a:extLst>
          </p:cNvPr>
          <p:cNvSpPr txBox="1"/>
          <p:nvPr/>
        </p:nvSpPr>
        <p:spPr>
          <a:xfrm>
            <a:off x="3013760" y="2019582"/>
            <a:ext cx="517968" cy="369332"/>
          </a:xfrm>
          <a:prstGeom prst="rect">
            <a:avLst/>
          </a:prstGeom>
          <a:noFill/>
          <a:ln w="38100">
            <a:noFill/>
          </a:ln>
        </p:spPr>
        <p:txBody>
          <a:bodyPr wrap="square" rtlCol="0">
            <a:spAutoFit/>
          </a:bodyPr>
          <a:lstStyle/>
          <a:p>
            <a:pPr algn="ctr"/>
            <a:r>
              <a:rPr lang="en-AU" dirty="0">
                <a:latin typeface="Times New Roman" panose="02020603050405020304" pitchFamily="18" charset="0"/>
                <a:cs typeface="Times New Roman" panose="02020603050405020304" pitchFamily="18" charset="0"/>
              </a:rPr>
              <a:t>b</a:t>
            </a:r>
          </a:p>
        </p:txBody>
      </p:sp>
      <p:sp>
        <p:nvSpPr>
          <p:cNvPr id="174" name="TextBox 173">
            <a:extLst>
              <a:ext uri="{FF2B5EF4-FFF2-40B4-BE49-F238E27FC236}">
                <a16:creationId xmlns:a16="http://schemas.microsoft.com/office/drawing/2014/main" id="{903DFD26-DE3C-8CB6-E67D-3F9319015E53}"/>
              </a:ext>
            </a:extLst>
          </p:cNvPr>
          <p:cNvSpPr txBox="1"/>
          <p:nvPr/>
        </p:nvSpPr>
        <p:spPr>
          <a:xfrm>
            <a:off x="3841504" y="2104638"/>
            <a:ext cx="960377" cy="307777"/>
          </a:xfrm>
          <a:prstGeom prst="rect">
            <a:avLst/>
          </a:prstGeom>
          <a:noFill/>
          <a:ln w="38100">
            <a:noFill/>
          </a:ln>
        </p:spPr>
        <p:txBody>
          <a:bodyPr wrap="square" rtlCol="0">
            <a:spAutoFit/>
          </a:bodyPr>
          <a:lstStyle/>
          <a:p>
            <a:pPr algn="ctr"/>
            <a:r>
              <a:rPr lang="en-AU" sz="1400" dirty="0">
                <a:latin typeface="Times New Roman" panose="02020603050405020304" pitchFamily="18" charset="0"/>
                <a:cs typeface="Times New Roman" panose="02020603050405020304" pitchFamily="18" charset="0"/>
              </a:rPr>
              <a:t>42°C 3h</a:t>
            </a:r>
          </a:p>
        </p:txBody>
      </p:sp>
      <p:grpSp>
        <p:nvGrpSpPr>
          <p:cNvPr id="175" name="Group 174">
            <a:extLst>
              <a:ext uri="{FF2B5EF4-FFF2-40B4-BE49-F238E27FC236}">
                <a16:creationId xmlns:a16="http://schemas.microsoft.com/office/drawing/2014/main" id="{EC58C44F-2720-BC2C-C21D-BE930C4C92C9}"/>
              </a:ext>
            </a:extLst>
          </p:cNvPr>
          <p:cNvGrpSpPr/>
          <p:nvPr/>
        </p:nvGrpSpPr>
        <p:grpSpPr>
          <a:xfrm>
            <a:off x="3350195" y="5822041"/>
            <a:ext cx="1581863" cy="1624890"/>
            <a:chOff x="5357293" y="3677477"/>
            <a:chExt cx="2074029" cy="2176200"/>
          </a:xfrm>
        </p:grpSpPr>
        <p:grpSp>
          <p:nvGrpSpPr>
            <p:cNvPr id="176" name="Group 175">
              <a:extLst>
                <a:ext uri="{FF2B5EF4-FFF2-40B4-BE49-F238E27FC236}">
                  <a16:creationId xmlns:a16="http://schemas.microsoft.com/office/drawing/2014/main" id="{4C512A33-0E72-66BD-1A7A-373E5DCDFB6D}"/>
                </a:ext>
              </a:extLst>
            </p:cNvPr>
            <p:cNvGrpSpPr/>
            <p:nvPr/>
          </p:nvGrpSpPr>
          <p:grpSpPr>
            <a:xfrm>
              <a:off x="5357293" y="3677477"/>
              <a:ext cx="2074029" cy="2176200"/>
              <a:chOff x="5357293" y="3677477"/>
              <a:chExt cx="2074029" cy="2176200"/>
            </a:xfrm>
          </p:grpSpPr>
          <p:grpSp>
            <p:nvGrpSpPr>
              <p:cNvPr id="178" name="Group 177">
                <a:extLst>
                  <a:ext uri="{FF2B5EF4-FFF2-40B4-BE49-F238E27FC236}">
                    <a16:creationId xmlns:a16="http://schemas.microsoft.com/office/drawing/2014/main" id="{11B1464B-5FFA-92C5-FA44-579E22020559}"/>
                  </a:ext>
                </a:extLst>
              </p:cNvPr>
              <p:cNvGrpSpPr/>
              <p:nvPr/>
            </p:nvGrpSpPr>
            <p:grpSpPr>
              <a:xfrm>
                <a:off x="5357293" y="3677477"/>
                <a:ext cx="2074029" cy="2176200"/>
                <a:chOff x="5357293" y="3677477"/>
                <a:chExt cx="2074029" cy="2176200"/>
              </a:xfrm>
            </p:grpSpPr>
            <p:pic>
              <p:nvPicPr>
                <p:cNvPr id="181" name="Picture 180">
                  <a:extLst>
                    <a:ext uri="{FF2B5EF4-FFF2-40B4-BE49-F238E27FC236}">
                      <a16:creationId xmlns:a16="http://schemas.microsoft.com/office/drawing/2014/main" id="{348ABFE0-743E-626D-80E4-DCB629048AD9}"/>
                    </a:ext>
                  </a:extLst>
                </p:cNvPr>
                <p:cNvPicPr>
                  <a:picLocks noChangeAspect="1"/>
                </p:cNvPicPr>
                <p:nvPr/>
              </p:nvPicPr>
              <p:blipFill>
                <a:blip r:embed="rId7"/>
                <a:srcRect l="17069" r="22586" b="19168"/>
                <a:stretch>
                  <a:fillRect/>
                </a:stretch>
              </p:blipFill>
              <p:spPr>
                <a:xfrm flipV="1">
                  <a:off x="5773590" y="3677477"/>
                  <a:ext cx="1657732" cy="1735134"/>
                </a:xfrm>
                <a:prstGeom prst="rect">
                  <a:avLst/>
                </a:prstGeom>
              </p:spPr>
            </p:pic>
            <p:pic>
              <p:nvPicPr>
                <p:cNvPr id="182" name="Picture 181">
                  <a:extLst>
                    <a:ext uri="{FF2B5EF4-FFF2-40B4-BE49-F238E27FC236}">
                      <a16:creationId xmlns:a16="http://schemas.microsoft.com/office/drawing/2014/main" id="{3CD9974A-D0AB-3DD0-399B-6D4F25C5816D}"/>
                    </a:ext>
                  </a:extLst>
                </p:cNvPr>
                <p:cNvPicPr>
                  <a:picLocks noChangeAspect="1"/>
                </p:cNvPicPr>
                <p:nvPr/>
              </p:nvPicPr>
              <p:blipFill>
                <a:blip r:embed="rId8"/>
                <a:srcRect l="20114" t="42602" r="58470" b="36530"/>
                <a:stretch>
                  <a:fillRect/>
                </a:stretch>
              </p:blipFill>
              <p:spPr>
                <a:xfrm flipV="1">
                  <a:off x="5362532" y="4965358"/>
                  <a:ext cx="1166676" cy="888319"/>
                </a:xfrm>
                <a:prstGeom prst="rect">
                  <a:avLst/>
                </a:prstGeom>
                <a:ln w="6350">
                  <a:solidFill>
                    <a:schemeClr val="bg1"/>
                  </a:solidFill>
                </a:ln>
              </p:spPr>
            </p:pic>
            <p:sp>
              <p:nvSpPr>
                <p:cNvPr id="183" name="Rectangle 182">
                  <a:extLst>
                    <a:ext uri="{FF2B5EF4-FFF2-40B4-BE49-F238E27FC236}">
                      <a16:creationId xmlns:a16="http://schemas.microsoft.com/office/drawing/2014/main" id="{1B5F42B9-78D4-BE25-AF3F-47A2A955FD4B}"/>
                    </a:ext>
                  </a:extLst>
                </p:cNvPr>
                <p:cNvSpPr/>
                <p:nvPr/>
              </p:nvSpPr>
              <p:spPr>
                <a:xfrm>
                  <a:off x="5843613" y="4043693"/>
                  <a:ext cx="579740" cy="388579"/>
                </a:xfrm>
                <a:prstGeom prst="rect">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cxnSp>
              <p:nvCxnSpPr>
                <p:cNvPr id="184" name="Straight Connector 183">
                  <a:extLst>
                    <a:ext uri="{FF2B5EF4-FFF2-40B4-BE49-F238E27FC236}">
                      <a16:creationId xmlns:a16="http://schemas.microsoft.com/office/drawing/2014/main" id="{6E541587-A6BC-7821-39F8-987330A8349F}"/>
                    </a:ext>
                  </a:extLst>
                </p:cNvPr>
                <p:cNvCxnSpPr>
                  <a:cxnSpLocks/>
                </p:cNvCxnSpPr>
                <p:nvPr/>
              </p:nvCxnSpPr>
              <p:spPr>
                <a:xfrm>
                  <a:off x="6423353" y="4043693"/>
                  <a:ext cx="111094" cy="921665"/>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185" name="Straight Connector 184">
                  <a:extLst>
                    <a:ext uri="{FF2B5EF4-FFF2-40B4-BE49-F238E27FC236}">
                      <a16:creationId xmlns:a16="http://schemas.microsoft.com/office/drawing/2014/main" id="{D41DFC45-2017-489A-EDCC-620608474FC7}"/>
                    </a:ext>
                  </a:extLst>
                </p:cNvPr>
                <p:cNvCxnSpPr>
                  <a:cxnSpLocks/>
                </p:cNvCxnSpPr>
                <p:nvPr/>
              </p:nvCxnSpPr>
              <p:spPr>
                <a:xfrm flipH="1">
                  <a:off x="5357293" y="4039681"/>
                  <a:ext cx="489021" cy="925677"/>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186" name="Straight Connector 185">
                  <a:extLst>
                    <a:ext uri="{FF2B5EF4-FFF2-40B4-BE49-F238E27FC236}">
                      <a16:creationId xmlns:a16="http://schemas.microsoft.com/office/drawing/2014/main" id="{A25A6E6C-2D1C-5154-565B-CA3CF87FFA6D}"/>
                    </a:ext>
                  </a:extLst>
                </p:cNvPr>
                <p:cNvCxnSpPr>
                  <a:cxnSpLocks/>
                </p:cNvCxnSpPr>
                <p:nvPr/>
              </p:nvCxnSpPr>
              <p:spPr>
                <a:xfrm flipH="1">
                  <a:off x="5360757" y="4178493"/>
                  <a:ext cx="413721" cy="793473"/>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sp>
            <p:nvSpPr>
              <p:cNvPr id="179" name="TextBox 178">
                <a:extLst>
                  <a:ext uri="{FF2B5EF4-FFF2-40B4-BE49-F238E27FC236}">
                    <a16:creationId xmlns:a16="http://schemas.microsoft.com/office/drawing/2014/main" id="{BB609D28-62BF-6261-7CAC-9BFDAD27CC48}"/>
                  </a:ext>
                </a:extLst>
              </p:cNvPr>
              <p:cNvSpPr txBox="1"/>
              <p:nvPr/>
            </p:nvSpPr>
            <p:spPr>
              <a:xfrm>
                <a:off x="6678294" y="4412375"/>
                <a:ext cx="389949" cy="247321"/>
              </a:xfrm>
              <a:prstGeom prst="rect">
                <a:avLst/>
              </a:prstGeom>
              <a:noFill/>
            </p:spPr>
            <p:txBody>
              <a:bodyPr wrap="square" rtlCol="0">
                <a:spAutoFit/>
              </a:bodyPr>
              <a:lstStyle/>
              <a:p>
                <a:r>
                  <a:rPr lang="en-AU" sz="600" dirty="0">
                    <a:solidFill>
                      <a:schemeClr val="bg1"/>
                    </a:solidFill>
                  </a:rPr>
                  <a:t>Nu</a:t>
                </a:r>
              </a:p>
            </p:txBody>
          </p:sp>
          <p:sp>
            <p:nvSpPr>
              <p:cNvPr id="180" name="TextBox 179">
                <a:extLst>
                  <a:ext uri="{FF2B5EF4-FFF2-40B4-BE49-F238E27FC236}">
                    <a16:creationId xmlns:a16="http://schemas.microsoft.com/office/drawing/2014/main" id="{6E8199CF-46B3-91AB-DCAA-D1BC49B56409}"/>
                  </a:ext>
                </a:extLst>
              </p:cNvPr>
              <p:cNvSpPr txBox="1"/>
              <p:nvPr/>
            </p:nvSpPr>
            <p:spPr>
              <a:xfrm>
                <a:off x="5931142" y="4502519"/>
                <a:ext cx="490233" cy="247321"/>
              </a:xfrm>
              <a:prstGeom prst="rect">
                <a:avLst/>
              </a:prstGeom>
              <a:noFill/>
            </p:spPr>
            <p:txBody>
              <a:bodyPr wrap="square" rtlCol="0">
                <a:spAutoFit/>
              </a:bodyPr>
              <a:lstStyle/>
              <a:p>
                <a:r>
                  <a:rPr lang="en-AU" sz="600" dirty="0">
                    <a:solidFill>
                      <a:schemeClr val="bg1"/>
                    </a:solidFill>
                  </a:rPr>
                  <a:t>Cy</a:t>
                </a:r>
              </a:p>
            </p:txBody>
          </p:sp>
        </p:grpSp>
        <p:sp>
          <p:nvSpPr>
            <p:cNvPr id="177" name="TextBox 176">
              <a:extLst>
                <a:ext uri="{FF2B5EF4-FFF2-40B4-BE49-F238E27FC236}">
                  <a16:creationId xmlns:a16="http://schemas.microsoft.com/office/drawing/2014/main" id="{141055ED-03B1-0B67-A102-04218F7FAD0E}"/>
                </a:ext>
              </a:extLst>
            </p:cNvPr>
            <p:cNvSpPr txBox="1"/>
            <p:nvPr/>
          </p:nvSpPr>
          <p:spPr>
            <a:xfrm>
              <a:off x="6947279" y="4877723"/>
              <a:ext cx="356340" cy="247321"/>
            </a:xfrm>
            <a:prstGeom prst="rect">
              <a:avLst/>
            </a:prstGeom>
            <a:noFill/>
          </p:spPr>
          <p:txBody>
            <a:bodyPr wrap="square" rtlCol="0">
              <a:spAutoFit/>
            </a:bodyPr>
            <a:lstStyle/>
            <a:p>
              <a:r>
                <a:rPr lang="en-AU" sz="600" dirty="0">
                  <a:solidFill>
                    <a:schemeClr val="bg1"/>
                  </a:solidFill>
                </a:rPr>
                <a:t>Ac</a:t>
              </a:r>
            </a:p>
          </p:txBody>
        </p:sp>
      </p:grpSp>
      <p:grpSp>
        <p:nvGrpSpPr>
          <p:cNvPr id="187" name="Group 186">
            <a:extLst>
              <a:ext uri="{FF2B5EF4-FFF2-40B4-BE49-F238E27FC236}">
                <a16:creationId xmlns:a16="http://schemas.microsoft.com/office/drawing/2014/main" id="{0AACCFE8-2345-7B0C-EA74-16AAFF6D7120}"/>
              </a:ext>
            </a:extLst>
          </p:cNvPr>
          <p:cNvGrpSpPr/>
          <p:nvPr/>
        </p:nvGrpSpPr>
        <p:grpSpPr>
          <a:xfrm>
            <a:off x="3290142" y="4143427"/>
            <a:ext cx="1641916" cy="1600018"/>
            <a:chOff x="3123648" y="3687819"/>
            <a:chExt cx="2152768" cy="2142890"/>
          </a:xfrm>
        </p:grpSpPr>
        <p:grpSp>
          <p:nvGrpSpPr>
            <p:cNvPr id="188" name="Group 187">
              <a:extLst>
                <a:ext uri="{FF2B5EF4-FFF2-40B4-BE49-F238E27FC236}">
                  <a16:creationId xmlns:a16="http://schemas.microsoft.com/office/drawing/2014/main" id="{FD2DAF12-203A-6186-82D8-01DF82219F42}"/>
                </a:ext>
              </a:extLst>
            </p:cNvPr>
            <p:cNvGrpSpPr/>
            <p:nvPr/>
          </p:nvGrpSpPr>
          <p:grpSpPr>
            <a:xfrm>
              <a:off x="3123648" y="3687819"/>
              <a:ext cx="2152768" cy="2142890"/>
              <a:chOff x="3123648" y="3687819"/>
              <a:chExt cx="2152768" cy="2142890"/>
            </a:xfrm>
          </p:grpSpPr>
          <p:grpSp>
            <p:nvGrpSpPr>
              <p:cNvPr id="192" name="Group 191">
                <a:extLst>
                  <a:ext uri="{FF2B5EF4-FFF2-40B4-BE49-F238E27FC236}">
                    <a16:creationId xmlns:a16="http://schemas.microsoft.com/office/drawing/2014/main" id="{F300FC7B-93E5-1141-4A84-60B9F6FBAA2D}"/>
                  </a:ext>
                </a:extLst>
              </p:cNvPr>
              <p:cNvGrpSpPr/>
              <p:nvPr/>
            </p:nvGrpSpPr>
            <p:grpSpPr>
              <a:xfrm>
                <a:off x="3123648" y="3687819"/>
                <a:ext cx="2152768" cy="1735133"/>
                <a:chOff x="3123648" y="3687819"/>
                <a:chExt cx="2152768" cy="1735133"/>
              </a:xfrm>
            </p:grpSpPr>
            <p:pic>
              <p:nvPicPr>
                <p:cNvPr id="194" name="Picture 193" descr="A close-up of a cell&#10;&#10;AI-generated content may be incorrect.">
                  <a:extLst>
                    <a:ext uri="{FF2B5EF4-FFF2-40B4-BE49-F238E27FC236}">
                      <a16:creationId xmlns:a16="http://schemas.microsoft.com/office/drawing/2014/main" id="{8AA12933-F576-4D22-0088-D8C66824529B}"/>
                    </a:ext>
                  </a:extLst>
                </p:cNvPr>
                <p:cNvPicPr>
                  <a:picLocks noChangeAspect="1"/>
                </p:cNvPicPr>
                <p:nvPr/>
              </p:nvPicPr>
              <p:blipFill>
                <a:blip r:embed="rId9">
                  <a:extLst>
                    <a:ext uri="{28A0092B-C50C-407E-A947-70E740481C1C}">
                      <a14:useLocalDpi xmlns:a14="http://schemas.microsoft.com/office/drawing/2010/main" val="0"/>
                    </a:ext>
                  </a:extLst>
                </a:blip>
                <a:srcRect l="17242" t="21913" r="16043" b="-150"/>
                <a:stretch>
                  <a:fillRect/>
                </a:stretch>
              </p:blipFill>
              <p:spPr>
                <a:xfrm>
                  <a:off x="3625292" y="3687819"/>
                  <a:ext cx="1651124" cy="1735133"/>
                </a:xfrm>
                <a:prstGeom prst="rect">
                  <a:avLst/>
                </a:prstGeom>
              </p:spPr>
            </p:pic>
            <p:sp>
              <p:nvSpPr>
                <p:cNvPr id="195" name="Rectangle 194">
                  <a:extLst>
                    <a:ext uri="{FF2B5EF4-FFF2-40B4-BE49-F238E27FC236}">
                      <a16:creationId xmlns:a16="http://schemas.microsoft.com/office/drawing/2014/main" id="{8E1B2552-5F4C-E4AF-37AB-000651D2AC49}"/>
                    </a:ext>
                  </a:extLst>
                </p:cNvPr>
                <p:cNvSpPr/>
                <p:nvPr/>
              </p:nvSpPr>
              <p:spPr>
                <a:xfrm>
                  <a:off x="3625293" y="4178493"/>
                  <a:ext cx="409498" cy="253779"/>
                </a:xfrm>
                <a:prstGeom prst="rect">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cxnSp>
              <p:nvCxnSpPr>
                <p:cNvPr id="196" name="Straight Connector 195">
                  <a:extLst>
                    <a:ext uri="{FF2B5EF4-FFF2-40B4-BE49-F238E27FC236}">
                      <a16:creationId xmlns:a16="http://schemas.microsoft.com/office/drawing/2014/main" id="{3EB8FF96-DFF5-CD9C-B722-DB709547D93D}"/>
                    </a:ext>
                  </a:extLst>
                </p:cNvPr>
                <p:cNvCxnSpPr>
                  <a:cxnSpLocks/>
                </p:cNvCxnSpPr>
                <p:nvPr/>
              </p:nvCxnSpPr>
              <p:spPr>
                <a:xfrm flipH="1">
                  <a:off x="3123648" y="4178493"/>
                  <a:ext cx="500356" cy="770593"/>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97" name="Straight Connector 196">
                  <a:extLst>
                    <a:ext uri="{FF2B5EF4-FFF2-40B4-BE49-F238E27FC236}">
                      <a16:creationId xmlns:a16="http://schemas.microsoft.com/office/drawing/2014/main" id="{CBE91B10-232F-CABA-59C4-31AAF076CEE4}"/>
                    </a:ext>
                  </a:extLst>
                </p:cNvPr>
                <p:cNvCxnSpPr>
                  <a:cxnSpLocks/>
                </p:cNvCxnSpPr>
                <p:nvPr/>
              </p:nvCxnSpPr>
              <p:spPr>
                <a:xfrm>
                  <a:off x="4034517" y="4174839"/>
                  <a:ext cx="275531" cy="774247"/>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grpSp>
          <p:pic>
            <p:nvPicPr>
              <p:cNvPr id="193" name="Picture 192" descr="A close-up of a cell&#10;&#10;AI-generated content may be incorrect.">
                <a:extLst>
                  <a:ext uri="{FF2B5EF4-FFF2-40B4-BE49-F238E27FC236}">
                    <a16:creationId xmlns:a16="http://schemas.microsoft.com/office/drawing/2014/main" id="{5B0D31A2-03E7-1EFE-7C49-9DC587BDDC71}"/>
                  </a:ext>
                </a:extLst>
              </p:cNvPr>
              <p:cNvPicPr>
                <a:picLocks noChangeAspect="1"/>
              </p:cNvPicPr>
              <p:nvPr/>
            </p:nvPicPr>
            <p:blipFill>
              <a:blip r:embed="rId9">
                <a:extLst>
                  <a:ext uri="{28A0092B-C50C-407E-A947-70E740481C1C}">
                    <a14:useLocalDpi xmlns:a14="http://schemas.microsoft.com/office/drawing/2010/main" val="0"/>
                  </a:ext>
                </a:extLst>
              </a:blip>
              <a:srcRect l="17242" t="44258" r="66468" b="42129"/>
              <a:stretch>
                <a:fillRect/>
              </a:stretch>
            </p:blipFill>
            <p:spPr>
              <a:xfrm>
                <a:off x="3123649" y="4949086"/>
                <a:ext cx="1177293" cy="881623"/>
              </a:xfrm>
              <a:prstGeom prst="rect">
                <a:avLst/>
              </a:prstGeom>
              <a:ln w="6350">
                <a:solidFill>
                  <a:schemeClr val="bg1"/>
                </a:solidFill>
              </a:ln>
            </p:spPr>
          </p:pic>
        </p:grpSp>
        <p:sp>
          <p:nvSpPr>
            <p:cNvPr id="189" name="TextBox 188">
              <a:extLst>
                <a:ext uri="{FF2B5EF4-FFF2-40B4-BE49-F238E27FC236}">
                  <a16:creationId xmlns:a16="http://schemas.microsoft.com/office/drawing/2014/main" id="{AD6E05DB-20BE-ED01-CFC4-ADABD0AE9E73}"/>
                </a:ext>
              </a:extLst>
            </p:cNvPr>
            <p:cNvSpPr txBox="1"/>
            <p:nvPr/>
          </p:nvSpPr>
          <p:spPr>
            <a:xfrm>
              <a:off x="4438229" y="4342023"/>
              <a:ext cx="389950" cy="247322"/>
            </a:xfrm>
            <a:prstGeom prst="rect">
              <a:avLst/>
            </a:prstGeom>
            <a:noFill/>
          </p:spPr>
          <p:txBody>
            <a:bodyPr wrap="square" rtlCol="0">
              <a:spAutoFit/>
            </a:bodyPr>
            <a:lstStyle/>
            <a:p>
              <a:r>
                <a:rPr lang="en-AU" sz="600" dirty="0">
                  <a:solidFill>
                    <a:schemeClr val="bg1"/>
                  </a:solidFill>
                </a:rPr>
                <a:t>Nu</a:t>
              </a:r>
            </a:p>
          </p:txBody>
        </p:sp>
        <p:sp>
          <p:nvSpPr>
            <p:cNvPr id="190" name="TextBox 189">
              <a:extLst>
                <a:ext uri="{FF2B5EF4-FFF2-40B4-BE49-F238E27FC236}">
                  <a16:creationId xmlns:a16="http://schemas.microsoft.com/office/drawing/2014/main" id="{30B4EF21-BA93-1BB1-E3D1-AC7E4906F1D5}"/>
                </a:ext>
              </a:extLst>
            </p:cNvPr>
            <p:cNvSpPr txBox="1"/>
            <p:nvPr/>
          </p:nvSpPr>
          <p:spPr>
            <a:xfrm>
              <a:off x="3750663" y="3780278"/>
              <a:ext cx="389950" cy="247322"/>
            </a:xfrm>
            <a:prstGeom prst="rect">
              <a:avLst/>
            </a:prstGeom>
            <a:noFill/>
          </p:spPr>
          <p:txBody>
            <a:bodyPr wrap="square" rtlCol="0">
              <a:spAutoFit/>
            </a:bodyPr>
            <a:lstStyle/>
            <a:p>
              <a:r>
                <a:rPr lang="en-AU" sz="600" dirty="0">
                  <a:solidFill>
                    <a:schemeClr val="bg1"/>
                  </a:solidFill>
                </a:rPr>
                <a:t>Cy</a:t>
              </a:r>
            </a:p>
          </p:txBody>
        </p:sp>
        <p:sp>
          <p:nvSpPr>
            <p:cNvPr id="191" name="TextBox 190">
              <a:extLst>
                <a:ext uri="{FF2B5EF4-FFF2-40B4-BE49-F238E27FC236}">
                  <a16:creationId xmlns:a16="http://schemas.microsoft.com/office/drawing/2014/main" id="{F59239B0-EEA4-7FDA-1446-BB57C71DFD1D}"/>
                </a:ext>
              </a:extLst>
            </p:cNvPr>
            <p:cNvSpPr txBox="1"/>
            <p:nvPr/>
          </p:nvSpPr>
          <p:spPr>
            <a:xfrm>
              <a:off x="4852429" y="4770000"/>
              <a:ext cx="408743" cy="247322"/>
            </a:xfrm>
            <a:prstGeom prst="rect">
              <a:avLst/>
            </a:prstGeom>
            <a:noFill/>
          </p:spPr>
          <p:txBody>
            <a:bodyPr wrap="square" rtlCol="0">
              <a:spAutoFit/>
            </a:bodyPr>
            <a:lstStyle/>
            <a:p>
              <a:r>
                <a:rPr lang="en-AU" sz="600" dirty="0">
                  <a:solidFill>
                    <a:schemeClr val="bg1"/>
                  </a:solidFill>
                </a:rPr>
                <a:t>Ac</a:t>
              </a:r>
            </a:p>
          </p:txBody>
        </p:sp>
      </p:grpSp>
      <p:grpSp>
        <p:nvGrpSpPr>
          <p:cNvPr id="198" name="Group 197">
            <a:extLst>
              <a:ext uri="{FF2B5EF4-FFF2-40B4-BE49-F238E27FC236}">
                <a16:creationId xmlns:a16="http://schemas.microsoft.com/office/drawing/2014/main" id="{D9B93524-8E5B-B78C-787B-3C45E18F7669}"/>
              </a:ext>
            </a:extLst>
          </p:cNvPr>
          <p:cNvGrpSpPr/>
          <p:nvPr/>
        </p:nvGrpSpPr>
        <p:grpSpPr>
          <a:xfrm>
            <a:off x="3277136" y="7530806"/>
            <a:ext cx="1655784" cy="1647264"/>
            <a:chOff x="7515021" y="3666917"/>
            <a:chExt cx="2170949" cy="2206165"/>
          </a:xfrm>
        </p:grpSpPr>
        <p:grpSp>
          <p:nvGrpSpPr>
            <p:cNvPr id="199" name="Group 198">
              <a:extLst>
                <a:ext uri="{FF2B5EF4-FFF2-40B4-BE49-F238E27FC236}">
                  <a16:creationId xmlns:a16="http://schemas.microsoft.com/office/drawing/2014/main" id="{B8AD69BA-DE21-9F0A-020C-8FA60888528E}"/>
                </a:ext>
              </a:extLst>
            </p:cNvPr>
            <p:cNvGrpSpPr/>
            <p:nvPr/>
          </p:nvGrpSpPr>
          <p:grpSpPr>
            <a:xfrm>
              <a:off x="7515021" y="3666917"/>
              <a:ext cx="2170949" cy="2206165"/>
              <a:chOff x="7487792" y="3689141"/>
              <a:chExt cx="2170949" cy="2206165"/>
            </a:xfrm>
          </p:grpSpPr>
          <p:grpSp>
            <p:nvGrpSpPr>
              <p:cNvPr id="203" name="Group 202">
                <a:extLst>
                  <a:ext uri="{FF2B5EF4-FFF2-40B4-BE49-F238E27FC236}">
                    <a16:creationId xmlns:a16="http://schemas.microsoft.com/office/drawing/2014/main" id="{3974C21E-E117-40C3-DFBD-846D288B2052}"/>
                  </a:ext>
                </a:extLst>
              </p:cNvPr>
              <p:cNvGrpSpPr/>
              <p:nvPr/>
            </p:nvGrpSpPr>
            <p:grpSpPr>
              <a:xfrm>
                <a:off x="7489567" y="3689141"/>
                <a:ext cx="2169174" cy="2206165"/>
                <a:chOff x="7489567" y="3689141"/>
                <a:chExt cx="2169174" cy="2206165"/>
              </a:xfrm>
            </p:grpSpPr>
            <p:pic>
              <p:nvPicPr>
                <p:cNvPr id="206" name="Picture 205">
                  <a:extLst>
                    <a:ext uri="{FF2B5EF4-FFF2-40B4-BE49-F238E27FC236}">
                      <a16:creationId xmlns:a16="http://schemas.microsoft.com/office/drawing/2014/main" id="{5606FBCA-5223-DA9A-6687-F91172E841B1}"/>
                    </a:ext>
                  </a:extLst>
                </p:cNvPr>
                <p:cNvPicPr>
                  <a:picLocks noChangeAspect="1"/>
                </p:cNvPicPr>
                <p:nvPr/>
              </p:nvPicPr>
              <p:blipFill>
                <a:blip r:embed="rId10"/>
                <a:srcRect l="14097" t="16240" r="25758" b="36333"/>
                <a:stretch>
                  <a:fillRect/>
                </a:stretch>
              </p:blipFill>
              <p:spPr>
                <a:xfrm rot="16200000">
                  <a:off x="7932609" y="3770277"/>
                  <a:ext cx="1807267" cy="1644996"/>
                </a:xfrm>
                <a:prstGeom prst="rect">
                  <a:avLst/>
                </a:prstGeom>
              </p:spPr>
            </p:pic>
            <p:pic>
              <p:nvPicPr>
                <p:cNvPr id="207" name="Picture 206">
                  <a:extLst>
                    <a:ext uri="{FF2B5EF4-FFF2-40B4-BE49-F238E27FC236}">
                      <a16:creationId xmlns:a16="http://schemas.microsoft.com/office/drawing/2014/main" id="{EB576C2D-FAD0-8B02-FB8D-5BACF1B3A355}"/>
                    </a:ext>
                  </a:extLst>
                </p:cNvPr>
                <p:cNvPicPr>
                  <a:picLocks noChangeAspect="1"/>
                </p:cNvPicPr>
                <p:nvPr/>
              </p:nvPicPr>
              <p:blipFill>
                <a:blip r:embed="rId10"/>
                <a:srcRect l="49898" t="16240" r="34160" b="65873"/>
                <a:stretch>
                  <a:fillRect/>
                </a:stretch>
              </p:blipFill>
              <p:spPr>
                <a:xfrm rot="16200000">
                  <a:off x="7619655" y="4883596"/>
                  <a:ext cx="881622" cy="1141798"/>
                </a:xfrm>
                <a:prstGeom prst="rect">
                  <a:avLst/>
                </a:prstGeom>
                <a:ln w="6350">
                  <a:solidFill>
                    <a:schemeClr val="bg1"/>
                  </a:solidFill>
                </a:ln>
              </p:spPr>
            </p:pic>
            <p:sp>
              <p:nvSpPr>
                <p:cNvPr id="208" name="Rectangle 207">
                  <a:extLst>
                    <a:ext uri="{FF2B5EF4-FFF2-40B4-BE49-F238E27FC236}">
                      <a16:creationId xmlns:a16="http://schemas.microsoft.com/office/drawing/2014/main" id="{84E3DD7C-B037-811C-C808-552F315C2F58}"/>
                    </a:ext>
                  </a:extLst>
                </p:cNvPr>
                <p:cNvSpPr/>
                <p:nvPr/>
              </p:nvSpPr>
              <p:spPr>
                <a:xfrm>
                  <a:off x="8032245" y="3941969"/>
                  <a:ext cx="579740" cy="501351"/>
                </a:xfrm>
                <a:prstGeom prst="rect">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cxnSp>
              <p:nvCxnSpPr>
                <p:cNvPr id="209" name="Straight Connector 208">
                  <a:extLst>
                    <a:ext uri="{FF2B5EF4-FFF2-40B4-BE49-F238E27FC236}">
                      <a16:creationId xmlns:a16="http://schemas.microsoft.com/office/drawing/2014/main" id="{03539A29-3D06-64AE-B30F-72BF9046152E}"/>
                    </a:ext>
                  </a:extLst>
                </p:cNvPr>
                <p:cNvCxnSpPr>
                  <a:cxnSpLocks/>
                </p:cNvCxnSpPr>
                <p:nvPr/>
              </p:nvCxnSpPr>
              <p:spPr>
                <a:xfrm>
                  <a:off x="8611985" y="3940750"/>
                  <a:ext cx="21155" cy="1070705"/>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grpSp>
          <p:cxnSp>
            <p:nvCxnSpPr>
              <p:cNvPr id="204" name="Straight Connector 203">
                <a:extLst>
                  <a:ext uri="{FF2B5EF4-FFF2-40B4-BE49-F238E27FC236}">
                    <a16:creationId xmlns:a16="http://schemas.microsoft.com/office/drawing/2014/main" id="{67130005-2FB2-D3C0-3408-37542E29A0FE}"/>
                  </a:ext>
                </a:extLst>
              </p:cNvPr>
              <p:cNvCxnSpPr>
                <a:cxnSpLocks/>
              </p:cNvCxnSpPr>
              <p:nvPr/>
            </p:nvCxnSpPr>
            <p:spPr>
              <a:xfrm flipH="1">
                <a:off x="7487792" y="3971925"/>
                <a:ext cx="525952" cy="1040644"/>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05" name="Straight Connector 204">
                <a:extLst>
                  <a:ext uri="{FF2B5EF4-FFF2-40B4-BE49-F238E27FC236}">
                    <a16:creationId xmlns:a16="http://schemas.microsoft.com/office/drawing/2014/main" id="{FB14F9C4-6B4D-8748-8AFA-A003F91A4290}"/>
                  </a:ext>
                </a:extLst>
              </p:cNvPr>
              <p:cNvCxnSpPr>
                <a:cxnSpLocks/>
              </p:cNvCxnSpPr>
              <p:nvPr/>
            </p:nvCxnSpPr>
            <p:spPr>
              <a:xfrm flipH="1">
                <a:off x="8013744" y="3940750"/>
                <a:ext cx="18501" cy="31175"/>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grpSp>
        <p:sp>
          <p:nvSpPr>
            <p:cNvPr id="200" name="TextBox 199">
              <a:extLst>
                <a:ext uri="{FF2B5EF4-FFF2-40B4-BE49-F238E27FC236}">
                  <a16:creationId xmlns:a16="http://schemas.microsoft.com/office/drawing/2014/main" id="{81650DAD-4524-3250-5BBD-3B22E8D17592}"/>
                </a:ext>
              </a:extLst>
            </p:cNvPr>
            <p:cNvSpPr txBox="1"/>
            <p:nvPr/>
          </p:nvSpPr>
          <p:spPr>
            <a:xfrm>
              <a:off x="9196587" y="4488897"/>
              <a:ext cx="368866" cy="247321"/>
            </a:xfrm>
            <a:prstGeom prst="rect">
              <a:avLst/>
            </a:prstGeom>
            <a:noFill/>
          </p:spPr>
          <p:txBody>
            <a:bodyPr wrap="square" rtlCol="0">
              <a:spAutoFit/>
            </a:bodyPr>
            <a:lstStyle/>
            <a:p>
              <a:r>
                <a:rPr lang="en-AU" sz="600" dirty="0">
                  <a:solidFill>
                    <a:schemeClr val="bg1"/>
                  </a:solidFill>
                </a:rPr>
                <a:t>Nu</a:t>
              </a:r>
            </a:p>
          </p:txBody>
        </p:sp>
        <p:sp>
          <p:nvSpPr>
            <p:cNvPr id="201" name="TextBox 200">
              <a:extLst>
                <a:ext uri="{FF2B5EF4-FFF2-40B4-BE49-F238E27FC236}">
                  <a16:creationId xmlns:a16="http://schemas.microsoft.com/office/drawing/2014/main" id="{AA79DFEC-267C-46A8-6C7B-85CBF0B01D71}"/>
                </a:ext>
              </a:extLst>
            </p:cNvPr>
            <p:cNvSpPr txBox="1"/>
            <p:nvPr/>
          </p:nvSpPr>
          <p:spPr>
            <a:xfrm>
              <a:off x="8131419" y="4643071"/>
              <a:ext cx="417619" cy="247321"/>
            </a:xfrm>
            <a:prstGeom prst="rect">
              <a:avLst/>
            </a:prstGeom>
            <a:noFill/>
          </p:spPr>
          <p:txBody>
            <a:bodyPr wrap="square" rtlCol="0">
              <a:spAutoFit/>
            </a:bodyPr>
            <a:lstStyle/>
            <a:p>
              <a:r>
                <a:rPr lang="en-AU" sz="600" dirty="0">
                  <a:solidFill>
                    <a:schemeClr val="bg1"/>
                  </a:solidFill>
                </a:rPr>
                <a:t>Cy</a:t>
              </a:r>
            </a:p>
          </p:txBody>
        </p:sp>
        <p:sp>
          <p:nvSpPr>
            <p:cNvPr id="202" name="TextBox 201">
              <a:extLst>
                <a:ext uri="{FF2B5EF4-FFF2-40B4-BE49-F238E27FC236}">
                  <a16:creationId xmlns:a16="http://schemas.microsoft.com/office/drawing/2014/main" id="{DA328EC1-8040-6FE0-FBFD-7E3C17266351}"/>
                </a:ext>
              </a:extLst>
            </p:cNvPr>
            <p:cNvSpPr txBox="1"/>
            <p:nvPr/>
          </p:nvSpPr>
          <p:spPr>
            <a:xfrm>
              <a:off x="9043908" y="5307342"/>
              <a:ext cx="470251" cy="247321"/>
            </a:xfrm>
            <a:prstGeom prst="rect">
              <a:avLst/>
            </a:prstGeom>
            <a:noFill/>
          </p:spPr>
          <p:txBody>
            <a:bodyPr wrap="square" rtlCol="0">
              <a:spAutoFit/>
            </a:bodyPr>
            <a:lstStyle/>
            <a:p>
              <a:r>
                <a:rPr lang="en-AU" sz="600" dirty="0">
                  <a:solidFill>
                    <a:schemeClr val="bg1"/>
                  </a:solidFill>
                </a:rPr>
                <a:t>Ac</a:t>
              </a:r>
            </a:p>
          </p:txBody>
        </p:sp>
      </p:grpSp>
      <p:grpSp>
        <p:nvGrpSpPr>
          <p:cNvPr id="210" name="Group 209">
            <a:extLst>
              <a:ext uri="{FF2B5EF4-FFF2-40B4-BE49-F238E27FC236}">
                <a16:creationId xmlns:a16="http://schemas.microsoft.com/office/drawing/2014/main" id="{E6F3DEEC-8465-CBF1-2E64-E7EE506ADF96}"/>
              </a:ext>
            </a:extLst>
          </p:cNvPr>
          <p:cNvGrpSpPr/>
          <p:nvPr/>
        </p:nvGrpSpPr>
        <p:grpSpPr>
          <a:xfrm>
            <a:off x="3127385" y="9253533"/>
            <a:ext cx="1865385" cy="1654375"/>
            <a:chOff x="9754396" y="3679617"/>
            <a:chExt cx="2445765" cy="2215689"/>
          </a:xfrm>
        </p:grpSpPr>
        <p:grpSp>
          <p:nvGrpSpPr>
            <p:cNvPr id="211" name="Group 210">
              <a:extLst>
                <a:ext uri="{FF2B5EF4-FFF2-40B4-BE49-F238E27FC236}">
                  <a16:creationId xmlns:a16="http://schemas.microsoft.com/office/drawing/2014/main" id="{CA3A7493-7F32-B3AE-075D-999145CDCEB9}"/>
                </a:ext>
              </a:extLst>
            </p:cNvPr>
            <p:cNvGrpSpPr/>
            <p:nvPr/>
          </p:nvGrpSpPr>
          <p:grpSpPr>
            <a:xfrm>
              <a:off x="9754396" y="3679617"/>
              <a:ext cx="2368085" cy="2215689"/>
              <a:chOff x="9786751" y="3745744"/>
              <a:chExt cx="2368085" cy="2215689"/>
            </a:xfrm>
          </p:grpSpPr>
          <p:pic>
            <p:nvPicPr>
              <p:cNvPr id="215" name="Picture 214">
                <a:extLst>
                  <a:ext uri="{FF2B5EF4-FFF2-40B4-BE49-F238E27FC236}">
                    <a16:creationId xmlns:a16="http://schemas.microsoft.com/office/drawing/2014/main" id="{3CEA3BEC-7114-AB68-DC48-C75416F2C5E2}"/>
                  </a:ext>
                </a:extLst>
              </p:cNvPr>
              <p:cNvPicPr>
                <a:picLocks noChangeAspect="1"/>
              </p:cNvPicPr>
              <p:nvPr/>
            </p:nvPicPr>
            <p:blipFill>
              <a:blip r:embed="rId11"/>
              <a:srcRect l="13137" t="4080" r="12154" b="33568"/>
              <a:stretch>
                <a:fillRect/>
              </a:stretch>
            </p:blipFill>
            <p:spPr>
              <a:xfrm rot="16200000">
                <a:off x="10427649" y="3820422"/>
                <a:ext cx="1801866" cy="1652509"/>
              </a:xfrm>
              <a:prstGeom prst="rect">
                <a:avLst/>
              </a:prstGeom>
            </p:spPr>
          </p:pic>
          <p:pic>
            <p:nvPicPr>
              <p:cNvPr id="216" name="Picture 215">
                <a:extLst>
                  <a:ext uri="{FF2B5EF4-FFF2-40B4-BE49-F238E27FC236}">
                    <a16:creationId xmlns:a16="http://schemas.microsoft.com/office/drawing/2014/main" id="{9E439A54-0859-F95C-86D4-9F81F4184C77}"/>
                  </a:ext>
                </a:extLst>
              </p:cNvPr>
              <p:cNvPicPr>
                <a:picLocks noChangeAspect="1"/>
              </p:cNvPicPr>
              <p:nvPr/>
            </p:nvPicPr>
            <p:blipFill>
              <a:blip r:embed="rId11"/>
              <a:srcRect l="19774" t="22376" r="60558" b="53638"/>
              <a:stretch>
                <a:fillRect/>
              </a:stretch>
            </p:blipFill>
            <p:spPr>
              <a:xfrm rot="16200000">
                <a:off x="9918202" y="4946684"/>
                <a:ext cx="887699" cy="1141798"/>
              </a:xfrm>
              <a:prstGeom prst="rect">
                <a:avLst/>
              </a:prstGeom>
              <a:ln w="6350">
                <a:solidFill>
                  <a:schemeClr val="bg1"/>
                </a:solidFill>
              </a:ln>
            </p:spPr>
          </p:pic>
          <p:sp>
            <p:nvSpPr>
              <p:cNvPr id="217" name="Rectangle 216">
                <a:extLst>
                  <a:ext uri="{FF2B5EF4-FFF2-40B4-BE49-F238E27FC236}">
                    <a16:creationId xmlns:a16="http://schemas.microsoft.com/office/drawing/2014/main" id="{CB8468E8-7370-0505-1A76-C31BC54C9CBA}"/>
                  </a:ext>
                </a:extLst>
              </p:cNvPr>
              <p:cNvSpPr/>
              <p:nvPr/>
            </p:nvSpPr>
            <p:spPr>
              <a:xfrm>
                <a:off x="10968272" y="4959416"/>
                <a:ext cx="647114" cy="414050"/>
              </a:xfrm>
              <a:prstGeom prst="rect">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cxnSp>
            <p:nvCxnSpPr>
              <p:cNvPr id="218" name="Straight Connector 217">
                <a:extLst>
                  <a:ext uri="{FF2B5EF4-FFF2-40B4-BE49-F238E27FC236}">
                    <a16:creationId xmlns:a16="http://schemas.microsoft.com/office/drawing/2014/main" id="{EE1DA3D7-00C1-C3B5-153B-BE21107ADE82}"/>
                  </a:ext>
                </a:extLst>
              </p:cNvPr>
              <p:cNvCxnSpPr>
                <a:cxnSpLocks/>
              </p:cNvCxnSpPr>
              <p:nvPr/>
            </p:nvCxnSpPr>
            <p:spPr>
              <a:xfrm flipH="1">
                <a:off x="9791152" y="4959078"/>
                <a:ext cx="1182164" cy="112270"/>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219" name="Straight Connector 218">
                <a:extLst>
                  <a:ext uri="{FF2B5EF4-FFF2-40B4-BE49-F238E27FC236}">
                    <a16:creationId xmlns:a16="http://schemas.microsoft.com/office/drawing/2014/main" id="{34B7131F-EB2F-F0D9-E0BF-0F0685314B62}"/>
                  </a:ext>
                </a:extLst>
              </p:cNvPr>
              <p:cNvCxnSpPr>
                <a:cxnSpLocks/>
              </p:cNvCxnSpPr>
              <p:nvPr/>
            </p:nvCxnSpPr>
            <p:spPr>
              <a:xfrm flipH="1">
                <a:off x="10932951" y="5373466"/>
                <a:ext cx="682435" cy="587967"/>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220" name="Straight Connector 219">
                <a:extLst>
                  <a:ext uri="{FF2B5EF4-FFF2-40B4-BE49-F238E27FC236}">
                    <a16:creationId xmlns:a16="http://schemas.microsoft.com/office/drawing/2014/main" id="{95750CEA-DF95-03EA-1958-4A9B84A11AD9}"/>
                  </a:ext>
                </a:extLst>
              </p:cNvPr>
              <p:cNvCxnSpPr>
                <a:cxnSpLocks/>
              </p:cNvCxnSpPr>
              <p:nvPr/>
            </p:nvCxnSpPr>
            <p:spPr>
              <a:xfrm flipH="1">
                <a:off x="10930004" y="5547610"/>
                <a:ext cx="483528" cy="413823"/>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221" name="Straight Connector 220">
                <a:extLst>
                  <a:ext uri="{FF2B5EF4-FFF2-40B4-BE49-F238E27FC236}">
                    <a16:creationId xmlns:a16="http://schemas.microsoft.com/office/drawing/2014/main" id="{D7557233-1D5B-490B-286D-6B68F27A8C0B}"/>
                  </a:ext>
                </a:extLst>
              </p:cNvPr>
              <p:cNvCxnSpPr>
                <a:cxnSpLocks/>
              </p:cNvCxnSpPr>
              <p:nvPr/>
            </p:nvCxnSpPr>
            <p:spPr>
              <a:xfrm flipH="1">
                <a:off x="9786751" y="5004839"/>
                <a:ext cx="715576" cy="66509"/>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sp>
          <p:nvSpPr>
            <p:cNvPr id="212" name="TextBox 211">
              <a:extLst>
                <a:ext uri="{FF2B5EF4-FFF2-40B4-BE49-F238E27FC236}">
                  <a16:creationId xmlns:a16="http://schemas.microsoft.com/office/drawing/2014/main" id="{0DF39D70-FE3F-6977-D1A6-A9F7E6B83994}"/>
                </a:ext>
              </a:extLst>
            </p:cNvPr>
            <p:cNvSpPr txBox="1"/>
            <p:nvPr/>
          </p:nvSpPr>
          <p:spPr>
            <a:xfrm>
              <a:off x="11617065" y="4509979"/>
              <a:ext cx="408741" cy="247321"/>
            </a:xfrm>
            <a:prstGeom prst="rect">
              <a:avLst/>
            </a:prstGeom>
            <a:noFill/>
          </p:spPr>
          <p:txBody>
            <a:bodyPr wrap="square" rtlCol="0">
              <a:spAutoFit/>
            </a:bodyPr>
            <a:lstStyle/>
            <a:p>
              <a:r>
                <a:rPr lang="en-AU" sz="600" dirty="0">
                  <a:solidFill>
                    <a:schemeClr val="bg1"/>
                  </a:solidFill>
                </a:rPr>
                <a:t>Nu</a:t>
              </a:r>
            </a:p>
          </p:txBody>
        </p:sp>
        <p:sp>
          <p:nvSpPr>
            <p:cNvPr id="213" name="TextBox 212">
              <a:extLst>
                <a:ext uri="{FF2B5EF4-FFF2-40B4-BE49-F238E27FC236}">
                  <a16:creationId xmlns:a16="http://schemas.microsoft.com/office/drawing/2014/main" id="{A5B4D296-D7D3-727D-BDDD-2C2271892214}"/>
                </a:ext>
              </a:extLst>
            </p:cNvPr>
            <p:cNvSpPr txBox="1"/>
            <p:nvPr/>
          </p:nvSpPr>
          <p:spPr>
            <a:xfrm>
              <a:off x="10833508" y="4043692"/>
              <a:ext cx="547669" cy="247321"/>
            </a:xfrm>
            <a:prstGeom prst="rect">
              <a:avLst/>
            </a:prstGeom>
            <a:noFill/>
          </p:spPr>
          <p:txBody>
            <a:bodyPr wrap="square" rtlCol="0">
              <a:spAutoFit/>
            </a:bodyPr>
            <a:lstStyle/>
            <a:p>
              <a:r>
                <a:rPr lang="en-AU" sz="600" dirty="0">
                  <a:solidFill>
                    <a:schemeClr val="bg1"/>
                  </a:solidFill>
                </a:rPr>
                <a:t>Cy</a:t>
              </a:r>
            </a:p>
          </p:txBody>
        </p:sp>
        <p:sp>
          <p:nvSpPr>
            <p:cNvPr id="214" name="TextBox 213">
              <a:extLst>
                <a:ext uri="{FF2B5EF4-FFF2-40B4-BE49-F238E27FC236}">
                  <a16:creationId xmlns:a16="http://schemas.microsoft.com/office/drawing/2014/main" id="{A1E4ED19-A5EF-8133-32DC-B0C1FB2214F1}"/>
                </a:ext>
              </a:extLst>
            </p:cNvPr>
            <p:cNvSpPr txBox="1"/>
            <p:nvPr/>
          </p:nvSpPr>
          <p:spPr>
            <a:xfrm>
              <a:off x="11791418" y="4060527"/>
              <a:ext cx="408743" cy="247321"/>
            </a:xfrm>
            <a:prstGeom prst="rect">
              <a:avLst/>
            </a:prstGeom>
            <a:noFill/>
          </p:spPr>
          <p:txBody>
            <a:bodyPr wrap="square" rtlCol="0">
              <a:spAutoFit/>
            </a:bodyPr>
            <a:lstStyle/>
            <a:p>
              <a:r>
                <a:rPr lang="en-AU" sz="600" dirty="0">
                  <a:solidFill>
                    <a:schemeClr val="bg1"/>
                  </a:solidFill>
                </a:rPr>
                <a:t>Ac</a:t>
              </a:r>
            </a:p>
          </p:txBody>
        </p:sp>
      </p:grpSp>
      <p:grpSp>
        <p:nvGrpSpPr>
          <p:cNvPr id="222" name="Group 221">
            <a:extLst>
              <a:ext uri="{FF2B5EF4-FFF2-40B4-BE49-F238E27FC236}">
                <a16:creationId xmlns:a16="http://schemas.microsoft.com/office/drawing/2014/main" id="{3B203C32-DA2C-DE15-8223-7D41CDF5399E}"/>
              </a:ext>
            </a:extLst>
          </p:cNvPr>
          <p:cNvGrpSpPr/>
          <p:nvPr/>
        </p:nvGrpSpPr>
        <p:grpSpPr>
          <a:xfrm>
            <a:off x="3263850" y="2421775"/>
            <a:ext cx="1668208" cy="1607864"/>
            <a:chOff x="777733" y="3674195"/>
            <a:chExt cx="2187239" cy="2153398"/>
          </a:xfrm>
        </p:grpSpPr>
        <p:pic>
          <p:nvPicPr>
            <p:cNvPr id="223" name="Picture 222">
              <a:extLst>
                <a:ext uri="{FF2B5EF4-FFF2-40B4-BE49-F238E27FC236}">
                  <a16:creationId xmlns:a16="http://schemas.microsoft.com/office/drawing/2014/main" id="{0163482A-D85D-DC2B-4166-03165D154E09}"/>
                </a:ext>
              </a:extLst>
            </p:cNvPr>
            <p:cNvPicPr>
              <a:picLocks noChangeAspect="1"/>
            </p:cNvPicPr>
            <p:nvPr/>
          </p:nvPicPr>
          <p:blipFill>
            <a:blip r:embed="rId12"/>
            <a:srcRect l="29435" t="9855" r="22202" b="28075"/>
            <a:stretch>
              <a:fillRect/>
            </a:stretch>
          </p:blipFill>
          <p:spPr>
            <a:xfrm flipH="1">
              <a:off x="1310477" y="3674195"/>
              <a:ext cx="1654495" cy="1747418"/>
            </a:xfrm>
            <a:prstGeom prst="rect">
              <a:avLst/>
            </a:prstGeom>
          </p:spPr>
        </p:pic>
        <p:pic>
          <p:nvPicPr>
            <p:cNvPr id="224" name="Picture 223">
              <a:extLst>
                <a:ext uri="{FF2B5EF4-FFF2-40B4-BE49-F238E27FC236}">
                  <a16:creationId xmlns:a16="http://schemas.microsoft.com/office/drawing/2014/main" id="{752D4D86-13E0-5D3B-3268-A1C712DA5FAB}"/>
                </a:ext>
              </a:extLst>
            </p:cNvPr>
            <p:cNvPicPr>
              <a:picLocks noChangeAspect="1"/>
            </p:cNvPicPr>
            <p:nvPr/>
          </p:nvPicPr>
          <p:blipFill>
            <a:blip r:embed="rId12"/>
            <a:srcRect l="64186" t="41885" r="21186" b="44930"/>
            <a:stretch>
              <a:fillRect/>
            </a:stretch>
          </p:blipFill>
          <p:spPr>
            <a:xfrm flipH="1">
              <a:off x="777733" y="4945970"/>
              <a:ext cx="1177292" cy="881623"/>
            </a:xfrm>
            <a:prstGeom prst="rect">
              <a:avLst/>
            </a:prstGeom>
            <a:ln w="6350">
              <a:solidFill>
                <a:schemeClr val="bg1"/>
              </a:solidFill>
            </a:ln>
          </p:spPr>
        </p:pic>
        <p:sp>
          <p:nvSpPr>
            <p:cNvPr id="225" name="Rectangle 224">
              <a:extLst>
                <a:ext uri="{FF2B5EF4-FFF2-40B4-BE49-F238E27FC236}">
                  <a16:creationId xmlns:a16="http://schemas.microsoft.com/office/drawing/2014/main" id="{9DFFAC92-BA98-A83A-0959-E07DD67A57F7}"/>
                </a:ext>
              </a:extLst>
            </p:cNvPr>
            <p:cNvSpPr/>
            <p:nvPr/>
          </p:nvSpPr>
          <p:spPr>
            <a:xfrm>
              <a:off x="1310477" y="4557466"/>
              <a:ext cx="490379" cy="338994"/>
            </a:xfrm>
            <a:prstGeom prst="rect">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cxnSp>
          <p:nvCxnSpPr>
            <p:cNvPr id="226" name="Straight Connector 225">
              <a:extLst>
                <a:ext uri="{FF2B5EF4-FFF2-40B4-BE49-F238E27FC236}">
                  <a16:creationId xmlns:a16="http://schemas.microsoft.com/office/drawing/2014/main" id="{6E48B77D-6A70-5EA7-9F96-EBFCBC7F87F2}"/>
                </a:ext>
              </a:extLst>
            </p:cNvPr>
            <p:cNvCxnSpPr>
              <a:cxnSpLocks/>
            </p:cNvCxnSpPr>
            <p:nvPr/>
          </p:nvCxnSpPr>
          <p:spPr>
            <a:xfrm>
              <a:off x="1797226" y="4554231"/>
              <a:ext cx="157799" cy="391739"/>
            </a:xfrm>
            <a:prstGeom prst="line">
              <a:avLst/>
            </a:prstGeom>
            <a:ln w="6350">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227" name="Straight Connector 226">
              <a:extLst>
                <a:ext uri="{FF2B5EF4-FFF2-40B4-BE49-F238E27FC236}">
                  <a16:creationId xmlns:a16="http://schemas.microsoft.com/office/drawing/2014/main" id="{56BA978C-4C2D-9ED0-44BD-C13A5643448B}"/>
                </a:ext>
              </a:extLst>
            </p:cNvPr>
            <p:cNvCxnSpPr>
              <a:cxnSpLocks/>
            </p:cNvCxnSpPr>
            <p:nvPr/>
          </p:nvCxnSpPr>
          <p:spPr>
            <a:xfrm flipH="1">
              <a:off x="784557" y="4560673"/>
              <a:ext cx="525920" cy="385297"/>
            </a:xfrm>
            <a:prstGeom prst="line">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28" name="TextBox 227">
              <a:extLst>
                <a:ext uri="{FF2B5EF4-FFF2-40B4-BE49-F238E27FC236}">
                  <a16:creationId xmlns:a16="http://schemas.microsoft.com/office/drawing/2014/main" id="{E47DEB0A-6A57-78E9-DFDD-5ACBAAC4249E}"/>
                </a:ext>
              </a:extLst>
            </p:cNvPr>
            <p:cNvSpPr txBox="1"/>
            <p:nvPr/>
          </p:nvSpPr>
          <p:spPr>
            <a:xfrm>
              <a:off x="2304350" y="4085862"/>
              <a:ext cx="489943" cy="247322"/>
            </a:xfrm>
            <a:prstGeom prst="rect">
              <a:avLst/>
            </a:prstGeom>
            <a:noFill/>
          </p:spPr>
          <p:txBody>
            <a:bodyPr wrap="square" rtlCol="0">
              <a:spAutoFit/>
            </a:bodyPr>
            <a:lstStyle/>
            <a:p>
              <a:r>
                <a:rPr lang="en-AU" sz="600" dirty="0">
                  <a:solidFill>
                    <a:schemeClr val="bg1"/>
                  </a:solidFill>
                </a:rPr>
                <a:t>Nu</a:t>
              </a:r>
            </a:p>
          </p:txBody>
        </p:sp>
        <p:sp>
          <p:nvSpPr>
            <p:cNvPr id="229" name="TextBox 228">
              <a:extLst>
                <a:ext uri="{FF2B5EF4-FFF2-40B4-BE49-F238E27FC236}">
                  <a16:creationId xmlns:a16="http://schemas.microsoft.com/office/drawing/2014/main" id="{E94E3B26-211A-436A-CBED-9F9E0F7CB100}"/>
                </a:ext>
              </a:extLst>
            </p:cNvPr>
            <p:cNvSpPr txBox="1"/>
            <p:nvPr/>
          </p:nvSpPr>
          <p:spPr>
            <a:xfrm>
              <a:off x="2398503" y="4900641"/>
              <a:ext cx="340510" cy="370982"/>
            </a:xfrm>
            <a:prstGeom prst="rect">
              <a:avLst/>
            </a:prstGeom>
            <a:noFill/>
          </p:spPr>
          <p:txBody>
            <a:bodyPr wrap="square" rtlCol="0">
              <a:spAutoFit/>
            </a:bodyPr>
            <a:lstStyle/>
            <a:p>
              <a:r>
                <a:rPr lang="en-AU" sz="600" dirty="0">
                  <a:solidFill>
                    <a:schemeClr val="bg1"/>
                  </a:solidFill>
                </a:rPr>
                <a:t>Cy</a:t>
              </a:r>
            </a:p>
          </p:txBody>
        </p:sp>
        <p:sp>
          <p:nvSpPr>
            <p:cNvPr id="230" name="TextBox 229">
              <a:extLst>
                <a:ext uri="{FF2B5EF4-FFF2-40B4-BE49-F238E27FC236}">
                  <a16:creationId xmlns:a16="http://schemas.microsoft.com/office/drawing/2014/main" id="{83FFD6CB-0186-E475-2AE3-30B68A1E59E5}"/>
                </a:ext>
              </a:extLst>
            </p:cNvPr>
            <p:cNvSpPr txBox="1"/>
            <p:nvPr/>
          </p:nvSpPr>
          <p:spPr>
            <a:xfrm>
              <a:off x="1608707" y="3718712"/>
              <a:ext cx="472032" cy="247322"/>
            </a:xfrm>
            <a:prstGeom prst="rect">
              <a:avLst/>
            </a:prstGeom>
            <a:noFill/>
          </p:spPr>
          <p:txBody>
            <a:bodyPr wrap="square" rtlCol="0">
              <a:spAutoFit/>
            </a:bodyPr>
            <a:lstStyle/>
            <a:p>
              <a:r>
                <a:rPr lang="en-AU" sz="600" dirty="0">
                  <a:solidFill>
                    <a:schemeClr val="bg1"/>
                  </a:solidFill>
                </a:rPr>
                <a:t>Ac</a:t>
              </a:r>
            </a:p>
          </p:txBody>
        </p:sp>
      </p:grpSp>
    </p:spTree>
    <p:extLst>
      <p:ext uri="{BB962C8B-B14F-4D97-AF65-F5344CB8AC3E}">
        <p14:creationId xmlns:p14="http://schemas.microsoft.com/office/powerpoint/2010/main" val="1362339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DEE56A-9837-5FA5-5F87-79D854756E7E}"/>
              </a:ext>
            </a:extLst>
          </p:cNvPr>
          <p:cNvSpPr txBox="1"/>
          <p:nvPr/>
        </p:nvSpPr>
        <p:spPr>
          <a:xfrm>
            <a:off x="333819" y="147340"/>
            <a:ext cx="5781231" cy="1569660"/>
          </a:xfrm>
          <a:prstGeom prst="rect">
            <a:avLst/>
          </a:prstGeom>
          <a:noFill/>
        </p:spPr>
        <p:txBody>
          <a:bodyPr wrap="square">
            <a:spAutoFit/>
          </a:bodyPr>
          <a:lstStyle/>
          <a:p>
            <a:pPr algn="just"/>
            <a:r>
              <a:rPr lang="en-AU" sz="1200" b="1" dirty="0">
                <a:latin typeface="Times New Roman" panose="02020603050405020304" pitchFamily="18" charset="0"/>
                <a:cs typeface="Times New Roman" panose="02020603050405020304" pitchFamily="18" charset="0"/>
              </a:rPr>
              <a:t>Supplementary Fig. 7. </a:t>
            </a:r>
            <a:r>
              <a:rPr lang="en-AU" sz="1200" dirty="0" err="1">
                <a:latin typeface="Times New Roman" panose="02020603050405020304" pitchFamily="18" charset="0"/>
                <a:cs typeface="Times New Roman" panose="02020603050405020304" pitchFamily="18" charset="0"/>
              </a:rPr>
              <a:t>piRNA</a:t>
            </a:r>
            <a:r>
              <a:rPr lang="en-AU" sz="1200" dirty="0">
                <a:latin typeface="Times New Roman" panose="02020603050405020304" pitchFamily="18" charset="0"/>
                <a:cs typeface="Times New Roman" panose="02020603050405020304" pitchFamily="18" charset="0"/>
              </a:rPr>
              <a:t> and LINE1 transcript abundance 24 hours post testicular heat stress. </a:t>
            </a:r>
            <a:r>
              <a:rPr lang="en-AU" sz="1200" dirty="0" err="1">
                <a:latin typeface="Times New Roman" panose="02020603050405020304" pitchFamily="18" charset="0"/>
                <a:cs typeface="Times New Roman" panose="02020603050405020304" pitchFamily="18" charset="0"/>
              </a:rPr>
              <a:t>piRNA</a:t>
            </a:r>
            <a:r>
              <a:rPr lang="en-AU" sz="1200" dirty="0">
                <a:latin typeface="Times New Roman" panose="02020603050405020304" pitchFamily="18" charset="0"/>
                <a:cs typeface="Times New Roman" panose="02020603050405020304" pitchFamily="18" charset="0"/>
              </a:rPr>
              <a:t> levels do not significantly differ from control in </a:t>
            </a:r>
            <a:r>
              <a:rPr lang="en-AU" sz="1200" b="1" dirty="0">
                <a:latin typeface="Times New Roman" panose="02020603050405020304" pitchFamily="18" charset="0"/>
                <a:cs typeface="Times New Roman" panose="02020603050405020304" pitchFamily="18" charset="0"/>
              </a:rPr>
              <a:t>A </a:t>
            </a:r>
            <a:r>
              <a:rPr lang="en-AU" sz="1200" dirty="0">
                <a:latin typeface="Times New Roman" panose="02020603050405020304" pitchFamily="18" charset="0"/>
                <a:cs typeface="Times New Roman" panose="02020603050405020304" pitchFamily="18" charset="0"/>
              </a:rPr>
              <a:t>round spermatids or </a:t>
            </a:r>
            <a:r>
              <a:rPr lang="en-AU" sz="1200" b="1" dirty="0">
                <a:latin typeface="Times New Roman" panose="02020603050405020304" pitchFamily="18" charset="0"/>
                <a:cs typeface="Times New Roman" panose="02020603050405020304" pitchFamily="18" charset="0"/>
              </a:rPr>
              <a:t>B </a:t>
            </a:r>
            <a:r>
              <a:rPr lang="en-AU" sz="1200" dirty="0">
                <a:latin typeface="Times New Roman" panose="02020603050405020304" pitchFamily="18" charset="0"/>
                <a:cs typeface="Times New Roman" panose="02020603050405020304" pitchFamily="18" charset="0"/>
              </a:rPr>
              <a:t>spermatocytes at 24 hours post testicular heat stress (N=3), enlarged image of </a:t>
            </a:r>
            <a:r>
              <a:rPr lang="en-AU" sz="1200" dirty="0" err="1">
                <a:latin typeface="Times New Roman" panose="02020603050405020304" pitchFamily="18" charset="0"/>
                <a:cs typeface="Times New Roman" panose="02020603050405020304" pitchFamily="18" charset="0"/>
              </a:rPr>
              <a:t>piRNA</a:t>
            </a:r>
            <a:r>
              <a:rPr lang="en-AU" sz="1200" dirty="0">
                <a:latin typeface="Times New Roman" panose="02020603050405020304" pitchFamily="18" charset="0"/>
                <a:cs typeface="Times New Roman" panose="02020603050405020304" pitchFamily="18" charset="0"/>
              </a:rPr>
              <a:t> band (dotted line) used for quantification is shown. qPCR quantification of LINE1 shows transcript abundance is not significantly changed in </a:t>
            </a:r>
            <a:r>
              <a:rPr lang="en-AU" sz="1200" b="1" dirty="0">
                <a:latin typeface="Times New Roman" panose="02020603050405020304" pitchFamily="18" charset="0"/>
                <a:cs typeface="Times New Roman" panose="02020603050405020304" pitchFamily="18" charset="0"/>
              </a:rPr>
              <a:t>C</a:t>
            </a:r>
            <a:r>
              <a:rPr lang="en-AU" sz="1200" dirty="0">
                <a:latin typeface="Times New Roman" panose="02020603050405020304" pitchFamily="18" charset="0"/>
                <a:cs typeface="Times New Roman" panose="02020603050405020304" pitchFamily="18" charset="0"/>
              </a:rPr>
              <a:t> round spermatids, whereas </a:t>
            </a:r>
            <a:r>
              <a:rPr lang="en-AU" sz="1200" b="1" dirty="0">
                <a:latin typeface="Times New Roman" panose="02020603050405020304" pitchFamily="18" charset="0"/>
                <a:cs typeface="Times New Roman" panose="02020603050405020304" pitchFamily="18" charset="0"/>
              </a:rPr>
              <a:t>D </a:t>
            </a:r>
            <a:r>
              <a:rPr lang="en-AU" sz="1200" dirty="0">
                <a:latin typeface="Times New Roman" panose="02020603050405020304" pitchFamily="18" charset="0"/>
                <a:cs typeface="Times New Roman" panose="02020603050405020304" pitchFamily="18" charset="0"/>
              </a:rPr>
              <a:t>5’UTR and ORF1 primer pairs show reduction in LINE1 abundance in spermatocytes at 24 hours post heat stress (N=3). P value calculated by student’s t test. </a:t>
            </a:r>
          </a:p>
          <a:p>
            <a:pPr algn="just"/>
            <a:r>
              <a:rPr lang="en-AU" sz="1200" b="1" dirty="0">
                <a:latin typeface="Times New Roman" panose="02020603050405020304" pitchFamily="18" charset="0"/>
                <a:cs typeface="Times New Roman" panose="02020603050405020304" pitchFamily="18" charset="0"/>
              </a:rPr>
              <a:t>   </a:t>
            </a:r>
          </a:p>
        </p:txBody>
      </p:sp>
      <p:grpSp>
        <p:nvGrpSpPr>
          <p:cNvPr id="3" name="Group 2">
            <a:extLst>
              <a:ext uri="{FF2B5EF4-FFF2-40B4-BE49-F238E27FC236}">
                <a16:creationId xmlns:a16="http://schemas.microsoft.com/office/drawing/2014/main" id="{68AD9822-0124-8F12-0F6F-D30318BB90A2}"/>
              </a:ext>
            </a:extLst>
          </p:cNvPr>
          <p:cNvGrpSpPr/>
          <p:nvPr/>
        </p:nvGrpSpPr>
        <p:grpSpPr>
          <a:xfrm>
            <a:off x="75323" y="1676718"/>
            <a:ext cx="6707354" cy="4081312"/>
            <a:chOff x="60013" y="467043"/>
            <a:chExt cx="6707354" cy="4081312"/>
          </a:xfrm>
        </p:grpSpPr>
        <p:grpSp>
          <p:nvGrpSpPr>
            <p:cNvPr id="4" name="Group 3">
              <a:extLst>
                <a:ext uri="{FF2B5EF4-FFF2-40B4-BE49-F238E27FC236}">
                  <a16:creationId xmlns:a16="http://schemas.microsoft.com/office/drawing/2014/main" id="{5BC53FB8-26C1-22D2-E575-976362AD25C5}"/>
                </a:ext>
              </a:extLst>
            </p:cNvPr>
            <p:cNvGrpSpPr/>
            <p:nvPr/>
          </p:nvGrpSpPr>
          <p:grpSpPr>
            <a:xfrm>
              <a:off x="60013" y="467043"/>
              <a:ext cx="6707354" cy="4081312"/>
              <a:chOff x="60013" y="467043"/>
              <a:chExt cx="6707354" cy="4081312"/>
            </a:xfrm>
          </p:grpSpPr>
          <p:grpSp>
            <p:nvGrpSpPr>
              <p:cNvPr id="24" name="Group 23">
                <a:extLst>
                  <a:ext uri="{FF2B5EF4-FFF2-40B4-BE49-F238E27FC236}">
                    <a16:creationId xmlns:a16="http://schemas.microsoft.com/office/drawing/2014/main" id="{00A2728B-3184-A4A8-0D15-5A6D098F3C2F}"/>
                  </a:ext>
                </a:extLst>
              </p:cNvPr>
              <p:cNvGrpSpPr/>
              <p:nvPr/>
            </p:nvGrpSpPr>
            <p:grpSpPr>
              <a:xfrm>
                <a:off x="60013" y="467043"/>
                <a:ext cx="6634741" cy="4081312"/>
                <a:chOff x="-108225" y="28633"/>
                <a:chExt cx="6902572" cy="4081312"/>
              </a:xfrm>
            </p:grpSpPr>
            <p:sp>
              <p:nvSpPr>
                <p:cNvPr id="26" name="TextBox 25">
                  <a:extLst>
                    <a:ext uri="{FF2B5EF4-FFF2-40B4-BE49-F238E27FC236}">
                      <a16:creationId xmlns:a16="http://schemas.microsoft.com/office/drawing/2014/main" id="{B3D37D48-4F1F-F11C-405D-BA890C88C8C7}"/>
                    </a:ext>
                  </a:extLst>
                </p:cNvPr>
                <p:cNvSpPr txBox="1"/>
                <p:nvPr/>
              </p:nvSpPr>
              <p:spPr>
                <a:xfrm>
                  <a:off x="3306149" y="1471944"/>
                  <a:ext cx="636998" cy="215444"/>
                </a:xfrm>
                <a:prstGeom prst="rect">
                  <a:avLst/>
                </a:prstGeom>
                <a:noFill/>
                <a:ln>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piRNA</a:t>
                  </a:r>
                </a:p>
              </p:txBody>
            </p:sp>
            <p:cxnSp>
              <p:nvCxnSpPr>
                <p:cNvPr id="27" name="Straight Connector 26">
                  <a:extLst>
                    <a:ext uri="{FF2B5EF4-FFF2-40B4-BE49-F238E27FC236}">
                      <a16:creationId xmlns:a16="http://schemas.microsoft.com/office/drawing/2014/main" id="{57B4AFBE-0831-8C43-C153-EDDE0B08C848}"/>
                    </a:ext>
                  </a:extLst>
                </p:cNvPr>
                <p:cNvCxnSpPr>
                  <a:cxnSpLocks/>
                </p:cNvCxnSpPr>
                <p:nvPr/>
              </p:nvCxnSpPr>
              <p:spPr>
                <a:xfrm>
                  <a:off x="3715166" y="1573243"/>
                  <a:ext cx="10480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0DBCF385-BFC7-CC96-61CE-1B4C71B1157E}"/>
                    </a:ext>
                  </a:extLst>
                </p:cNvPr>
                <p:cNvGrpSpPr/>
                <p:nvPr/>
              </p:nvGrpSpPr>
              <p:grpSpPr>
                <a:xfrm>
                  <a:off x="-108225" y="28633"/>
                  <a:ext cx="6902572" cy="4081312"/>
                  <a:chOff x="-108225" y="28633"/>
                  <a:chExt cx="6902572" cy="4081312"/>
                </a:xfrm>
              </p:grpSpPr>
              <p:grpSp>
                <p:nvGrpSpPr>
                  <p:cNvPr id="34" name="Group 33">
                    <a:extLst>
                      <a:ext uri="{FF2B5EF4-FFF2-40B4-BE49-F238E27FC236}">
                        <a16:creationId xmlns:a16="http://schemas.microsoft.com/office/drawing/2014/main" id="{5A4C0ECE-1C5E-AFF1-5F78-922BF413E5BE}"/>
                      </a:ext>
                    </a:extLst>
                  </p:cNvPr>
                  <p:cNvGrpSpPr/>
                  <p:nvPr/>
                </p:nvGrpSpPr>
                <p:grpSpPr>
                  <a:xfrm>
                    <a:off x="-108225" y="28633"/>
                    <a:ext cx="6902572" cy="4081312"/>
                    <a:chOff x="-108225" y="28633"/>
                    <a:chExt cx="6902572" cy="4081312"/>
                  </a:xfrm>
                </p:grpSpPr>
                <p:grpSp>
                  <p:nvGrpSpPr>
                    <p:cNvPr id="39" name="Group 38">
                      <a:extLst>
                        <a:ext uri="{FF2B5EF4-FFF2-40B4-BE49-F238E27FC236}">
                          <a16:creationId xmlns:a16="http://schemas.microsoft.com/office/drawing/2014/main" id="{A000F3C7-4217-D2C8-C4EA-4B5934272117}"/>
                        </a:ext>
                      </a:extLst>
                    </p:cNvPr>
                    <p:cNvGrpSpPr/>
                    <p:nvPr/>
                  </p:nvGrpSpPr>
                  <p:grpSpPr>
                    <a:xfrm>
                      <a:off x="30996" y="28633"/>
                      <a:ext cx="6763351" cy="4081312"/>
                      <a:chOff x="30996" y="28633"/>
                      <a:chExt cx="6763351" cy="4081312"/>
                    </a:xfrm>
                  </p:grpSpPr>
                  <p:grpSp>
                    <p:nvGrpSpPr>
                      <p:cNvPr id="43" name="Group 42">
                        <a:extLst>
                          <a:ext uri="{FF2B5EF4-FFF2-40B4-BE49-F238E27FC236}">
                            <a16:creationId xmlns:a16="http://schemas.microsoft.com/office/drawing/2014/main" id="{9A45922B-524F-B592-7EDD-D4122C80DC95}"/>
                          </a:ext>
                        </a:extLst>
                      </p:cNvPr>
                      <p:cNvGrpSpPr/>
                      <p:nvPr/>
                    </p:nvGrpSpPr>
                    <p:grpSpPr>
                      <a:xfrm>
                        <a:off x="30996" y="28633"/>
                        <a:ext cx="6757261" cy="4081312"/>
                        <a:chOff x="30996" y="28633"/>
                        <a:chExt cx="6757261" cy="4081312"/>
                      </a:xfrm>
                    </p:grpSpPr>
                    <p:grpSp>
                      <p:nvGrpSpPr>
                        <p:cNvPr id="46" name="Group 45">
                          <a:extLst>
                            <a:ext uri="{FF2B5EF4-FFF2-40B4-BE49-F238E27FC236}">
                              <a16:creationId xmlns:a16="http://schemas.microsoft.com/office/drawing/2014/main" id="{A5F94FC2-2C16-990E-E5B2-0AED8B446F27}"/>
                            </a:ext>
                          </a:extLst>
                        </p:cNvPr>
                        <p:cNvGrpSpPr/>
                        <p:nvPr/>
                      </p:nvGrpSpPr>
                      <p:grpSpPr>
                        <a:xfrm>
                          <a:off x="65095" y="28633"/>
                          <a:ext cx="6723162" cy="4081312"/>
                          <a:chOff x="169875" y="642161"/>
                          <a:chExt cx="10267762" cy="6596424"/>
                        </a:xfrm>
                      </p:grpSpPr>
                      <p:pic>
                        <p:nvPicPr>
                          <p:cNvPr id="49" name="Picture 48">
                            <a:extLst>
                              <a:ext uri="{FF2B5EF4-FFF2-40B4-BE49-F238E27FC236}">
                                <a16:creationId xmlns:a16="http://schemas.microsoft.com/office/drawing/2014/main" id="{FB235609-4684-4B2C-697B-69A23B6C43E2}"/>
                              </a:ext>
                            </a:extLst>
                          </p:cNvPr>
                          <p:cNvPicPr>
                            <a:picLocks noChangeAspect="1"/>
                          </p:cNvPicPr>
                          <p:nvPr/>
                        </p:nvPicPr>
                        <p:blipFill>
                          <a:blip r:embed="rId2"/>
                          <a:srcRect t="10458" r="20396" b="47185"/>
                          <a:stretch/>
                        </p:blipFill>
                        <p:spPr>
                          <a:xfrm>
                            <a:off x="436386" y="4447759"/>
                            <a:ext cx="4430890" cy="2752724"/>
                          </a:xfrm>
                          <a:prstGeom prst="rect">
                            <a:avLst/>
                          </a:prstGeom>
                        </p:spPr>
                      </p:pic>
                      <p:pic>
                        <p:nvPicPr>
                          <p:cNvPr id="50" name="Picture 49">
                            <a:extLst>
                              <a:ext uri="{FF2B5EF4-FFF2-40B4-BE49-F238E27FC236}">
                                <a16:creationId xmlns:a16="http://schemas.microsoft.com/office/drawing/2014/main" id="{A42F5B0A-EA19-F993-60EA-97FA3CF618CA}"/>
                              </a:ext>
                            </a:extLst>
                          </p:cNvPr>
                          <p:cNvPicPr>
                            <a:picLocks noChangeAspect="1"/>
                          </p:cNvPicPr>
                          <p:nvPr/>
                        </p:nvPicPr>
                        <p:blipFill>
                          <a:blip r:embed="rId2"/>
                          <a:srcRect t="60143" b="-1"/>
                          <a:stretch/>
                        </p:blipFill>
                        <p:spPr>
                          <a:xfrm>
                            <a:off x="4871507" y="4648299"/>
                            <a:ext cx="5566130" cy="2590286"/>
                          </a:xfrm>
                          <a:prstGeom prst="rect">
                            <a:avLst/>
                          </a:prstGeom>
                        </p:spPr>
                      </p:pic>
                      <p:sp>
                        <p:nvSpPr>
                          <p:cNvPr id="51" name="TextBox 50">
                            <a:extLst>
                              <a:ext uri="{FF2B5EF4-FFF2-40B4-BE49-F238E27FC236}">
                                <a16:creationId xmlns:a16="http://schemas.microsoft.com/office/drawing/2014/main" id="{3DF7F733-E115-756D-56A0-DE2AED59C359}"/>
                              </a:ext>
                            </a:extLst>
                          </p:cNvPr>
                          <p:cNvSpPr txBox="1"/>
                          <p:nvPr/>
                        </p:nvSpPr>
                        <p:spPr>
                          <a:xfrm>
                            <a:off x="169875" y="642161"/>
                            <a:ext cx="822985" cy="596933"/>
                          </a:xfrm>
                          <a:prstGeom prst="rect">
                            <a:avLst/>
                          </a:prstGeom>
                          <a:noFill/>
                          <a:ln w="38100">
                            <a:noFill/>
                          </a:ln>
                        </p:spPr>
                        <p:txBody>
                          <a:bodyPr wrap="square" rtlCol="0">
                            <a:spAutoFit/>
                          </a:bodyPr>
                          <a:lstStyle/>
                          <a:p>
                            <a:pPr algn="ctr"/>
                            <a:r>
                              <a:rPr lang="en-AU" dirty="0">
                                <a:latin typeface="Times New Roman" panose="02020603050405020304" pitchFamily="18" charset="0"/>
                                <a:cs typeface="Times New Roman" panose="02020603050405020304" pitchFamily="18" charset="0"/>
                              </a:rPr>
                              <a:t>a</a:t>
                            </a:r>
                          </a:p>
                        </p:txBody>
                      </p:sp>
                      <p:sp>
                        <p:nvSpPr>
                          <p:cNvPr id="52" name="TextBox 51">
                            <a:extLst>
                              <a:ext uri="{FF2B5EF4-FFF2-40B4-BE49-F238E27FC236}">
                                <a16:creationId xmlns:a16="http://schemas.microsoft.com/office/drawing/2014/main" id="{1A4C0113-9478-38CC-8A54-40782B4D3611}"/>
                              </a:ext>
                            </a:extLst>
                          </p:cNvPr>
                          <p:cNvSpPr txBox="1"/>
                          <p:nvPr/>
                        </p:nvSpPr>
                        <p:spPr>
                          <a:xfrm>
                            <a:off x="5408728" y="690734"/>
                            <a:ext cx="822986" cy="596933"/>
                          </a:xfrm>
                          <a:prstGeom prst="rect">
                            <a:avLst/>
                          </a:prstGeom>
                          <a:noFill/>
                          <a:ln w="38100">
                            <a:noFill/>
                          </a:ln>
                        </p:spPr>
                        <p:txBody>
                          <a:bodyPr wrap="square" rtlCol="0">
                            <a:spAutoFit/>
                          </a:bodyPr>
                          <a:lstStyle/>
                          <a:p>
                            <a:pPr algn="ctr"/>
                            <a:r>
                              <a:rPr lang="en-AU" dirty="0">
                                <a:latin typeface="Times New Roman" panose="02020603050405020304" pitchFamily="18" charset="0"/>
                                <a:cs typeface="Times New Roman" panose="02020603050405020304" pitchFamily="18" charset="0"/>
                              </a:rPr>
                              <a:t>b</a:t>
                            </a:r>
                          </a:p>
                        </p:txBody>
                      </p:sp>
                      <p:pic>
                        <p:nvPicPr>
                          <p:cNvPr id="53" name="Picture 52">
                            <a:extLst>
                              <a:ext uri="{FF2B5EF4-FFF2-40B4-BE49-F238E27FC236}">
                                <a16:creationId xmlns:a16="http://schemas.microsoft.com/office/drawing/2014/main" id="{D68B78D8-B9F7-333F-3952-B72F6814781D}"/>
                              </a:ext>
                            </a:extLst>
                          </p:cNvPr>
                          <p:cNvPicPr>
                            <a:picLocks noChangeAspect="1"/>
                          </p:cNvPicPr>
                          <p:nvPr/>
                        </p:nvPicPr>
                        <p:blipFill>
                          <a:blip r:embed="rId2"/>
                          <a:srcRect l="81486" t="14855" r="3968" b="70928"/>
                          <a:stretch/>
                        </p:blipFill>
                        <p:spPr>
                          <a:xfrm>
                            <a:off x="9305925" y="4755555"/>
                            <a:ext cx="809624" cy="923925"/>
                          </a:xfrm>
                          <a:prstGeom prst="rect">
                            <a:avLst/>
                          </a:prstGeom>
                        </p:spPr>
                      </p:pic>
                    </p:grpSp>
                    <p:sp>
                      <p:nvSpPr>
                        <p:cNvPr id="47" name="TextBox 46">
                          <a:extLst>
                            <a:ext uri="{FF2B5EF4-FFF2-40B4-BE49-F238E27FC236}">
                              <a16:creationId xmlns:a16="http://schemas.microsoft.com/office/drawing/2014/main" id="{A89FF4F4-F5C1-5098-B90F-716A2EE9B35C}"/>
                            </a:ext>
                          </a:extLst>
                        </p:cNvPr>
                        <p:cNvSpPr txBox="1"/>
                        <p:nvPr/>
                      </p:nvSpPr>
                      <p:spPr>
                        <a:xfrm>
                          <a:off x="30996" y="2042251"/>
                          <a:ext cx="822984" cy="369332"/>
                        </a:xfrm>
                        <a:prstGeom prst="rect">
                          <a:avLst/>
                        </a:prstGeom>
                        <a:noFill/>
                        <a:ln w="38100">
                          <a:noFill/>
                        </a:ln>
                      </p:spPr>
                      <p:txBody>
                        <a:bodyPr wrap="square" rtlCol="0">
                          <a:spAutoFit/>
                        </a:bodyPr>
                        <a:lstStyle/>
                        <a:p>
                          <a:pPr algn="ctr"/>
                          <a:r>
                            <a:rPr lang="en-AU" dirty="0">
                              <a:latin typeface="Times New Roman" panose="02020603050405020304" pitchFamily="18" charset="0"/>
                              <a:cs typeface="Times New Roman" panose="02020603050405020304" pitchFamily="18" charset="0"/>
                            </a:rPr>
                            <a:t>c</a:t>
                          </a:r>
                        </a:p>
                      </p:txBody>
                    </p:sp>
                    <p:sp>
                      <p:nvSpPr>
                        <p:cNvPr id="48" name="TextBox 47">
                          <a:extLst>
                            <a:ext uri="{FF2B5EF4-FFF2-40B4-BE49-F238E27FC236}">
                              <a16:creationId xmlns:a16="http://schemas.microsoft.com/office/drawing/2014/main" id="{254097F2-2892-7367-B550-A897EA77E87F}"/>
                            </a:ext>
                          </a:extLst>
                        </p:cNvPr>
                        <p:cNvSpPr txBox="1"/>
                        <p:nvPr/>
                      </p:nvSpPr>
                      <p:spPr>
                        <a:xfrm>
                          <a:off x="2922886" y="2042251"/>
                          <a:ext cx="822984" cy="369332"/>
                        </a:xfrm>
                        <a:prstGeom prst="rect">
                          <a:avLst/>
                        </a:prstGeom>
                        <a:noFill/>
                        <a:ln w="38100">
                          <a:noFill/>
                        </a:ln>
                      </p:spPr>
                      <p:txBody>
                        <a:bodyPr wrap="square" rtlCol="0">
                          <a:spAutoFit/>
                        </a:bodyPr>
                        <a:lstStyle/>
                        <a:p>
                          <a:pPr algn="ctr"/>
                          <a:r>
                            <a:rPr lang="en-AU" dirty="0">
                              <a:latin typeface="Times New Roman" panose="02020603050405020304" pitchFamily="18" charset="0"/>
                              <a:cs typeface="Times New Roman" panose="02020603050405020304" pitchFamily="18" charset="0"/>
                            </a:rPr>
                            <a:t>d</a:t>
                          </a:r>
                        </a:p>
                      </p:txBody>
                    </p:sp>
                  </p:grpSp>
                  <p:pic>
                    <p:nvPicPr>
                      <p:cNvPr id="44" name="Picture 43">
                        <a:extLst>
                          <a:ext uri="{FF2B5EF4-FFF2-40B4-BE49-F238E27FC236}">
                            <a16:creationId xmlns:a16="http://schemas.microsoft.com/office/drawing/2014/main" id="{FF4779C1-881C-BE3A-290C-69C7D898F48A}"/>
                          </a:ext>
                        </a:extLst>
                      </p:cNvPr>
                      <p:cNvPicPr>
                        <a:picLocks noChangeAspect="1"/>
                      </p:cNvPicPr>
                      <p:nvPr/>
                    </p:nvPicPr>
                    <p:blipFill>
                      <a:blip r:embed="rId3"/>
                      <a:stretch>
                        <a:fillRect/>
                      </a:stretch>
                    </p:blipFill>
                    <p:spPr>
                      <a:xfrm>
                        <a:off x="2202853" y="852056"/>
                        <a:ext cx="1142525" cy="1040276"/>
                      </a:xfrm>
                      <a:prstGeom prst="rect">
                        <a:avLst/>
                      </a:prstGeom>
                    </p:spPr>
                  </p:pic>
                  <p:pic>
                    <p:nvPicPr>
                      <p:cNvPr id="45" name="Picture 44">
                        <a:extLst>
                          <a:ext uri="{FF2B5EF4-FFF2-40B4-BE49-F238E27FC236}">
                            <a16:creationId xmlns:a16="http://schemas.microsoft.com/office/drawing/2014/main" id="{98A2255B-5EF3-4A3D-7803-EBD3ED6949F6}"/>
                          </a:ext>
                        </a:extLst>
                      </p:cNvPr>
                      <p:cNvPicPr>
                        <a:picLocks noChangeAspect="1"/>
                      </p:cNvPicPr>
                      <p:nvPr/>
                    </p:nvPicPr>
                    <p:blipFill>
                      <a:blip r:embed="rId4"/>
                      <a:srcRect l="-763" t="13054" r="763"/>
                      <a:stretch/>
                    </p:blipFill>
                    <p:spPr>
                      <a:xfrm>
                        <a:off x="5651822" y="817879"/>
                        <a:ext cx="1142525" cy="1072212"/>
                      </a:xfrm>
                      <a:prstGeom prst="rect">
                        <a:avLst/>
                      </a:prstGeom>
                    </p:spPr>
                  </p:pic>
                </p:grpSp>
                <p:pic>
                  <p:nvPicPr>
                    <p:cNvPr id="40" name="Picture 39">
                      <a:extLst>
                        <a:ext uri="{FF2B5EF4-FFF2-40B4-BE49-F238E27FC236}">
                          <a16:creationId xmlns:a16="http://schemas.microsoft.com/office/drawing/2014/main" id="{0DA4087D-F42F-D644-CB7E-34409BA4A6E3}"/>
                        </a:ext>
                      </a:extLst>
                    </p:cNvPr>
                    <p:cNvPicPr>
                      <a:picLocks noChangeAspect="1"/>
                    </p:cNvPicPr>
                    <p:nvPr/>
                  </p:nvPicPr>
                  <p:blipFill>
                    <a:blip r:embed="rId5"/>
                    <a:stretch>
                      <a:fillRect/>
                    </a:stretch>
                  </p:blipFill>
                  <p:spPr>
                    <a:xfrm>
                      <a:off x="486098" y="512109"/>
                      <a:ext cx="1214786" cy="1274174"/>
                    </a:xfrm>
                    <a:prstGeom prst="rect">
                      <a:avLst/>
                    </a:prstGeom>
                    <a:ln>
                      <a:solidFill>
                        <a:schemeClr val="tx1"/>
                      </a:solidFill>
                    </a:ln>
                  </p:spPr>
                </p:pic>
                <p:sp>
                  <p:nvSpPr>
                    <p:cNvPr id="41" name="TextBox 40">
                      <a:extLst>
                        <a:ext uri="{FF2B5EF4-FFF2-40B4-BE49-F238E27FC236}">
                          <a16:creationId xmlns:a16="http://schemas.microsoft.com/office/drawing/2014/main" id="{3FCCF8DC-4E83-249C-8321-B1B8350C474F}"/>
                        </a:ext>
                      </a:extLst>
                    </p:cNvPr>
                    <p:cNvSpPr txBox="1"/>
                    <p:nvPr/>
                  </p:nvSpPr>
                  <p:spPr>
                    <a:xfrm>
                      <a:off x="-108225" y="1547129"/>
                      <a:ext cx="636998" cy="215444"/>
                    </a:xfrm>
                    <a:prstGeom prst="rect">
                      <a:avLst/>
                    </a:prstGeom>
                    <a:noFill/>
                    <a:ln>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piRNA</a:t>
                      </a:r>
                    </a:p>
                  </p:txBody>
                </p:sp>
                <p:cxnSp>
                  <p:nvCxnSpPr>
                    <p:cNvPr id="42" name="Straight Connector 41">
                      <a:extLst>
                        <a:ext uri="{FF2B5EF4-FFF2-40B4-BE49-F238E27FC236}">
                          <a16:creationId xmlns:a16="http://schemas.microsoft.com/office/drawing/2014/main" id="{D5DB5BA2-142D-D14F-406D-39E643D3F90E}"/>
                        </a:ext>
                      </a:extLst>
                    </p:cNvPr>
                    <p:cNvCxnSpPr>
                      <a:cxnSpLocks/>
                    </p:cNvCxnSpPr>
                    <p:nvPr/>
                  </p:nvCxnSpPr>
                  <p:spPr>
                    <a:xfrm>
                      <a:off x="300788" y="1648428"/>
                      <a:ext cx="10480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57560F5A-0405-5BB2-8829-4C0291F86918}"/>
                      </a:ext>
                    </a:extLst>
                  </p:cNvPr>
                  <p:cNvSpPr txBox="1"/>
                  <p:nvPr/>
                </p:nvSpPr>
                <p:spPr>
                  <a:xfrm>
                    <a:off x="541050" y="250045"/>
                    <a:ext cx="546235" cy="215444"/>
                  </a:xfrm>
                  <a:prstGeom prst="rect">
                    <a:avLst/>
                  </a:prstGeom>
                  <a:noFill/>
                  <a:ln>
                    <a:noFill/>
                  </a:ln>
                </p:spPr>
                <p:txBody>
                  <a:bodyPr wrap="square" rtlCol="0">
                    <a:spAutoFit/>
                  </a:bodyPr>
                  <a:lstStyle/>
                  <a:p>
                    <a:pPr algn="ctr"/>
                    <a:r>
                      <a:rPr lang="en-AU" sz="800" dirty="0">
                        <a:latin typeface="Times New Roman" panose="02020603050405020304" pitchFamily="18" charset="0"/>
                        <a:cs typeface="Times New Roman" panose="02020603050405020304" pitchFamily="18" charset="0"/>
                      </a:rPr>
                      <a:t>33°C</a:t>
                    </a:r>
                  </a:p>
                </p:txBody>
              </p:sp>
              <p:cxnSp>
                <p:nvCxnSpPr>
                  <p:cNvPr id="36" name="Straight Connector 35">
                    <a:extLst>
                      <a:ext uri="{FF2B5EF4-FFF2-40B4-BE49-F238E27FC236}">
                        <a16:creationId xmlns:a16="http://schemas.microsoft.com/office/drawing/2014/main" id="{465B67DE-509F-9352-53FF-E65E752D64EB}"/>
                      </a:ext>
                    </a:extLst>
                  </p:cNvPr>
                  <p:cNvCxnSpPr>
                    <a:cxnSpLocks/>
                  </p:cNvCxnSpPr>
                  <p:nvPr/>
                </p:nvCxnSpPr>
                <p:spPr>
                  <a:xfrm>
                    <a:off x="520562" y="461824"/>
                    <a:ext cx="553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9293C7D8-E279-9432-33FB-D4FC4F424024}"/>
                      </a:ext>
                    </a:extLst>
                  </p:cNvPr>
                  <p:cNvSpPr txBox="1"/>
                  <p:nvPr/>
                </p:nvSpPr>
                <p:spPr>
                  <a:xfrm>
                    <a:off x="1156414" y="250045"/>
                    <a:ext cx="546235" cy="215444"/>
                  </a:xfrm>
                  <a:prstGeom prst="rect">
                    <a:avLst/>
                  </a:prstGeom>
                  <a:noFill/>
                  <a:ln>
                    <a:noFill/>
                  </a:ln>
                </p:spPr>
                <p:txBody>
                  <a:bodyPr wrap="square" rtlCol="0">
                    <a:spAutoFit/>
                  </a:bodyPr>
                  <a:lstStyle/>
                  <a:p>
                    <a:pPr algn="ctr"/>
                    <a:r>
                      <a:rPr lang="en-AU" sz="800" dirty="0">
                        <a:latin typeface="Times New Roman" panose="02020603050405020304" pitchFamily="18" charset="0"/>
                        <a:cs typeface="Times New Roman" panose="02020603050405020304" pitchFamily="18" charset="0"/>
                      </a:rPr>
                      <a:t>42°C</a:t>
                    </a:r>
                  </a:p>
                </p:txBody>
              </p:sp>
              <p:cxnSp>
                <p:nvCxnSpPr>
                  <p:cNvPr id="38" name="Straight Connector 37">
                    <a:extLst>
                      <a:ext uri="{FF2B5EF4-FFF2-40B4-BE49-F238E27FC236}">
                        <a16:creationId xmlns:a16="http://schemas.microsoft.com/office/drawing/2014/main" id="{8E73FC6D-2EA9-8FBC-96EB-350E588C0F7A}"/>
                      </a:ext>
                    </a:extLst>
                  </p:cNvPr>
                  <p:cNvCxnSpPr>
                    <a:cxnSpLocks/>
                  </p:cNvCxnSpPr>
                  <p:nvPr/>
                </p:nvCxnSpPr>
                <p:spPr>
                  <a:xfrm>
                    <a:off x="1135925" y="461824"/>
                    <a:ext cx="553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9" name="Picture 28" descr="A close-up of a dna strand&#10;&#10;Description automatically generated">
                  <a:extLst>
                    <a:ext uri="{FF2B5EF4-FFF2-40B4-BE49-F238E27FC236}">
                      <a16:creationId xmlns:a16="http://schemas.microsoft.com/office/drawing/2014/main" id="{96826097-CF5B-2F00-5AB0-2E90B73A6C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94809" y="512109"/>
                  <a:ext cx="1214786" cy="1292472"/>
                </a:xfrm>
                <a:prstGeom prst="rect">
                  <a:avLst/>
                </a:prstGeom>
                <a:ln>
                  <a:solidFill>
                    <a:schemeClr val="tx1"/>
                  </a:solidFill>
                </a:ln>
              </p:spPr>
            </p:pic>
            <p:sp>
              <p:nvSpPr>
                <p:cNvPr id="30" name="TextBox 29">
                  <a:extLst>
                    <a:ext uri="{FF2B5EF4-FFF2-40B4-BE49-F238E27FC236}">
                      <a16:creationId xmlns:a16="http://schemas.microsoft.com/office/drawing/2014/main" id="{C2C0E5AE-56B7-8583-B7B5-D02AC1F0C03B}"/>
                    </a:ext>
                  </a:extLst>
                </p:cNvPr>
                <p:cNvSpPr txBox="1"/>
                <p:nvPr/>
              </p:nvSpPr>
              <p:spPr>
                <a:xfrm>
                  <a:off x="3949839" y="250045"/>
                  <a:ext cx="546235" cy="215444"/>
                </a:xfrm>
                <a:prstGeom prst="rect">
                  <a:avLst/>
                </a:prstGeom>
                <a:noFill/>
                <a:ln>
                  <a:noFill/>
                </a:ln>
              </p:spPr>
              <p:txBody>
                <a:bodyPr wrap="square" rtlCol="0">
                  <a:spAutoFit/>
                </a:bodyPr>
                <a:lstStyle/>
                <a:p>
                  <a:pPr algn="ctr"/>
                  <a:r>
                    <a:rPr lang="en-AU" sz="800" dirty="0">
                      <a:latin typeface="Times New Roman" panose="02020603050405020304" pitchFamily="18" charset="0"/>
                      <a:cs typeface="Times New Roman" panose="02020603050405020304" pitchFamily="18" charset="0"/>
                    </a:rPr>
                    <a:t>33°C</a:t>
                  </a:r>
                </a:p>
              </p:txBody>
            </p:sp>
            <p:cxnSp>
              <p:nvCxnSpPr>
                <p:cNvPr id="31" name="Straight Connector 30">
                  <a:extLst>
                    <a:ext uri="{FF2B5EF4-FFF2-40B4-BE49-F238E27FC236}">
                      <a16:creationId xmlns:a16="http://schemas.microsoft.com/office/drawing/2014/main" id="{D4DFBA61-89E0-1776-C885-4997A918E6F3}"/>
                    </a:ext>
                  </a:extLst>
                </p:cNvPr>
                <p:cNvCxnSpPr>
                  <a:cxnSpLocks/>
                </p:cNvCxnSpPr>
                <p:nvPr/>
              </p:nvCxnSpPr>
              <p:spPr>
                <a:xfrm>
                  <a:off x="3929351" y="461824"/>
                  <a:ext cx="553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97310ED-0282-0433-A3E9-5ABD3EEA847B}"/>
                    </a:ext>
                  </a:extLst>
                </p:cNvPr>
                <p:cNvSpPr txBox="1"/>
                <p:nvPr/>
              </p:nvSpPr>
              <p:spPr>
                <a:xfrm>
                  <a:off x="4565204" y="250045"/>
                  <a:ext cx="546235" cy="215444"/>
                </a:xfrm>
                <a:prstGeom prst="rect">
                  <a:avLst/>
                </a:prstGeom>
                <a:noFill/>
                <a:ln>
                  <a:noFill/>
                </a:ln>
              </p:spPr>
              <p:txBody>
                <a:bodyPr wrap="square" rtlCol="0">
                  <a:spAutoFit/>
                </a:bodyPr>
                <a:lstStyle/>
                <a:p>
                  <a:pPr algn="ctr"/>
                  <a:r>
                    <a:rPr lang="en-AU" sz="800" dirty="0">
                      <a:latin typeface="Times New Roman" panose="02020603050405020304" pitchFamily="18" charset="0"/>
                      <a:cs typeface="Times New Roman" panose="02020603050405020304" pitchFamily="18" charset="0"/>
                    </a:rPr>
                    <a:t>42°C</a:t>
                  </a:r>
                </a:p>
              </p:txBody>
            </p:sp>
            <p:cxnSp>
              <p:nvCxnSpPr>
                <p:cNvPr id="33" name="Straight Connector 32">
                  <a:extLst>
                    <a:ext uri="{FF2B5EF4-FFF2-40B4-BE49-F238E27FC236}">
                      <a16:creationId xmlns:a16="http://schemas.microsoft.com/office/drawing/2014/main" id="{6FA4AF94-8BF6-DEB9-6AAB-0E5D33F81576}"/>
                    </a:ext>
                  </a:extLst>
                </p:cNvPr>
                <p:cNvCxnSpPr>
                  <a:cxnSpLocks/>
                </p:cNvCxnSpPr>
                <p:nvPr/>
              </p:nvCxnSpPr>
              <p:spPr>
                <a:xfrm>
                  <a:off x="4544716" y="461824"/>
                  <a:ext cx="553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0E316529-6B18-D64A-76C2-1191E92FE591}"/>
                  </a:ext>
                </a:extLst>
              </p:cNvPr>
              <p:cNvGrpSpPr/>
              <p:nvPr/>
            </p:nvGrpSpPr>
            <p:grpSpPr>
              <a:xfrm>
                <a:off x="1744494" y="720159"/>
                <a:ext cx="1727605" cy="444482"/>
                <a:chOff x="2018931" y="720159"/>
                <a:chExt cx="1727605" cy="444482"/>
              </a:xfrm>
            </p:grpSpPr>
            <p:sp>
              <p:nvSpPr>
                <p:cNvPr id="18" name="TextBox 17">
                  <a:extLst>
                    <a:ext uri="{FF2B5EF4-FFF2-40B4-BE49-F238E27FC236}">
                      <a16:creationId xmlns:a16="http://schemas.microsoft.com/office/drawing/2014/main" id="{69AB5573-C23A-0C31-8B2E-E73C4DD5DA1D}"/>
                    </a:ext>
                  </a:extLst>
                </p:cNvPr>
                <p:cNvSpPr txBox="1"/>
                <p:nvPr/>
              </p:nvSpPr>
              <p:spPr>
                <a:xfrm>
                  <a:off x="2582614" y="720159"/>
                  <a:ext cx="546235" cy="215444"/>
                </a:xfrm>
                <a:prstGeom prst="rect">
                  <a:avLst/>
                </a:prstGeom>
                <a:noFill/>
                <a:ln>
                  <a:noFill/>
                </a:ln>
              </p:spPr>
              <p:txBody>
                <a:bodyPr wrap="square" rtlCol="0">
                  <a:spAutoFit/>
                </a:bodyPr>
                <a:lstStyle/>
                <a:p>
                  <a:pPr algn="ctr"/>
                  <a:r>
                    <a:rPr lang="en-AU" sz="800" dirty="0">
                      <a:latin typeface="Times New Roman" panose="02020603050405020304" pitchFamily="18" charset="0"/>
                      <a:cs typeface="Times New Roman" panose="02020603050405020304" pitchFamily="18" charset="0"/>
                    </a:rPr>
                    <a:t>33°C</a:t>
                  </a:r>
                </a:p>
              </p:txBody>
            </p:sp>
            <p:cxnSp>
              <p:nvCxnSpPr>
                <p:cNvPr id="19" name="Straight Connector 18">
                  <a:extLst>
                    <a:ext uri="{FF2B5EF4-FFF2-40B4-BE49-F238E27FC236}">
                      <a16:creationId xmlns:a16="http://schemas.microsoft.com/office/drawing/2014/main" id="{34E2FE88-6D2E-CCD7-CD55-12FF39D77C1C}"/>
                    </a:ext>
                  </a:extLst>
                </p:cNvPr>
                <p:cNvCxnSpPr>
                  <a:cxnSpLocks/>
                </p:cNvCxnSpPr>
                <p:nvPr/>
              </p:nvCxnSpPr>
              <p:spPr>
                <a:xfrm>
                  <a:off x="2578010" y="910983"/>
                  <a:ext cx="553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89992F6-EE46-099D-B7D0-782C0BFEAE48}"/>
                    </a:ext>
                  </a:extLst>
                </p:cNvPr>
                <p:cNvSpPr txBox="1"/>
                <p:nvPr/>
              </p:nvSpPr>
              <p:spPr>
                <a:xfrm>
                  <a:off x="3196778" y="720159"/>
                  <a:ext cx="546235" cy="215444"/>
                </a:xfrm>
                <a:prstGeom prst="rect">
                  <a:avLst/>
                </a:prstGeom>
                <a:noFill/>
                <a:ln>
                  <a:noFill/>
                </a:ln>
              </p:spPr>
              <p:txBody>
                <a:bodyPr wrap="square" rtlCol="0">
                  <a:spAutoFit/>
                </a:bodyPr>
                <a:lstStyle/>
                <a:p>
                  <a:pPr algn="ctr"/>
                  <a:r>
                    <a:rPr lang="en-AU" sz="800" dirty="0">
                      <a:latin typeface="Times New Roman" panose="02020603050405020304" pitchFamily="18" charset="0"/>
                      <a:cs typeface="Times New Roman" panose="02020603050405020304" pitchFamily="18" charset="0"/>
                    </a:rPr>
                    <a:t>42°C</a:t>
                  </a:r>
                </a:p>
              </p:txBody>
            </p:sp>
            <p:cxnSp>
              <p:nvCxnSpPr>
                <p:cNvPr id="21" name="Straight Connector 20">
                  <a:extLst>
                    <a:ext uri="{FF2B5EF4-FFF2-40B4-BE49-F238E27FC236}">
                      <a16:creationId xmlns:a16="http://schemas.microsoft.com/office/drawing/2014/main" id="{0BDCC3E7-EFC2-BDD9-644C-18CC414B52BA}"/>
                    </a:ext>
                  </a:extLst>
                </p:cNvPr>
                <p:cNvCxnSpPr>
                  <a:cxnSpLocks/>
                </p:cNvCxnSpPr>
                <p:nvPr/>
              </p:nvCxnSpPr>
              <p:spPr>
                <a:xfrm>
                  <a:off x="3193435" y="910983"/>
                  <a:ext cx="553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9E532A1-C9D0-29C8-1B7F-0A9E5255365A}"/>
                    </a:ext>
                  </a:extLst>
                </p:cNvPr>
                <p:cNvSpPr txBox="1"/>
                <p:nvPr/>
              </p:nvSpPr>
              <p:spPr>
                <a:xfrm>
                  <a:off x="2018931" y="949197"/>
                  <a:ext cx="636998" cy="215444"/>
                </a:xfrm>
                <a:prstGeom prst="rect">
                  <a:avLst/>
                </a:prstGeom>
                <a:noFill/>
                <a:ln>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piRNA</a:t>
                  </a:r>
                </a:p>
              </p:txBody>
            </p:sp>
            <p:cxnSp>
              <p:nvCxnSpPr>
                <p:cNvPr id="23" name="Straight Connector 22">
                  <a:extLst>
                    <a:ext uri="{FF2B5EF4-FFF2-40B4-BE49-F238E27FC236}">
                      <a16:creationId xmlns:a16="http://schemas.microsoft.com/office/drawing/2014/main" id="{6CCDBAAD-6A1C-EA69-6094-308A63A9080B}"/>
                    </a:ext>
                  </a:extLst>
                </p:cNvPr>
                <p:cNvCxnSpPr>
                  <a:cxnSpLocks/>
                </p:cNvCxnSpPr>
                <p:nvPr/>
              </p:nvCxnSpPr>
              <p:spPr>
                <a:xfrm>
                  <a:off x="2425395" y="1060379"/>
                  <a:ext cx="10073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671962B1-BCEB-CCB9-A3EF-0EECA8DB9E33}"/>
                  </a:ext>
                </a:extLst>
              </p:cNvPr>
              <p:cNvGrpSpPr/>
              <p:nvPr/>
            </p:nvGrpSpPr>
            <p:grpSpPr>
              <a:xfrm>
                <a:off x="5020808" y="713362"/>
                <a:ext cx="1727605" cy="444482"/>
                <a:chOff x="2018931" y="720159"/>
                <a:chExt cx="1727605" cy="444482"/>
              </a:xfrm>
            </p:grpSpPr>
            <p:sp>
              <p:nvSpPr>
                <p:cNvPr id="12" name="TextBox 11">
                  <a:extLst>
                    <a:ext uri="{FF2B5EF4-FFF2-40B4-BE49-F238E27FC236}">
                      <a16:creationId xmlns:a16="http://schemas.microsoft.com/office/drawing/2014/main" id="{D2458506-83F4-7385-B160-9C998B36170C}"/>
                    </a:ext>
                  </a:extLst>
                </p:cNvPr>
                <p:cNvSpPr txBox="1"/>
                <p:nvPr/>
              </p:nvSpPr>
              <p:spPr>
                <a:xfrm>
                  <a:off x="2582614" y="720159"/>
                  <a:ext cx="546235" cy="215444"/>
                </a:xfrm>
                <a:prstGeom prst="rect">
                  <a:avLst/>
                </a:prstGeom>
                <a:noFill/>
                <a:ln>
                  <a:noFill/>
                </a:ln>
              </p:spPr>
              <p:txBody>
                <a:bodyPr wrap="square" rtlCol="0">
                  <a:spAutoFit/>
                </a:bodyPr>
                <a:lstStyle/>
                <a:p>
                  <a:pPr algn="ctr"/>
                  <a:r>
                    <a:rPr lang="en-AU" sz="800" dirty="0">
                      <a:latin typeface="Times New Roman" panose="02020603050405020304" pitchFamily="18" charset="0"/>
                      <a:cs typeface="Times New Roman" panose="02020603050405020304" pitchFamily="18" charset="0"/>
                    </a:rPr>
                    <a:t>33°C</a:t>
                  </a:r>
                </a:p>
              </p:txBody>
            </p:sp>
            <p:cxnSp>
              <p:nvCxnSpPr>
                <p:cNvPr id="13" name="Straight Connector 12">
                  <a:extLst>
                    <a:ext uri="{FF2B5EF4-FFF2-40B4-BE49-F238E27FC236}">
                      <a16:creationId xmlns:a16="http://schemas.microsoft.com/office/drawing/2014/main" id="{A82875AF-9F97-8830-071D-DA485B8D0671}"/>
                    </a:ext>
                  </a:extLst>
                </p:cNvPr>
                <p:cNvCxnSpPr>
                  <a:cxnSpLocks/>
                </p:cNvCxnSpPr>
                <p:nvPr/>
              </p:nvCxnSpPr>
              <p:spPr>
                <a:xfrm>
                  <a:off x="2578010" y="910983"/>
                  <a:ext cx="553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619A62B-3486-A6C1-F582-F968477DF323}"/>
                    </a:ext>
                  </a:extLst>
                </p:cNvPr>
                <p:cNvSpPr txBox="1"/>
                <p:nvPr/>
              </p:nvSpPr>
              <p:spPr>
                <a:xfrm>
                  <a:off x="3196778" y="720159"/>
                  <a:ext cx="546235" cy="215444"/>
                </a:xfrm>
                <a:prstGeom prst="rect">
                  <a:avLst/>
                </a:prstGeom>
                <a:noFill/>
                <a:ln>
                  <a:noFill/>
                </a:ln>
              </p:spPr>
              <p:txBody>
                <a:bodyPr wrap="square" rtlCol="0">
                  <a:spAutoFit/>
                </a:bodyPr>
                <a:lstStyle/>
                <a:p>
                  <a:pPr algn="ctr"/>
                  <a:r>
                    <a:rPr lang="en-AU" sz="800" dirty="0">
                      <a:latin typeface="Times New Roman" panose="02020603050405020304" pitchFamily="18" charset="0"/>
                      <a:cs typeface="Times New Roman" panose="02020603050405020304" pitchFamily="18" charset="0"/>
                    </a:rPr>
                    <a:t>42°C</a:t>
                  </a:r>
                </a:p>
              </p:txBody>
            </p:sp>
            <p:cxnSp>
              <p:nvCxnSpPr>
                <p:cNvPr id="15" name="Straight Connector 14">
                  <a:extLst>
                    <a:ext uri="{FF2B5EF4-FFF2-40B4-BE49-F238E27FC236}">
                      <a16:creationId xmlns:a16="http://schemas.microsoft.com/office/drawing/2014/main" id="{DFC8D064-0CC1-55CC-BF57-56AFFC8121DA}"/>
                    </a:ext>
                  </a:extLst>
                </p:cNvPr>
                <p:cNvCxnSpPr>
                  <a:cxnSpLocks/>
                </p:cNvCxnSpPr>
                <p:nvPr/>
              </p:nvCxnSpPr>
              <p:spPr>
                <a:xfrm>
                  <a:off x="3193435" y="910983"/>
                  <a:ext cx="553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3D387AB-6DCD-42F8-D540-05AE0A1D2132}"/>
                    </a:ext>
                  </a:extLst>
                </p:cNvPr>
                <p:cNvSpPr txBox="1"/>
                <p:nvPr/>
              </p:nvSpPr>
              <p:spPr>
                <a:xfrm>
                  <a:off x="2018931" y="949197"/>
                  <a:ext cx="636998" cy="215444"/>
                </a:xfrm>
                <a:prstGeom prst="rect">
                  <a:avLst/>
                </a:prstGeom>
                <a:noFill/>
                <a:ln>
                  <a:noFill/>
                </a:ln>
              </p:spPr>
              <p:txBody>
                <a:bodyPr wrap="square" rtlCol="0">
                  <a:spAutoFit/>
                </a:bodyPr>
                <a:lstStyle/>
                <a:p>
                  <a:r>
                    <a:rPr lang="en-AU" sz="800" dirty="0">
                      <a:latin typeface="Times New Roman" panose="02020603050405020304" pitchFamily="18" charset="0"/>
                      <a:cs typeface="Times New Roman" panose="02020603050405020304" pitchFamily="18" charset="0"/>
                    </a:rPr>
                    <a:t>piRNA</a:t>
                  </a:r>
                </a:p>
              </p:txBody>
            </p:sp>
            <p:cxnSp>
              <p:nvCxnSpPr>
                <p:cNvPr id="17" name="Straight Connector 16">
                  <a:extLst>
                    <a:ext uri="{FF2B5EF4-FFF2-40B4-BE49-F238E27FC236}">
                      <a16:creationId xmlns:a16="http://schemas.microsoft.com/office/drawing/2014/main" id="{9C46607D-E632-4A4B-2CDE-9F565EC433B4}"/>
                    </a:ext>
                  </a:extLst>
                </p:cNvPr>
                <p:cNvCxnSpPr>
                  <a:cxnSpLocks/>
                </p:cNvCxnSpPr>
                <p:nvPr/>
              </p:nvCxnSpPr>
              <p:spPr>
                <a:xfrm>
                  <a:off x="2425395" y="1060379"/>
                  <a:ext cx="10073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62B04137-52A3-28DB-6EE6-09B71183DBE9}"/>
                  </a:ext>
                </a:extLst>
              </p:cNvPr>
              <p:cNvPicPr>
                <a:picLocks noChangeAspect="1"/>
              </p:cNvPicPr>
              <p:nvPr/>
            </p:nvPicPr>
            <p:blipFill>
              <a:blip r:embed="rId7"/>
              <a:stretch>
                <a:fillRect/>
              </a:stretch>
            </p:blipFill>
            <p:spPr>
              <a:xfrm>
                <a:off x="2299657" y="965991"/>
                <a:ext cx="1194920" cy="207282"/>
              </a:xfrm>
              <a:prstGeom prst="rect">
                <a:avLst/>
              </a:prstGeom>
              <a:ln>
                <a:solidFill>
                  <a:schemeClr val="tx1"/>
                </a:solidFill>
              </a:ln>
            </p:spPr>
          </p:pic>
          <p:pic>
            <p:nvPicPr>
              <p:cNvPr id="11" name="Picture 10">
                <a:extLst>
                  <a:ext uri="{FF2B5EF4-FFF2-40B4-BE49-F238E27FC236}">
                    <a16:creationId xmlns:a16="http://schemas.microsoft.com/office/drawing/2014/main" id="{B44F3C75-0D59-0683-B805-705487C356A2}"/>
                  </a:ext>
                </a:extLst>
              </p:cNvPr>
              <p:cNvPicPr>
                <a:picLocks noChangeAspect="1"/>
              </p:cNvPicPr>
              <p:nvPr/>
            </p:nvPicPr>
            <p:blipFill>
              <a:blip r:embed="rId8"/>
              <a:stretch>
                <a:fillRect/>
              </a:stretch>
            </p:blipFill>
            <p:spPr>
              <a:xfrm>
                <a:off x="5573046" y="966647"/>
                <a:ext cx="1194321" cy="206626"/>
              </a:xfrm>
              <a:prstGeom prst="rect">
                <a:avLst/>
              </a:prstGeom>
              <a:ln>
                <a:solidFill>
                  <a:schemeClr val="tx1"/>
                </a:solidFill>
              </a:ln>
            </p:spPr>
          </p:pic>
        </p:grpSp>
        <p:sp>
          <p:nvSpPr>
            <p:cNvPr id="5" name="Rectangle 4">
              <a:extLst>
                <a:ext uri="{FF2B5EF4-FFF2-40B4-BE49-F238E27FC236}">
                  <a16:creationId xmlns:a16="http://schemas.microsoft.com/office/drawing/2014/main" id="{F10391AA-1717-52F0-2681-7CD25A11CF82}"/>
                </a:ext>
              </a:extLst>
            </p:cNvPr>
            <p:cNvSpPr/>
            <p:nvPr/>
          </p:nvSpPr>
          <p:spPr>
            <a:xfrm>
              <a:off x="625829" y="1961829"/>
              <a:ext cx="1167651" cy="228358"/>
            </a:xfrm>
            <a:prstGeom prst="rect">
              <a:avLst/>
            </a:prstGeom>
            <a:noFill/>
            <a:ln w="127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205652D0-958F-CE61-952D-232EF7D9EB9C}"/>
                </a:ext>
              </a:extLst>
            </p:cNvPr>
            <p:cNvSpPr/>
            <p:nvPr/>
          </p:nvSpPr>
          <p:spPr>
            <a:xfrm>
              <a:off x="3903174" y="1899348"/>
              <a:ext cx="1167651" cy="228358"/>
            </a:xfrm>
            <a:prstGeom prst="rect">
              <a:avLst/>
            </a:prstGeom>
            <a:noFill/>
            <a:ln w="127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3682287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484</TotalTime>
  <Words>779</Words>
  <Application>Microsoft Office PowerPoint</Application>
  <PresentationFormat>Widescreen</PresentationFormat>
  <Paragraphs>156</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Benjamin Robinson</dc:creator>
  <cp:lastModifiedBy>Ben Robinson</cp:lastModifiedBy>
  <cp:revision>3</cp:revision>
  <dcterms:created xsi:type="dcterms:W3CDTF">2025-02-24T03:44:45Z</dcterms:created>
  <dcterms:modified xsi:type="dcterms:W3CDTF">2025-09-02T06:06:25Z</dcterms:modified>
</cp:coreProperties>
</file>