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9" r:id="rId3"/>
    <p:sldId id="260" r:id="rId4"/>
    <p:sldId id="261" r:id="rId5"/>
    <p:sldId id="258" r:id="rId6"/>
    <p:sldId id="262" r:id="rId7"/>
    <p:sldId id="263" r:id="rId8"/>
  </p:sldIdLst>
  <p:sldSz cx="9144000" cy="6858000" type="screen4x3"/>
  <p:notesSz cx="6811963" cy="9945688"/>
  <p:defaultTex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a:tblStyle styleId="{5C22544A-7EE6-4342-B048-85BDC9FD1C3A}" styleName="中間スタイル 2 - アクセント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スタイル (中間)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F5AB1C69-6EDB-4FF4-983F-18BD219EF322}" styleName="中間スタイル 2 - アクセント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3791" autoAdjust="0"/>
    <p:restoredTop sz="94660"/>
  </p:normalViewPr>
  <p:slideViewPr>
    <p:cSldViewPr>
      <p:cViewPr>
        <p:scale>
          <a:sx n="100" d="100"/>
          <a:sy n="100" d="100"/>
        </p:scale>
        <p:origin x="-366" y="-150"/>
      </p:cViewPr>
      <p:guideLst>
        <p:guide orient="horz" pos="2160"/>
        <p:guide pos="288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タイトル スライド">
    <p:spTree>
      <p:nvGrpSpPr>
        <p:cNvPr id="1" name=""/>
        <p:cNvGrpSpPr/>
        <p:nvPr/>
      </p:nvGrpSpPr>
      <p:grpSpPr>
        <a:xfrm>
          <a:off x="0" y="0"/>
          <a:ext cx="0" cy="0"/>
          <a:chOff x="0" y="0"/>
          <a:chExt cx="0" cy="0"/>
        </a:xfrm>
      </p:grpSpPr>
      <p:sp>
        <p:nvSpPr>
          <p:cNvPr id="2" name="タイトル 1"/>
          <p:cNvSpPr>
            <a:spLocks noGrp="1"/>
          </p:cNvSpPr>
          <p:nvPr>
            <p:ph type="ctrTitle"/>
          </p:nvPr>
        </p:nvSpPr>
        <p:spPr>
          <a:xfrm>
            <a:off x="685800" y="2130425"/>
            <a:ext cx="7772400" cy="1470025"/>
          </a:xfrm>
        </p:spPr>
        <p:txBody>
          <a:bodyPr/>
          <a:lstStyle/>
          <a:p>
            <a:r>
              <a:rPr kumimoji="1" lang="ja-JP" altLang="en-US" smtClean="0"/>
              <a:t>マスター タイトルの書式設定</a:t>
            </a:r>
            <a:endParaRPr kumimoji="1" lang="ja-JP" altLang="en-US"/>
          </a:p>
        </p:txBody>
      </p:sp>
      <p:sp>
        <p:nvSpPr>
          <p:cNvPr id="3" name="サブタイトル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kumimoji="1" lang="ja-JP" altLang="en-US" smtClean="0"/>
              <a:t>マスター サブタイトルの書式設定</a:t>
            </a:r>
            <a:endParaRPr kumimoji="1" lang="ja-JP" altLang="en-US"/>
          </a:p>
        </p:txBody>
      </p:sp>
      <p:sp>
        <p:nvSpPr>
          <p:cNvPr id="4" name="日付プレースホルダー 3"/>
          <p:cNvSpPr>
            <a:spLocks noGrp="1"/>
          </p:cNvSpPr>
          <p:nvPr>
            <p:ph type="dt" sz="half" idx="10"/>
          </p:nvPr>
        </p:nvSpPr>
        <p:spPr/>
        <p:txBody>
          <a:bodyPr/>
          <a:lstStyle/>
          <a:p>
            <a:fld id="{8EF8217C-AE00-4FF7-AE2B-5991C8697E71}" type="datetimeFigureOut">
              <a:rPr kumimoji="1" lang="ja-JP" altLang="en-US" smtClean="0"/>
              <a:pPr/>
              <a:t>2017/4/1</a:t>
            </a:fld>
            <a:endParaRPr kumimoji="1" lang="ja-JP" altLang="en-US"/>
          </a:p>
        </p:txBody>
      </p:sp>
      <p:sp>
        <p:nvSpPr>
          <p:cNvPr id="5" name="フッター プレースホルダー 4"/>
          <p:cNvSpPr>
            <a:spLocks noGrp="1"/>
          </p:cNvSpPr>
          <p:nvPr>
            <p:ph type="ftr" sz="quarter" idx="11"/>
          </p:nvPr>
        </p:nvSpPr>
        <p:spPr/>
        <p:txBody>
          <a:bodyPr/>
          <a:lstStyle/>
          <a:p>
            <a:endParaRPr kumimoji="1" lang="ja-JP" altLang="en-US"/>
          </a:p>
        </p:txBody>
      </p:sp>
      <p:sp>
        <p:nvSpPr>
          <p:cNvPr id="6" name="スライド番号プレースホルダー 5"/>
          <p:cNvSpPr>
            <a:spLocks noGrp="1"/>
          </p:cNvSpPr>
          <p:nvPr>
            <p:ph type="sldNum" sz="quarter" idx="12"/>
          </p:nvPr>
        </p:nvSpPr>
        <p:spPr/>
        <p:txBody>
          <a:bodyPr/>
          <a:lstStyle/>
          <a:p>
            <a:fld id="{D4D11C45-5DB5-47B2-9330-D685C8E0A35A}" type="slidenum">
              <a:rPr kumimoji="1" lang="ja-JP" altLang="en-US" smtClean="0"/>
              <a:pPr/>
              <a:t>‹#›</a:t>
            </a:fld>
            <a:endParaRPr kumimoji="1" lang="ja-JP" altLang="en-US"/>
          </a:p>
        </p:txBody>
      </p:sp>
    </p:spTree>
    <p:extLst>
      <p:ext uri="{BB962C8B-B14F-4D97-AF65-F5344CB8AC3E}">
        <p14:creationId xmlns:p14="http://schemas.microsoft.com/office/powerpoint/2010/main" xmlns="" val="34413390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smtClean="0"/>
              <a:t>マスター タイトルの書式設定</a:t>
            </a:r>
            <a:endParaRPr kumimoji="1" lang="ja-JP" altLang="en-US"/>
          </a:p>
        </p:txBody>
      </p:sp>
      <p:sp>
        <p:nvSpPr>
          <p:cNvPr id="3" name="コンテンツ プレースホルダー 2"/>
          <p:cNvSpPr>
            <a:spLocks noGrp="1"/>
          </p:cNvSpPr>
          <p:nvPr>
            <p:ph idx="1"/>
          </p:nvPr>
        </p:nvSpPr>
        <p:spPr/>
        <p:txBody>
          <a:bodyPr/>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4" name="日付プレースホルダー 3"/>
          <p:cNvSpPr>
            <a:spLocks noGrp="1"/>
          </p:cNvSpPr>
          <p:nvPr>
            <p:ph type="dt" sz="half" idx="10"/>
          </p:nvPr>
        </p:nvSpPr>
        <p:spPr/>
        <p:txBody>
          <a:bodyPr/>
          <a:lstStyle/>
          <a:p>
            <a:fld id="{8EF8217C-AE00-4FF7-AE2B-5991C8697E71}" type="datetimeFigureOut">
              <a:rPr kumimoji="1" lang="ja-JP" altLang="en-US" smtClean="0"/>
              <a:pPr/>
              <a:t>2017/4/1</a:t>
            </a:fld>
            <a:endParaRPr kumimoji="1" lang="ja-JP" altLang="en-US"/>
          </a:p>
        </p:txBody>
      </p:sp>
      <p:sp>
        <p:nvSpPr>
          <p:cNvPr id="5" name="フッター プレースホルダー 4"/>
          <p:cNvSpPr>
            <a:spLocks noGrp="1"/>
          </p:cNvSpPr>
          <p:nvPr>
            <p:ph type="ftr" sz="quarter" idx="11"/>
          </p:nvPr>
        </p:nvSpPr>
        <p:spPr/>
        <p:txBody>
          <a:bodyPr/>
          <a:lstStyle/>
          <a:p>
            <a:endParaRPr kumimoji="1" lang="ja-JP" altLang="en-US"/>
          </a:p>
        </p:txBody>
      </p:sp>
      <p:sp>
        <p:nvSpPr>
          <p:cNvPr id="6" name="スライド番号プレースホルダー 5"/>
          <p:cNvSpPr>
            <a:spLocks noGrp="1"/>
          </p:cNvSpPr>
          <p:nvPr>
            <p:ph type="sldNum" sz="quarter" idx="12"/>
          </p:nvPr>
        </p:nvSpPr>
        <p:spPr/>
        <p:txBody>
          <a:bodyPr/>
          <a:lstStyle/>
          <a:p>
            <a:fld id="{D4D11C45-5DB5-47B2-9330-D685C8E0A35A}" type="slidenum">
              <a:rPr kumimoji="1" lang="ja-JP" altLang="en-US" smtClean="0"/>
              <a:pPr/>
              <a:t>‹#›</a:t>
            </a:fld>
            <a:endParaRPr kumimoji="1" lang="ja-JP" altLang="en-US"/>
          </a:p>
        </p:txBody>
      </p:sp>
    </p:spTree>
    <p:extLst>
      <p:ext uri="{BB962C8B-B14F-4D97-AF65-F5344CB8AC3E}">
        <p14:creationId xmlns:p14="http://schemas.microsoft.com/office/powerpoint/2010/main" xmlns="" val="7966797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sp>
        <p:nvSpPr>
          <p:cNvPr id="2" name="タイトル 1"/>
          <p:cNvSpPr>
            <a:spLocks noGrp="1"/>
          </p:cNvSpPr>
          <p:nvPr>
            <p:ph type="title"/>
          </p:nvPr>
        </p:nvSpPr>
        <p:spPr>
          <a:xfrm>
            <a:off x="722313" y="4406900"/>
            <a:ext cx="7772400" cy="1362075"/>
          </a:xfrm>
        </p:spPr>
        <p:txBody>
          <a:bodyPr anchor="t"/>
          <a:lstStyle>
            <a:lvl1pPr algn="l">
              <a:defRPr sz="4000" b="1" cap="all"/>
            </a:lvl1pPr>
          </a:lstStyle>
          <a:p>
            <a:r>
              <a:rPr kumimoji="1" lang="ja-JP" altLang="en-US" smtClean="0"/>
              <a:t>マスター タイトルの書式設定</a:t>
            </a:r>
            <a:endParaRPr kumimoji="1" lang="ja-JP" altLang="en-US"/>
          </a:p>
        </p:txBody>
      </p:sp>
      <p:sp>
        <p:nvSpPr>
          <p:cNvPr id="3" name="テキスト プレースホルダー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kumimoji="1" lang="ja-JP" altLang="en-US" smtClean="0"/>
              <a:t>マスター テキストの書式設定</a:t>
            </a:r>
          </a:p>
        </p:txBody>
      </p:sp>
      <p:sp>
        <p:nvSpPr>
          <p:cNvPr id="4" name="日付プレースホルダー 3"/>
          <p:cNvSpPr>
            <a:spLocks noGrp="1"/>
          </p:cNvSpPr>
          <p:nvPr>
            <p:ph type="dt" sz="half" idx="10"/>
          </p:nvPr>
        </p:nvSpPr>
        <p:spPr/>
        <p:txBody>
          <a:bodyPr/>
          <a:lstStyle/>
          <a:p>
            <a:fld id="{8EF8217C-AE00-4FF7-AE2B-5991C8697E71}" type="datetimeFigureOut">
              <a:rPr kumimoji="1" lang="ja-JP" altLang="en-US" smtClean="0"/>
              <a:pPr/>
              <a:t>2017/4/1</a:t>
            </a:fld>
            <a:endParaRPr kumimoji="1" lang="ja-JP" altLang="en-US"/>
          </a:p>
        </p:txBody>
      </p:sp>
      <p:sp>
        <p:nvSpPr>
          <p:cNvPr id="5" name="フッター プレースホルダー 4"/>
          <p:cNvSpPr>
            <a:spLocks noGrp="1"/>
          </p:cNvSpPr>
          <p:nvPr>
            <p:ph type="ftr" sz="quarter" idx="11"/>
          </p:nvPr>
        </p:nvSpPr>
        <p:spPr/>
        <p:txBody>
          <a:bodyPr/>
          <a:lstStyle/>
          <a:p>
            <a:endParaRPr kumimoji="1" lang="ja-JP" altLang="en-US"/>
          </a:p>
        </p:txBody>
      </p:sp>
      <p:sp>
        <p:nvSpPr>
          <p:cNvPr id="6" name="スライド番号プレースホルダー 5"/>
          <p:cNvSpPr>
            <a:spLocks noGrp="1"/>
          </p:cNvSpPr>
          <p:nvPr>
            <p:ph type="sldNum" sz="quarter" idx="12"/>
          </p:nvPr>
        </p:nvSpPr>
        <p:spPr/>
        <p:txBody>
          <a:bodyPr/>
          <a:lstStyle/>
          <a:p>
            <a:fld id="{D4D11C45-5DB5-47B2-9330-D685C8E0A35A}" type="slidenum">
              <a:rPr kumimoji="1" lang="ja-JP" altLang="en-US" smtClean="0"/>
              <a:pPr/>
              <a:t>‹#›</a:t>
            </a:fld>
            <a:endParaRPr kumimoji="1" lang="ja-JP" altLang="en-US"/>
          </a:p>
        </p:txBody>
      </p:sp>
    </p:spTree>
    <p:extLst>
      <p:ext uri="{BB962C8B-B14F-4D97-AF65-F5344CB8AC3E}">
        <p14:creationId xmlns:p14="http://schemas.microsoft.com/office/powerpoint/2010/main" xmlns="" val="9191093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smtClean="0"/>
              <a:t>マスター タイトルの書式設定</a:t>
            </a:r>
            <a:endParaRPr kumimoji="1" lang="ja-JP" altLang="en-US"/>
          </a:p>
        </p:txBody>
      </p:sp>
      <p:sp>
        <p:nvSpPr>
          <p:cNvPr id="3" name="コンテンツ プレースホルダー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4" name="コンテンツ プレースホルダー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5" name="日付プレースホルダー 4"/>
          <p:cNvSpPr>
            <a:spLocks noGrp="1"/>
          </p:cNvSpPr>
          <p:nvPr>
            <p:ph type="dt" sz="half" idx="10"/>
          </p:nvPr>
        </p:nvSpPr>
        <p:spPr/>
        <p:txBody>
          <a:bodyPr/>
          <a:lstStyle/>
          <a:p>
            <a:fld id="{8EF8217C-AE00-4FF7-AE2B-5991C8697E71}" type="datetimeFigureOut">
              <a:rPr kumimoji="1" lang="ja-JP" altLang="en-US" smtClean="0"/>
              <a:pPr/>
              <a:t>2017/4/1</a:t>
            </a:fld>
            <a:endParaRPr kumimoji="1" lang="ja-JP" altLang="en-US"/>
          </a:p>
        </p:txBody>
      </p:sp>
      <p:sp>
        <p:nvSpPr>
          <p:cNvPr id="6" name="フッター プレースホルダー 5"/>
          <p:cNvSpPr>
            <a:spLocks noGrp="1"/>
          </p:cNvSpPr>
          <p:nvPr>
            <p:ph type="ftr" sz="quarter" idx="11"/>
          </p:nvPr>
        </p:nvSpPr>
        <p:spPr/>
        <p:txBody>
          <a:bodyPr/>
          <a:lstStyle/>
          <a:p>
            <a:endParaRPr kumimoji="1" lang="ja-JP" altLang="en-US"/>
          </a:p>
        </p:txBody>
      </p:sp>
      <p:sp>
        <p:nvSpPr>
          <p:cNvPr id="7" name="スライド番号プレースホルダー 6"/>
          <p:cNvSpPr>
            <a:spLocks noGrp="1"/>
          </p:cNvSpPr>
          <p:nvPr>
            <p:ph type="sldNum" sz="quarter" idx="12"/>
          </p:nvPr>
        </p:nvSpPr>
        <p:spPr/>
        <p:txBody>
          <a:bodyPr/>
          <a:lstStyle/>
          <a:p>
            <a:fld id="{D4D11C45-5DB5-47B2-9330-D685C8E0A35A}" type="slidenum">
              <a:rPr kumimoji="1" lang="ja-JP" altLang="en-US" smtClean="0"/>
              <a:pPr/>
              <a:t>‹#›</a:t>
            </a:fld>
            <a:endParaRPr kumimoji="1" lang="ja-JP" altLang="en-US"/>
          </a:p>
        </p:txBody>
      </p:sp>
    </p:spTree>
    <p:extLst>
      <p:ext uri="{BB962C8B-B14F-4D97-AF65-F5344CB8AC3E}">
        <p14:creationId xmlns:p14="http://schemas.microsoft.com/office/powerpoint/2010/main" xmlns="" val="3835843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lvl1pPr>
              <a:defRPr/>
            </a:lvl1pPr>
          </a:lstStyle>
          <a:p>
            <a:r>
              <a:rPr kumimoji="1" lang="ja-JP" altLang="en-US" smtClean="0"/>
              <a:t>マスター タイトルの書式設定</a:t>
            </a:r>
            <a:endParaRPr kumimoji="1" lang="ja-JP" altLang="en-US"/>
          </a:p>
        </p:txBody>
      </p:sp>
      <p:sp>
        <p:nvSpPr>
          <p:cNvPr id="3" name="テキスト プレースホルダー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kumimoji="1" lang="ja-JP" altLang="en-US" smtClean="0"/>
              <a:t>マスター テキストの書式設定</a:t>
            </a:r>
          </a:p>
        </p:txBody>
      </p:sp>
      <p:sp>
        <p:nvSpPr>
          <p:cNvPr id="4" name="コンテンツ プレースホルダー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5" name="テキスト プレースホルダー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kumimoji="1" lang="ja-JP" altLang="en-US" smtClean="0"/>
              <a:t>マスター テキストの書式設定</a:t>
            </a:r>
          </a:p>
        </p:txBody>
      </p:sp>
      <p:sp>
        <p:nvSpPr>
          <p:cNvPr id="6" name="コンテンツ プレースホルダー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7" name="日付プレースホルダー 6"/>
          <p:cNvSpPr>
            <a:spLocks noGrp="1"/>
          </p:cNvSpPr>
          <p:nvPr>
            <p:ph type="dt" sz="half" idx="10"/>
          </p:nvPr>
        </p:nvSpPr>
        <p:spPr/>
        <p:txBody>
          <a:bodyPr/>
          <a:lstStyle/>
          <a:p>
            <a:fld id="{8EF8217C-AE00-4FF7-AE2B-5991C8697E71}" type="datetimeFigureOut">
              <a:rPr kumimoji="1" lang="ja-JP" altLang="en-US" smtClean="0"/>
              <a:pPr/>
              <a:t>2017/4/1</a:t>
            </a:fld>
            <a:endParaRPr kumimoji="1" lang="ja-JP" altLang="en-US"/>
          </a:p>
        </p:txBody>
      </p:sp>
      <p:sp>
        <p:nvSpPr>
          <p:cNvPr id="8" name="フッター プレースホルダー 7"/>
          <p:cNvSpPr>
            <a:spLocks noGrp="1"/>
          </p:cNvSpPr>
          <p:nvPr>
            <p:ph type="ftr" sz="quarter" idx="11"/>
          </p:nvPr>
        </p:nvSpPr>
        <p:spPr/>
        <p:txBody>
          <a:bodyPr/>
          <a:lstStyle/>
          <a:p>
            <a:endParaRPr kumimoji="1" lang="ja-JP" altLang="en-US"/>
          </a:p>
        </p:txBody>
      </p:sp>
      <p:sp>
        <p:nvSpPr>
          <p:cNvPr id="9" name="スライド番号プレースホルダー 8"/>
          <p:cNvSpPr>
            <a:spLocks noGrp="1"/>
          </p:cNvSpPr>
          <p:nvPr>
            <p:ph type="sldNum" sz="quarter" idx="12"/>
          </p:nvPr>
        </p:nvSpPr>
        <p:spPr/>
        <p:txBody>
          <a:bodyPr/>
          <a:lstStyle/>
          <a:p>
            <a:fld id="{D4D11C45-5DB5-47B2-9330-D685C8E0A35A}" type="slidenum">
              <a:rPr kumimoji="1" lang="ja-JP" altLang="en-US" smtClean="0"/>
              <a:pPr/>
              <a:t>‹#›</a:t>
            </a:fld>
            <a:endParaRPr kumimoji="1" lang="ja-JP" altLang="en-US"/>
          </a:p>
        </p:txBody>
      </p:sp>
    </p:spTree>
    <p:extLst>
      <p:ext uri="{BB962C8B-B14F-4D97-AF65-F5344CB8AC3E}">
        <p14:creationId xmlns:p14="http://schemas.microsoft.com/office/powerpoint/2010/main" xmlns="" val="15729097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smtClean="0"/>
              <a:t>マスター タイトルの書式設定</a:t>
            </a:r>
            <a:endParaRPr kumimoji="1" lang="ja-JP" altLang="en-US"/>
          </a:p>
        </p:txBody>
      </p:sp>
      <p:sp>
        <p:nvSpPr>
          <p:cNvPr id="3" name="日付プレースホルダー 2"/>
          <p:cNvSpPr>
            <a:spLocks noGrp="1"/>
          </p:cNvSpPr>
          <p:nvPr>
            <p:ph type="dt" sz="half" idx="10"/>
          </p:nvPr>
        </p:nvSpPr>
        <p:spPr/>
        <p:txBody>
          <a:bodyPr/>
          <a:lstStyle/>
          <a:p>
            <a:fld id="{8EF8217C-AE00-4FF7-AE2B-5991C8697E71}" type="datetimeFigureOut">
              <a:rPr kumimoji="1" lang="ja-JP" altLang="en-US" smtClean="0"/>
              <a:pPr/>
              <a:t>2017/4/1</a:t>
            </a:fld>
            <a:endParaRPr kumimoji="1" lang="ja-JP" altLang="en-US"/>
          </a:p>
        </p:txBody>
      </p:sp>
      <p:sp>
        <p:nvSpPr>
          <p:cNvPr id="4" name="フッター プレースホルダー 3"/>
          <p:cNvSpPr>
            <a:spLocks noGrp="1"/>
          </p:cNvSpPr>
          <p:nvPr>
            <p:ph type="ftr" sz="quarter" idx="11"/>
          </p:nvPr>
        </p:nvSpPr>
        <p:spPr/>
        <p:txBody>
          <a:bodyPr/>
          <a:lstStyle/>
          <a:p>
            <a:endParaRPr kumimoji="1" lang="ja-JP" altLang="en-US"/>
          </a:p>
        </p:txBody>
      </p:sp>
      <p:sp>
        <p:nvSpPr>
          <p:cNvPr id="5" name="スライド番号プレースホルダー 4"/>
          <p:cNvSpPr>
            <a:spLocks noGrp="1"/>
          </p:cNvSpPr>
          <p:nvPr>
            <p:ph type="sldNum" sz="quarter" idx="12"/>
          </p:nvPr>
        </p:nvSpPr>
        <p:spPr/>
        <p:txBody>
          <a:bodyPr/>
          <a:lstStyle/>
          <a:p>
            <a:fld id="{D4D11C45-5DB5-47B2-9330-D685C8E0A35A}" type="slidenum">
              <a:rPr kumimoji="1" lang="ja-JP" altLang="en-US" smtClean="0"/>
              <a:pPr/>
              <a:t>‹#›</a:t>
            </a:fld>
            <a:endParaRPr kumimoji="1" lang="ja-JP" altLang="en-US"/>
          </a:p>
        </p:txBody>
      </p:sp>
    </p:spTree>
    <p:extLst>
      <p:ext uri="{BB962C8B-B14F-4D97-AF65-F5344CB8AC3E}">
        <p14:creationId xmlns:p14="http://schemas.microsoft.com/office/powerpoint/2010/main" xmlns="" val="3105009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2" name="日付プレースホルダー 1"/>
          <p:cNvSpPr>
            <a:spLocks noGrp="1"/>
          </p:cNvSpPr>
          <p:nvPr>
            <p:ph type="dt" sz="half" idx="10"/>
          </p:nvPr>
        </p:nvSpPr>
        <p:spPr/>
        <p:txBody>
          <a:bodyPr/>
          <a:lstStyle/>
          <a:p>
            <a:fld id="{8EF8217C-AE00-4FF7-AE2B-5991C8697E71}" type="datetimeFigureOut">
              <a:rPr kumimoji="1" lang="ja-JP" altLang="en-US" smtClean="0"/>
              <a:pPr/>
              <a:t>2017/4/1</a:t>
            </a:fld>
            <a:endParaRPr kumimoji="1" lang="ja-JP" altLang="en-US"/>
          </a:p>
        </p:txBody>
      </p:sp>
      <p:sp>
        <p:nvSpPr>
          <p:cNvPr id="3" name="フッター プレースホルダー 2"/>
          <p:cNvSpPr>
            <a:spLocks noGrp="1"/>
          </p:cNvSpPr>
          <p:nvPr>
            <p:ph type="ftr" sz="quarter" idx="11"/>
          </p:nvPr>
        </p:nvSpPr>
        <p:spPr/>
        <p:txBody>
          <a:bodyPr/>
          <a:lstStyle/>
          <a:p>
            <a:endParaRPr kumimoji="1" lang="ja-JP" altLang="en-US"/>
          </a:p>
        </p:txBody>
      </p:sp>
      <p:sp>
        <p:nvSpPr>
          <p:cNvPr id="4" name="スライド番号プレースホルダー 3"/>
          <p:cNvSpPr>
            <a:spLocks noGrp="1"/>
          </p:cNvSpPr>
          <p:nvPr>
            <p:ph type="sldNum" sz="quarter" idx="12"/>
          </p:nvPr>
        </p:nvSpPr>
        <p:spPr/>
        <p:txBody>
          <a:bodyPr/>
          <a:lstStyle/>
          <a:p>
            <a:fld id="{D4D11C45-5DB5-47B2-9330-D685C8E0A35A}" type="slidenum">
              <a:rPr kumimoji="1" lang="ja-JP" altLang="en-US" smtClean="0"/>
              <a:pPr/>
              <a:t>‹#›</a:t>
            </a:fld>
            <a:endParaRPr kumimoji="1" lang="ja-JP" altLang="en-US"/>
          </a:p>
        </p:txBody>
      </p:sp>
    </p:spTree>
    <p:extLst>
      <p:ext uri="{BB962C8B-B14F-4D97-AF65-F5344CB8AC3E}">
        <p14:creationId xmlns:p14="http://schemas.microsoft.com/office/powerpoint/2010/main" xmlns="" val="31683897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タイトル付きの&#10;コンテンツ">
    <p:spTree>
      <p:nvGrpSpPr>
        <p:cNvPr id="1" name=""/>
        <p:cNvGrpSpPr/>
        <p:nvPr/>
      </p:nvGrpSpPr>
      <p:grpSpPr>
        <a:xfrm>
          <a:off x="0" y="0"/>
          <a:ext cx="0" cy="0"/>
          <a:chOff x="0" y="0"/>
          <a:chExt cx="0" cy="0"/>
        </a:xfrm>
      </p:grpSpPr>
      <p:sp>
        <p:nvSpPr>
          <p:cNvPr id="2" name="タイトル 1"/>
          <p:cNvSpPr>
            <a:spLocks noGrp="1"/>
          </p:cNvSpPr>
          <p:nvPr>
            <p:ph type="title"/>
          </p:nvPr>
        </p:nvSpPr>
        <p:spPr>
          <a:xfrm>
            <a:off x="457200" y="273050"/>
            <a:ext cx="3008313" cy="1162050"/>
          </a:xfrm>
        </p:spPr>
        <p:txBody>
          <a:bodyPr anchor="b"/>
          <a:lstStyle>
            <a:lvl1pPr algn="l">
              <a:defRPr sz="2000" b="1"/>
            </a:lvl1pPr>
          </a:lstStyle>
          <a:p>
            <a:r>
              <a:rPr kumimoji="1" lang="ja-JP" altLang="en-US" smtClean="0"/>
              <a:t>マスター タイトルの書式設定</a:t>
            </a:r>
            <a:endParaRPr kumimoji="1" lang="ja-JP" altLang="en-US"/>
          </a:p>
        </p:txBody>
      </p:sp>
      <p:sp>
        <p:nvSpPr>
          <p:cNvPr id="3" name="コンテンツ プレースホルダー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4" name="テキスト プレースホルダー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kumimoji="1" lang="ja-JP" altLang="en-US" smtClean="0"/>
              <a:t>マスター テキストの書式設定</a:t>
            </a:r>
          </a:p>
        </p:txBody>
      </p:sp>
      <p:sp>
        <p:nvSpPr>
          <p:cNvPr id="5" name="日付プレースホルダー 4"/>
          <p:cNvSpPr>
            <a:spLocks noGrp="1"/>
          </p:cNvSpPr>
          <p:nvPr>
            <p:ph type="dt" sz="half" idx="10"/>
          </p:nvPr>
        </p:nvSpPr>
        <p:spPr/>
        <p:txBody>
          <a:bodyPr/>
          <a:lstStyle/>
          <a:p>
            <a:fld id="{8EF8217C-AE00-4FF7-AE2B-5991C8697E71}" type="datetimeFigureOut">
              <a:rPr kumimoji="1" lang="ja-JP" altLang="en-US" smtClean="0"/>
              <a:pPr/>
              <a:t>2017/4/1</a:t>
            </a:fld>
            <a:endParaRPr kumimoji="1" lang="ja-JP" altLang="en-US"/>
          </a:p>
        </p:txBody>
      </p:sp>
      <p:sp>
        <p:nvSpPr>
          <p:cNvPr id="6" name="フッター プレースホルダー 5"/>
          <p:cNvSpPr>
            <a:spLocks noGrp="1"/>
          </p:cNvSpPr>
          <p:nvPr>
            <p:ph type="ftr" sz="quarter" idx="11"/>
          </p:nvPr>
        </p:nvSpPr>
        <p:spPr/>
        <p:txBody>
          <a:bodyPr/>
          <a:lstStyle/>
          <a:p>
            <a:endParaRPr kumimoji="1" lang="ja-JP" altLang="en-US"/>
          </a:p>
        </p:txBody>
      </p:sp>
      <p:sp>
        <p:nvSpPr>
          <p:cNvPr id="7" name="スライド番号プレースホルダー 6"/>
          <p:cNvSpPr>
            <a:spLocks noGrp="1"/>
          </p:cNvSpPr>
          <p:nvPr>
            <p:ph type="sldNum" sz="quarter" idx="12"/>
          </p:nvPr>
        </p:nvSpPr>
        <p:spPr/>
        <p:txBody>
          <a:bodyPr/>
          <a:lstStyle/>
          <a:p>
            <a:fld id="{D4D11C45-5DB5-47B2-9330-D685C8E0A35A}" type="slidenum">
              <a:rPr kumimoji="1" lang="ja-JP" altLang="en-US" smtClean="0"/>
              <a:pPr/>
              <a:t>‹#›</a:t>
            </a:fld>
            <a:endParaRPr kumimoji="1" lang="ja-JP" altLang="en-US"/>
          </a:p>
        </p:txBody>
      </p:sp>
    </p:spTree>
    <p:extLst>
      <p:ext uri="{BB962C8B-B14F-4D97-AF65-F5344CB8AC3E}">
        <p14:creationId xmlns:p14="http://schemas.microsoft.com/office/powerpoint/2010/main" xmlns="" val="9078412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タイトル付きの図">
    <p:spTree>
      <p:nvGrpSpPr>
        <p:cNvPr id="1" name=""/>
        <p:cNvGrpSpPr/>
        <p:nvPr/>
      </p:nvGrpSpPr>
      <p:grpSpPr>
        <a:xfrm>
          <a:off x="0" y="0"/>
          <a:ext cx="0" cy="0"/>
          <a:chOff x="0" y="0"/>
          <a:chExt cx="0" cy="0"/>
        </a:xfrm>
      </p:grpSpPr>
      <p:sp>
        <p:nvSpPr>
          <p:cNvPr id="2" name="タイトル 1"/>
          <p:cNvSpPr>
            <a:spLocks noGrp="1"/>
          </p:cNvSpPr>
          <p:nvPr>
            <p:ph type="title"/>
          </p:nvPr>
        </p:nvSpPr>
        <p:spPr>
          <a:xfrm>
            <a:off x="1792288" y="4800600"/>
            <a:ext cx="5486400" cy="566738"/>
          </a:xfrm>
        </p:spPr>
        <p:txBody>
          <a:bodyPr anchor="b"/>
          <a:lstStyle>
            <a:lvl1pPr algn="l">
              <a:defRPr sz="2000" b="1"/>
            </a:lvl1pPr>
          </a:lstStyle>
          <a:p>
            <a:r>
              <a:rPr kumimoji="1" lang="ja-JP" altLang="en-US" smtClean="0"/>
              <a:t>マスター タイトルの書式設定</a:t>
            </a:r>
            <a:endParaRPr kumimoji="1" lang="ja-JP" altLang="en-US"/>
          </a:p>
        </p:txBody>
      </p:sp>
      <p:sp>
        <p:nvSpPr>
          <p:cNvPr id="3" name="図プレースホルダー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kumimoji="1" lang="ja-JP" altLang="en-US"/>
          </a:p>
        </p:txBody>
      </p:sp>
      <p:sp>
        <p:nvSpPr>
          <p:cNvPr id="4" name="テキスト プレースホルダー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kumimoji="1" lang="ja-JP" altLang="en-US" smtClean="0"/>
              <a:t>マスター テキストの書式設定</a:t>
            </a:r>
          </a:p>
        </p:txBody>
      </p:sp>
      <p:sp>
        <p:nvSpPr>
          <p:cNvPr id="5" name="日付プレースホルダー 4"/>
          <p:cNvSpPr>
            <a:spLocks noGrp="1"/>
          </p:cNvSpPr>
          <p:nvPr>
            <p:ph type="dt" sz="half" idx="10"/>
          </p:nvPr>
        </p:nvSpPr>
        <p:spPr/>
        <p:txBody>
          <a:bodyPr/>
          <a:lstStyle/>
          <a:p>
            <a:fld id="{8EF8217C-AE00-4FF7-AE2B-5991C8697E71}" type="datetimeFigureOut">
              <a:rPr kumimoji="1" lang="ja-JP" altLang="en-US" smtClean="0"/>
              <a:pPr/>
              <a:t>2017/4/1</a:t>
            </a:fld>
            <a:endParaRPr kumimoji="1" lang="ja-JP" altLang="en-US"/>
          </a:p>
        </p:txBody>
      </p:sp>
      <p:sp>
        <p:nvSpPr>
          <p:cNvPr id="6" name="フッター プレースホルダー 5"/>
          <p:cNvSpPr>
            <a:spLocks noGrp="1"/>
          </p:cNvSpPr>
          <p:nvPr>
            <p:ph type="ftr" sz="quarter" idx="11"/>
          </p:nvPr>
        </p:nvSpPr>
        <p:spPr/>
        <p:txBody>
          <a:bodyPr/>
          <a:lstStyle/>
          <a:p>
            <a:endParaRPr kumimoji="1" lang="ja-JP" altLang="en-US"/>
          </a:p>
        </p:txBody>
      </p:sp>
      <p:sp>
        <p:nvSpPr>
          <p:cNvPr id="7" name="スライド番号プレースホルダー 6"/>
          <p:cNvSpPr>
            <a:spLocks noGrp="1"/>
          </p:cNvSpPr>
          <p:nvPr>
            <p:ph type="sldNum" sz="quarter" idx="12"/>
          </p:nvPr>
        </p:nvSpPr>
        <p:spPr/>
        <p:txBody>
          <a:bodyPr/>
          <a:lstStyle/>
          <a:p>
            <a:fld id="{D4D11C45-5DB5-47B2-9330-D685C8E0A35A}" type="slidenum">
              <a:rPr kumimoji="1" lang="ja-JP" altLang="en-US" smtClean="0"/>
              <a:pPr/>
              <a:t>‹#›</a:t>
            </a:fld>
            <a:endParaRPr kumimoji="1" lang="ja-JP" altLang="en-US"/>
          </a:p>
        </p:txBody>
      </p:sp>
    </p:spTree>
    <p:extLst>
      <p:ext uri="{BB962C8B-B14F-4D97-AF65-F5344CB8AC3E}">
        <p14:creationId xmlns:p14="http://schemas.microsoft.com/office/powerpoint/2010/main" xmlns="" val="152514566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タイトルと&#10;縦書きテキスト">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smtClean="0"/>
              <a:t>マスター タイトルの書式設定</a:t>
            </a:r>
            <a:endParaRPr kumimoji="1" lang="ja-JP" altLang="en-US"/>
          </a:p>
        </p:txBody>
      </p:sp>
      <p:sp>
        <p:nvSpPr>
          <p:cNvPr id="3" name="縦書きテキスト プレースホルダー 2"/>
          <p:cNvSpPr>
            <a:spLocks noGrp="1"/>
          </p:cNvSpPr>
          <p:nvPr>
            <p:ph type="body" orient="vert" idx="1"/>
          </p:nvPr>
        </p:nvSpPr>
        <p:spPr/>
        <p:txBody>
          <a:bodyPr vert="eaVert"/>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4" name="日付プレースホルダー 3"/>
          <p:cNvSpPr>
            <a:spLocks noGrp="1"/>
          </p:cNvSpPr>
          <p:nvPr>
            <p:ph type="dt" sz="half" idx="10"/>
          </p:nvPr>
        </p:nvSpPr>
        <p:spPr/>
        <p:txBody>
          <a:bodyPr/>
          <a:lstStyle/>
          <a:p>
            <a:fld id="{8EF8217C-AE00-4FF7-AE2B-5991C8697E71}" type="datetimeFigureOut">
              <a:rPr kumimoji="1" lang="ja-JP" altLang="en-US" smtClean="0"/>
              <a:pPr/>
              <a:t>2017/4/1</a:t>
            </a:fld>
            <a:endParaRPr kumimoji="1" lang="ja-JP" altLang="en-US"/>
          </a:p>
        </p:txBody>
      </p:sp>
      <p:sp>
        <p:nvSpPr>
          <p:cNvPr id="5" name="フッター プレースホルダー 4"/>
          <p:cNvSpPr>
            <a:spLocks noGrp="1"/>
          </p:cNvSpPr>
          <p:nvPr>
            <p:ph type="ftr" sz="quarter" idx="11"/>
          </p:nvPr>
        </p:nvSpPr>
        <p:spPr/>
        <p:txBody>
          <a:bodyPr/>
          <a:lstStyle/>
          <a:p>
            <a:endParaRPr kumimoji="1" lang="ja-JP" altLang="en-US"/>
          </a:p>
        </p:txBody>
      </p:sp>
      <p:sp>
        <p:nvSpPr>
          <p:cNvPr id="6" name="スライド番号プレースホルダー 5"/>
          <p:cNvSpPr>
            <a:spLocks noGrp="1"/>
          </p:cNvSpPr>
          <p:nvPr>
            <p:ph type="sldNum" sz="quarter" idx="12"/>
          </p:nvPr>
        </p:nvSpPr>
        <p:spPr/>
        <p:txBody>
          <a:bodyPr/>
          <a:lstStyle/>
          <a:p>
            <a:fld id="{D4D11C45-5DB5-47B2-9330-D685C8E0A35A}" type="slidenum">
              <a:rPr kumimoji="1" lang="ja-JP" altLang="en-US" smtClean="0"/>
              <a:pPr/>
              <a:t>‹#›</a:t>
            </a:fld>
            <a:endParaRPr kumimoji="1" lang="ja-JP" altLang="en-US"/>
          </a:p>
        </p:txBody>
      </p:sp>
    </p:spTree>
    <p:extLst>
      <p:ext uri="{BB962C8B-B14F-4D97-AF65-F5344CB8AC3E}">
        <p14:creationId xmlns:p14="http://schemas.microsoft.com/office/powerpoint/2010/main" xmlns="" val="40159721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縦書きタイトルと&#10;縦書きテキスト">
    <p:spTree>
      <p:nvGrpSpPr>
        <p:cNvPr id="1" name=""/>
        <p:cNvGrpSpPr/>
        <p:nvPr/>
      </p:nvGrpSpPr>
      <p:grpSpPr>
        <a:xfrm>
          <a:off x="0" y="0"/>
          <a:ext cx="0" cy="0"/>
          <a:chOff x="0" y="0"/>
          <a:chExt cx="0" cy="0"/>
        </a:xfrm>
      </p:grpSpPr>
      <p:sp>
        <p:nvSpPr>
          <p:cNvPr id="2" name="縦書きタイトル 1"/>
          <p:cNvSpPr>
            <a:spLocks noGrp="1"/>
          </p:cNvSpPr>
          <p:nvPr>
            <p:ph type="title" orient="vert"/>
          </p:nvPr>
        </p:nvSpPr>
        <p:spPr>
          <a:xfrm>
            <a:off x="6629400" y="274638"/>
            <a:ext cx="2057400" cy="5851525"/>
          </a:xfrm>
        </p:spPr>
        <p:txBody>
          <a:bodyPr vert="eaVert"/>
          <a:lstStyle/>
          <a:p>
            <a:r>
              <a:rPr kumimoji="1" lang="ja-JP" altLang="en-US" smtClean="0"/>
              <a:t>マスター タイトルの書式設定</a:t>
            </a:r>
            <a:endParaRPr kumimoji="1" lang="ja-JP" altLang="en-US"/>
          </a:p>
        </p:txBody>
      </p:sp>
      <p:sp>
        <p:nvSpPr>
          <p:cNvPr id="3" name="縦書きテキスト プレースホルダー 2"/>
          <p:cNvSpPr>
            <a:spLocks noGrp="1"/>
          </p:cNvSpPr>
          <p:nvPr>
            <p:ph type="body" orient="vert" idx="1"/>
          </p:nvPr>
        </p:nvSpPr>
        <p:spPr>
          <a:xfrm>
            <a:off x="457200" y="274638"/>
            <a:ext cx="6019800" cy="5851525"/>
          </a:xfrm>
        </p:spPr>
        <p:txBody>
          <a:bodyPr vert="eaVert"/>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4" name="日付プレースホルダー 3"/>
          <p:cNvSpPr>
            <a:spLocks noGrp="1"/>
          </p:cNvSpPr>
          <p:nvPr>
            <p:ph type="dt" sz="half" idx="10"/>
          </p:nvPr>
        </p:nvSpPr>
        <p:spPr/>
        <p:txBody>
          <a:bodyPr/>
          <a:lstStyle/>
          <a:p>
            <a:fld id="{8EF8217C-AE00-4FF7-AE2B-5991C8697E71}" type="datetimeFigureOut">
              <a:rPr kumimoji="1" lang="ja-JP" altLang="en-US" smtClean="0"/>
              <a:pPr/>
              <a:t>2017/4/1</a:t>
            </a:fld>
            <a:endParaRPr kumimoji="1" lang="ja-JP" altLang="en-US"/>
          </a:p>
        </p:txBody>
      </p:sp>
      <p:sp>
        <p:nvSpPr>
          <p:cNvPr id="5" name="フッター プレースホルダー 4"/>
          <p:cNvSpPr>
            <a:spLocks noGrp="1"/>
          </p:cNvSpPr>
          <p:nvPr>
            <p:ph type="ftr" sz="quarter" idx="11"/>
          </p:nvPr>
        </p:nvSpPr>
        <p:spPr/>
        <p:txBody>
          <a:bodyPr/>
          <a:lstStyle/>
          <a:p>
            <a:endParaRPr kumimoji="1" lang="ja-JP" altLang="en-US"/>
          </a:p>
        </p:txBody>
      </p:sp>
      <p:sp>
        <p:nvSpPr>
          <p:cNvPr id="6" name="スライド番号プレースホルダー 5"/>
          <p:cNvSpPr>
            <a:spLocks noGrp="1"/>
          </p:cNvSpPr>
          <p:nvPr>
            <p:ph type="sldNum" sz="quarter" idx="12"/>
          </p:nvPr>
        </p:nvSpPr>
        <p:spPr/>
        <p:txBody>
          <a:bodyPr/>
          <a:lstStyle/>
          <a:p>
            <a:fld id="{D4D11C45-5DB5-47B2-9330-D685C8E0A35A}" type="slidenum">
              <a:rPr kumimoji="1" lang="ja-JP" altLang="en-US" smtClean="0"/>
              <a:pPr/>
              <a:t>‹#›</a:t>
            </a:fld>
            <a:endParaRPr kumimoji="1" lang="ja-JP" altLang="en-US"/>
          </a:p>
        </p:txBody>
      </p:sp>
    </p:spTree>
    <p:extLst>
      <p:ext uri="{BB962C8B-B14F-4D97-AF65-F5344CB8AC3E}">
        <p14:creationId xmlns:p14="http://schemas.microsoft.com/office/powerpoint/2010/main" xmlns="" val="12611486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タイトル プレースホルダー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kumimoji="1" lang="ja-JP" altLang="en-US" smtClean="0"/>
              <a:t>マスター タイトルの書式設定</a:t>
            </a:r>
            <a:endParaRPr kumimoji="1" lang="ja-JP" altLang="en-US"/>
          </a:p>
        </p:txBody>
      </p:sp>
      <p:sp>
        <p:nvSpPr>
          <p:cNvPr id="3" name="テキスト プレースホルダー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4" name="日付プレースホルダー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EF8217C-AE00-4FF7-AE2B-5991C8697E71}" type="datetimeFigureOut">
              <a:rPr kumimoji="1" lang="ja-JP" altLang="en-US" smtClean="0"/>
              <a:pPr/>
              <a:t>2017/4/1</a:t>
            </a:fld>
            <a:endParaRPr kumimoji="1" lang="ja-JP" altLang="en-US"/>
          </a:p>
        </p:txBody>
      </p:sp>
      <p:sp>
        <p:nvSpPr>
          <p:cNvPr id="5" name="フッター プレースホルダー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kumimoji="1" lang="ja-JP" altLang="en-US"/>
          </a:p>
        </p:txBody>
      </p:sp>
      <p:sp>
        <p:nvSpPr>
          <p:cNvPr id="6" name="スライド番号プレースホルダー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4D11C45-5DB5-47B2-9330-D685C8E0A35A}" type="slidenum">
              <a:rPr kumimoji="1" lang="ja-JP" altLang="en-US" smtClean="0"/>
              <a:pPr/>
              <a:t>‹#›</a:t>
            </a:fld>
            <a:endParaRPr kumimoji="1" lang="ja-JP" altLang="en-US"/>
          </a:p>
        </p:txBody>
      </p:sp>
    </p:spTree>
    <p:extLst>
      <p:ext uri="{BB962C8B-B14F-4D97-AF65-F5344CB8AC3E}">
        <p14:creationId xmlns:p14="http://schemas.microsoft.com/office/powerpoint/2010/main" xmlns="" val="122283929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kumimoji="1"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kumimoji="1"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kumimoji="1"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kumimoji="1"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kumimoji="1"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kumimoji="1"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kumimoji="1" sz="2000" kern="1200">
          <a:solidFill>
            <a:schemeClr val="tx1"/>
          </a:solidFill>
          <a:latin typeface="+mn-lt"/>
          <a:ea typeface="+mn-ea"/>
          <a:cs typeface="+mn-cs"/>
        </a:defRPr>
      </a:lvl9pPr>
    </p:bodyStyle>
    <p:other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ctrTitle"/>
          </p:nvPr>
        </p:nvSpPr>
        <p:spPr>
          <a:xfrm>
            <a:off x="683568" y="1052736"/>
            <a:ext cx="7702624" cy="1827635"/>
          </a:xfrm>
        </p:spPr>
        <p:txBody>
          <a:bodyPr>
            <a:normAutofit fontScale="90000"/>
          </a:bodyPr>
          <a:lstStyle/>
          <a:p>
            <a:r>
              <a:rPr kumimoji="1" lang="en-US" altLang="ja-JP" smtClean="0">
                <a:latin typeface="Times New Roman" panose="02020603050405020304" pitchFamily="18" charset="0"/>
                <a:cs typeface="Times New Roman" panose="02020603050405020304" pitchFamily="18" charset="0"/>
              </a:rPr>
              <a:t>Additional file 1</a:t>
            </a:r>
            <a:br>
              <a:rPr kumimoji="1" lang="en-US" altLang="ja-JP" smtClean="0">
                <a:latin typeface="Times New Roman" panose="02020603050405020304" pitchFamily="18" charset="0"/>
                <a:cs typeface="Times New Roman" panose="02020603050405020304" pitchFamily="18" charset="0"/>
              </a:rPr>
            </a:br>
            <a:r>
              <a:rPr kumimoji="1" lang="en-US" altLang="ja-JP" dirty="0" err="1" smtClean="0">
                <a:latin typeface="Times New Roman" panose="02020603050405020304" pitchFamily="18" charset="0"/>
                <a:cs typeface="Times New Roman" panose="02020603050405020304" pitchFamily="18" charset="0"/>
              </a:rPr>
              <a:t>S1</a:t>
            </a:r>
            <a:r>
              <a:rPr kumimoji="1" lang="en-US" altLang="ja-JP" dirty="0" smtClean="0">
                <a:latin typeface="Times New Roman" panose="02020603050405020304" pitchFamily="18" charset="0"/>
                <a:cs typeface="Times New Roman" panose="02020603050405020304" pitchFamily="18" charset="0"/>
              </a:rPr>
              <a:t> </a:t>
            </a:r>
            <a:r>
              <a:rPr kumimoji="1" lang="en-US" altLang="ja-JP" dirty="0" smtClean="0">
                <a:latin typeface="Times New Roman" panose="02020603050405020304" pitchFamily="18" charset="0"/>
                <a:cs typeface="Times New Roman" panose="02020603050405020304" pitchFamily="18" charset="0"/>
              </a:rPr>
              <a:t>Graph:</a:t>
            </a:r>
            <a:br>
              <a:rPr kumimoji="1" lang="en-US" altLang="ja-JP" dirty="0" smtClean="0">
                <a:latin typeface="Times New Roman" panose="02020603050405020304" pitchFamily="18" charset="0"/>
                <a:cs typeface="Times New Roman" panose="02020603050405020304" pitchFamily="18" charset="0"/>
              </a:rPr>
            </a:br>
            <a:r>
              <a:rPr kumimoji="1" lang="en-US" altLang="ja-JP" dirty="0" smtClean="0">
                <a:latin typeface="Times New Roman" panose="02020603050405020304" pitchFamily="18" charset="0"/>
                <a:cs typeface="Times New Roman" panose="02020603050405020304" pitchFamily="18" charset="0"/>
              </a:rPr>
              <a:t>Past results of the RtShift in 147 cardiac and normal subjects</a:t>
            </a:r>
            <a:endParaRPr kumimoji="1" lang="ja-JP" altLang="en-US" dirty="0">
              <a:latin typeface="Times New Roman" panose="02020603050405020304" pitchFamily="18" charset="0"/>
              <a:cs typeface="Times New Roman" panose="02020603050405020304" pitchFamily="18" charset="0"/>
            </a:endParaRPr>
          </a:p>
        </p:txBody>
      </p:sp>
      <p:sp>
        <p:nvSpPr>
          <p:cNvPr id="3" name="サブタイトル 2"/>
          <p:cNvSpPr>
            <a:spLocks noGrp="1"/>
          </p:cNvSpPr>
          <p:nvPr>
            <p:ph type="subTitle" idx="1"/>
          </p:nvPr>
        </p:nvSpPr>
        <p:spPr>
          <a:xfrm>
            <a:off x="899592" y="3429000"/>
            <a:ext cx="7200800" cy="1512168"/>
          </a:xfrm>
        </p:spPr>
        <p:txBody>
          <a:bodyPr>
            <a:normAutofit/>
          </a:bodyPr>
          <a:lstStyle/>
          <a:p>
            <a:pPr algn="l"/>
            <a:r>
              <a:rPr lang="en-US" altLang="ja-JP" sz="1400" dirty="0" smtClean="0">
                <a:solidFill>
                  <a:schemeClr val="tx1"/>
                </a:solidFill>
                <a:latin typeface="Times New Roman" panose="02020603050405020304" pitchFamily="18" charset="0"/>
                <a:cs typeface="Times New Roman" panose="02020603050405020304" pitchFamily="18" charset="0"/>
              </a:rPr>
              <a:t>Part of these results were presented in the 56th annual scientific meeting of the Japanese Circulation Society (1992), when the corresponding author was in charge of the exercise testing section,  Cardiology, Hokkaido University School of Medicine. The study itself was a retrospective analysis of RtShift on data obtained during routine cardiopulmonary exercise tests. </a:t>
            </a:r>
            <a:r>
              <a:rPr lang="en-US" altLang="ja-JP" sz="1400" dirty="0">
                <a:solidFill>
                  <a:schemeClr val="tx1"/>
                </a:solidFill>
                <a:latin typeface="Times New Roman" panose="02020603050405020304" pitchFamily="18" charset="0"/>
                <a:cs typeface="Times New Roman" panose="02020603050405020304" pitchFamily="18" charset="0"/>
              </a:rPr>
              <a:t>. </a:t>
            </a:r>
            <a:r>
              <a:rPr lang="en-US" altLang="ja-JP" sz="1400" dirty="0" smtClean="0">
                <a:solidFill>
                  <a:schemeClr val="tx1"/>
                </a:solidFill>
                <a:latin typeface="Times New Roman" panose="02020603050405020304" pitchFamily="18" charset="0"/>
                <a:cs typeface="Times New Roman" panose="02020603050405020304" pitchFamily="18" charset="0"/>
              </a:rPr>
              <a:t>It has </a:t>
            </a:r>
            <a:r>
              <a:rPr lang="en-US" altLang="ja-JP" sz="1400" dirty="0">
                <a:solidFill>
                  <a:schemeClr val="tx1"/>
                </a:solidFill>
                <a:latin typeface="Times New Roman" panose="02020603050405020304" pitchFamily="18" charset="0"/>
                <a:cs typeface="Times New Roman" panose="02020603050405020304" pitchFamily="18" charset="0"/>
              </a:rPr>
              <a:t>never been </a:t>
            </a:r>
            <a:r>
              <a:rPr lang="en-US" altLang="ja-JP" sz="1400" dirty="0" smtClean="0">
                <a:solidFill>
                  <a:schemeClr val="tx1"/>
                </a:solidFill>
                <a:latin typeface="Times New Roman" panose="02020603050405020304" pitchFamily="18" charset="0"/>
                <a:cs typeface="Times New Roman" panose="02020603050405020304" pitchFamily="18" charset="0"/>
              </a:rPr>
              <a:t>published.</a:t>
            </a:r>
            <a:r>
              <a:rPr lang="ja-JP" altLang="en-US" sz="1400" dirty="0" smtClean="0">
                <a:solidFill>
                  <a:schemeClr val="tx1"/>
                </a:solidFill>
                <a:latin typeface="Times New Roman" panose="02020603050405020304" pitchFamily="18" charset="0"/>
                <a:cs typeface="Times New Roman" panose="02020603050405020304" pitchFamily="18" charset="0"/>
              </a:rPr>
              <a:t> </a:t>
            </a:r>
            <a:r>
              <a:rPr lang="en-US" altLang="ja-JP" sz="1400" dirty="0" smtClean="0">
                <a:solidFill>
                  <a:schemeClr val="tx1"/>
                </a:solidFill>
                <a:latin typeface="Times New Roman" panose="02020603050405020304" pitchFamily="18" charset="0"/>
                <a:cs typeface="Times New Roman" panose="02020603050405020304" pitchFamily="18" charset="0"/>
              </a:rPr>
              <a:t>For the current paper  the RtShift was calculated anew according to the objective method we outlined in the main text</a:t>
            </a:r>
            <a:endParaRPr kumimoji="1" lang="ja-JP" altLang="en-US" sz="14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276997465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normAutofit/>
          </a:bodyPr>
          <a:lstStyle/>
          <a:p>
            <a:r>
              <a:rPr lang="en-US" altLang="ja-JP" sz="3600" dirty="0">
                <a:latin typeface="Arial" panose="020B0604020202020204" pitchFamily="34" charset="0"/>
                <a:cs typeface="Arial" panose="020B0604020202020204" pitchFamily="34" charset="0"/>
              </a:rPr>
              <a:t>Exercise data of </a:t>
            </a:r>
            <a:r>
              <a:rPr lang="en-US" altLang="ja-JP" sz="3600" dirty="0" smtClean="0">
                <a:latin typeface="Arial" panose="020B0604020202020204" pitchFamily="34" charset="0"/>
                <a:cs typeface="Arial" panose="020B0604020202020204" pitchFamily="34" charset="0"/>
              </a:rPr>
              <a:t>male </a:t>
            </a:r>
            <a:r>
              <a:rPr lang="en-US" altLang="ja-JP" sz="3600" dirty="0">
                <a:latin typeface="Arial" panose="020B0604020202020204" pitchFamily="34" charset="0"/>
                <a:cs typeface="Arial" panose="020B0604020202020204" pitchFamily="34" charset="0"/>
              </a:rPr>
              <a:t>subjects</a:t>
            </a:r>
            <a:r>
              <a:rPr lang="en-US" altLang="ja-JP" dirty="0">
                <a:latin typeface="Arial" panose="020B0604020202020204" pitchFamily="34" charset="0"/>
                <a:cs typeface="Arial" panose="020B0604020202020204" pitchFamily="34" charset="0"/>
              </a:rPr>
              <a:t/>
            </a:r>
            <a:br>
              <a:rPr lang="en-US" altLang="ja-JP" dirty="0">
                <a:latin typeface="Arial" panose="020B0604020202020204" pitchFamily="34" charset="0"/>
                <a:cs typeface="Arial" panose="020B0604020202020204" pitchFamily="34" charset="0"/>
              </a:rPr>
            </a:br>
            <a:r>
              <a:rPr lang="en-US" altLang="ja-JP" sz="2400" dirty="0">
                <a:latin typeface="Arial" panose="020B0604020202020204" pitchFamily="34" charset="0"/>
                <a:cs typeface="Arial" panose="020B0604020202020204" pitchFamily="34" charset="0"/>
              </a:rPr>
              <a:t>(</a:t>
            </a:r>
            <a:r>
              <a:rPr lang="en-US" altLang="ja-JP" sz="2400" dirty="0" err="1">
                <a:latin typeface="Arial" panose="020B0604020202020204" pitchFamily="34" charset="0"/>
                <a:cs typeface="Arial" panose="020B0604020202020204" pitchFamily="34" charset="0"/>
              </a:rPr>
              <a:t>mean±SD</a:t>
            </a:r>
            <a:r>
              <a:rPr lang="en-US" altLang="ja-JP" sz="2400" dirty="0">
                <a:latin typeface="Arial" panose="020B0604020202020204" pitchFamily="34" charset="0"/>
                <a:cs typeface="Arial" panose="020B0604020202020204" pitchFamily="34" charset="0"/>
              </a:rPr>
              <a:t>)</a:t>
            </a:r>
            <a:endParaRPr kumimoji="1" lang="ja-JP" altLang="en-US" sz="2400" dirty="0">
              <a:latin typeface="Arial" panose="020B0604020202020204" pitchFamily="34" charset="0"/>
              <a:cs typeface="Arial" panose="020B0604020202020204" pitchFamily="34" charset="0"/>
            </a:endParaRPr>
          </a:p>
        </p:txBody>
      </p:sp>
      <p:graphicFrame>
        <p:nvGraphicFramePr>
          <p:cNvPr id="4" name="コンテンツ プレースホルダー 3"/>
          <p:cNvGraphicFramePr>
            <a:graphicFrameLocks noGrp="1"/>
          </p:cNvGraphicFramePr>
          <p:nvPr>
            <p:ph idx="1"/>
            <p:extLst>
              <p:ext uri="{D42A27DB-BD31-4B8C-83A1-F6EECF244321}">
                <p14:modId xmlns:p14="http://schemas.microsoft.com/office/powerpoint/2010/main" xmlns="" val="3665970695"/>
              </p:ext>
            </p:extLst>
          </p:nvPr>
        </p:nvGraphicFramePr>
        <p:xfrm>
          <a:off x="1691680" y="1844824"/>
          <a:ext cx="6120000" cy="2926080"/>
        </p:xfrm>
        <a:graphic>
          <a:graphicData uri="http://schemas.openxmlformats.org/drawingml/2006/table">
            <a:tbl>
              <a:tblPr>
                <a:tableStyleId>{5C22544A-7EE6-4342-B048-85BDC9FD1C3A}</a:tableStyleId>
              </a:tblPr>
              <a:tblGrid>
                <a:gridCol w="2340000"/>
                <a:gridCol w="1440000"/>
                <a:gridCol w="1440000"/>
                <a:gridCol w="900000"/>
              </a:tblGrid>
              <a:tr h="228600">
                <a:tc>
                  <a:txBody>
                    <a:bodyPr/>
                    <a:lstStyle/>
                    <a:p>
                      <a:pPr algn="l" fontAlgn="ctr"/>
                      <a:endParaRPr lang="ja-JP" altLang="en-US" sz="1400" b="0" i="0" u="none" strike="noStrike" dirty="0">
                        <a:solidFill>
                          <a:srgbClr val="000000"/>
                        </a:solidFill>
                        <a:effectLst/>
                        <a:latin typeface="Arial" panose="020B0604020202020204" pitchFamily="34" charset="0"/>
                        <a:cs typeface="Arial" panose="020B0604020202020204" pitchFamily="34" charset="0"/>
                      </a:endParaRPr>
                    </a:p>
                  </a:txBody>
                  <a:tcPr marL="7620" marR="7620" marT="7620" marB="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ctr"/>
                      <a:r>
                        <a:rPr lang="en-US" sz="1400" u="none" strike="noStrike" dirty="0">
                          <a:effectLst/>
                          <a:latin typeface="Arial" panose="020B0604020202020204" pitchFamily="34" charset="0"/>
                          <a:cs typeface="Arial" panose="020B0604020202020204" pitchFamily="34" charset="0"/>
                        </a:rPr>
                        <a:t>Cardiac</a:t>
                      </a:r>
                      <a:endParaRPr lang="en-US" sz="1400" b="0" i="0" u="none" strike="noStrike" dirty="0">
                        <a:solidFill>
                          <a:srgbClr val="000000"/>
                        </a:solidFill>
                        <a:effectLst/>
                        <a:latin typeface="Arial" panose="020B0604020202020204" pitchFamily="34" charset="0"/>
                        <a:cs typeface="Arial" panose="020B0604020202020204" pitchFamily="34" charset="0"/>
                      </a:endParaRPr>
                    </a:p>
                  </a:txBody>
                  <a:tcPr marL="7620" marR="7620" marT="7620" marB="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ctr"/>
                      <a:r>
                        <a:rPr lang="en-US" sz="1400" u="none" strike="noStrike" dirty="0">
                          <a:effectLst/>
                          <a:latin typeface="Arial" panose="020B0604020202020204" pitchFamily="34" charset="0"/>
                          <a:cs typeface="Arial" panose="020B0604020202020204" pitchFamily="34" charset="0"/>
                        </a:rPr>
                        <a:t>Normal</a:t>
                      </a:r>
                      <a:endParaRPr lang="en-US" sz="1400" b="0" i="0" u="none" strike="noStrike" dirty="0">
                        <a:solidFill>
                          <a:srgbClr val="000000"/>
                        </a:solidFill>
                        <a:effectLst/>
                        <a:latin typeface="Arial" panose="020B0604020202020204" pitchFamily="34" charset="0"/>
                        <a:cs typeface="Arial" panose="020B0604020202020204" pitchFamily="34" charset="0"/>
                      </a:endParaRPr>
                    </a:p>
                  </a:txBody>
                  <a:tcPr marL="7620" marR="7620" marT="7620" marB="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ctr"/>
                      <a:r>
                        <a:rPr lang="en-US" sz="1400" u="none" strike="noStrike" dirty="0">
                          <a:effectLst/>
                          <a:latin typeface="Arial" panose="020B0604020202020204" pitchFamily="34" charset="0"/>
                          <a:cs typeface="Arial" panose="020B0604020202020204" pitchFamily="34" charset="0"/>
                        </a:rPr>
                        <a:t>p</a:t>
                      </a:r>
                      <a:endParaRPr lang="en-US" sz="1400" b="0" i="0" u="none" strike="noStrike" dirty="0">
                        <a:solidFill>
                          <a:srgbClr val="000000"/>
                        </a:solidFill>
                        <a:effectLst/>
                        <a:latin typeface="Arial" panose="020B0604020202020204" pitchFamily="34" charset="0"/>
                        <a:cs typeface="Arial" panose="020B0604020202020204" pitchFamily="34" charset="0"/>
                      </a:endParaRPr>
                    </a:p>
                  </a:txBody>
                  <a:tcPr marL="7620" marR="7620" marT="7620" marB="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228600">
                <a:tc>
                  <a:txBody>
                    <a:bodyPr/>
                    <a:lstStyle/>
                    <a:p>
                      <a:pPr algn="l" fontAlgn="ctr"/>
                      <a:r>
                        <a:rPr lang="en-US" sz="1400" u="none" strike="noStrike" dirty="0">
                          <a:effectLst/>
                          <a:latin typeface="Arial" panose="020B0604020202020204" pitchFamily="34" charset="0"/>
                          <a:cs typeface="Arial" panose="020B0604020202020204" pitchFamily="34" charset="0"/>
                        </a:rPr>
                        <a:t>n</a:t>
                      </a:r>
                      <a:endParaRPr lang="en-US" sz="1400" b="0" i="0" u="none" strike="noStrike" dirty="0">
                        <a:solidFill>
                          <a:srgbClr val="000000"/>
                        </a:solidFill>
                        <a:effectLst/>
                        <a:latin typeface="Arial" panose="020B0604020202020204" pitchFamily="34" charset="0"/>
                        <a:cs typeface="Arial" panose="020B0604020202020204" pitchFamily="34" charset="0"/>
                      </a:endParaRPr>
                    </a:p>
                  </a:txBody>
                  <a:tcPr marL="7620" marR="7620" marT="7620" marB="0" anchor="ctr">
                    <a:lnT w="12700" cap="flat" cmpd="sng" algn="ctr">
                      <a:solidFill>
                        <a:schemeClr val="tx1"/>
                      </a:solidFill>
                      <a:prstDash val="solid"/>
                      <a:round/>
                      <a:headEnd type="none" w="med" len="med"/>
                      <a:tailEnd type="none" w="med" len="med"/>
                    </a:lnT>
                    <a:noFill/>
                  </a:tcPr>
                </a:tc>
                <a:tc>
                  <a:txBody>
                    <a:bodyPr/>
                    <a:lstStyle/>
                    <a:p>
                      <a:pPr algn="ctr" fontAlgn="ctr"/>
                      <a:r>
                        <a:rPr lang="en-US" altLang="ja-JP" sz="1400" u="none" strike="noStrike" dirty="0">
                          <a:effectLst/>
                          <a:latin typeface="Arial" panose="020B0604020202020204" pitchFamily="34" charset="0"/>
                          <a:cs typeface="Arial" panose="020B0604020202020204" pitchFamily="34" charset="0"/>
                        </a:rPr>
                        <a:t>43</a:t>
                      </a:r>
                      <a:endParaRPr lang="en-US" altLang="ja-JP" sz="1400" b="0" i="0" u="none" strike="noStrike" dirty="0">
                        <a:solidFill>
                          <a:srgbClr val="000000"/>
                        </a:solidFill>
                        <a:effectLst/>
                        <a:latin typeface="Arial" panose="020B0604020202020204" pitchFamily="34" charset="0"/>
                        <a:cs typeface="Arial" panose="020B0604020202020204" pitchFamily="34" charset="0"/>
                      </a:endParaRPr>
                    </a:p>
                  </a:txBody>
                  <a:tcPr marL="7620" marR="7620" marT="7620" marB="0" anchor="ctr">
                    <a:lnT w="12700" cap="flat" cmpd="sng" algn="ctr">
                      <a:solidFill>
                        <a:schemeClr val="tx1"/>
                      </a:solidFill>
                      <a:prstDash val="solid"/>
                      <a:round/>
                      <a:headEnd type="none" w="med" len="med"/>
                      <a:tailEnd type="none" w="med" len="med"/>
                    </a:lnT>
                    <a:noFill/>
                  </a:tcPr>
                </a:tc>
                <a:tc>
                  <a:txBody>
                    <a:bodyPr/>
                    <a:lstStyle/>
                    <a:p>
                      <a:pPr algn="ctr" fontAlgn="ctr"/>
                      <a:r>
                        <a:rPr lang="en-US" altLang="ja-JP" sz="1400" u="none" strike="noStrike" dirty="0">
                          <a:effectLst/>
                          <a:latin typeface="Arial" panose="020B0604020202020204" pitchFamily="34" charset="0"/>
                          <a:cs typeface="Arial" panose="020B0604020202020204" pitchFamily="34" charset="0"/>
                        </a:rPr>
                        <a:t>35</a:t>
                      </a:r>
                      <a:endParaRPr lang="en-US" altLang="ja-JP" sz="1400" b="0" i="0" u="none" strike="noStrike" dirty="0">
                        <a:solidFill>
                          <a:srgbClr val="000000"/>
                        </a:solidFill>
                        <a:effectLst/>
                        <a:latin typeface="Arial" panose="020B0604020202020204" pitchFamily="34" charset="0"/>
                        <a:cs typeface="Arial" panose="020B0604020202020204" pitchFamily="34" charset="0"/>
                      </a:endParaRPr>
                    </a:p>
                  </a:txBody>
                  <a:tcPr marL="7620" marR="7620" marT="7620" marB="0" anchor="ctr">
                    <a:lnT w="12700" cap="flat" cmpd="sng" algn="ctr">
                      <a:solidFill>
                        <a:schemeClr val="tx1"/>
                      </a:solidFill>
                      <a:prstDash val="solid"/>
                      <a:round/>
                      <a:headEnd type="none" w="med" len="med"/>
                      <a:tailEnd type="none" w="med" len="med"/>
                    </a:lnT>
                    <a:noFill/>
                  </a:tcPr>
                </a:tc>
                <a:tc>
                  <a:txBody>
                    <a:bodyPr/>
                    <a:lstStyle/>
                    <a:p>
                      <a:pPr algn="ctr" fontAlgn="ctr"/>
                      <a:endParaRPr lang="ja-JP" altLang="en-US" sz="1400" b="0" i="0" u="none" strike="noStrike" dirty="0">
                        <a:solidFill>
                          <a:srgbClr val="000000"/>
                        </a:solidFill>
                        <a:effectLst/>
                        <a:latin typeface="Arial" panose="020B0604020202020204" pitchFamily="34" charset="0"/>
                        <a:cs typeface="Arial" panose="020B0604020202020204" pitchFamily="34" charset="0"/>
                      </a:endParaRPr>
                    </a:p>
                  </a:txBody>
                  <a:tcPr marL="7620" marR="7620" marT="7620" marB="0" anchor="ctr">
                    <a:lnT w="12700" cap="flat" cmpd="sng" algn="ctr">
                      <a:solidFill>
                        <a:schemeClr val="tx1"/>
                      </a:solidFill>
                      <a:prstDash val="solid"/>
                      <a:round/>
                      <a:headEnd type="none" w="med" len="med"/>
                      <a:tailEnd type="none" w="med" len="med"/>
                    </a:lnT>
                    <a:noFill/>
                  </a:tcPr>
                </a:tc>
              </a:tr>
              <a:tr h="228600">
                <a:tc>
                  <a:txBody>
                    <a:bodyPr/>
                    <a:lstStyle/>
                    <a:p>
                      <a:pPr algn="l" fontAlgn="ctr"/>
                      <a:r>
                        <a:rPr lang="en-US" sz="1400" u="none" strike="noStrike" dirty="0" smtClean="0">
                          <a:effectLst/>
                          <a:latin typeface="Arial" panose="020B0604020202020204" pitchFamily="34" charset="0"/>
                          <a:cs typeface="Arial" panose="020B0604020202020204" pitchFamily="34" charset="0"/>
                        </a:rPr>
                        <a:t>Age (years)</a:t>
                      </a:r>
                      <a:endParaRPr lang="en-US" sz="1400" b="0" i="0" u="none" strike="noStrike" dirty="0">
                        <a:solidFill>
                          <a:srgbClr val="000000"/>
                        </a:solidFill>
                        <a:effectLst/>
                        <a:latin typeface="Arial" panose="020B0604020202020204" pitchFamily="34" charset="0"/>
                        <a:cs typeface="Arial" panose="020B0604020202020204" pitchFamily="34" charset="0"/>
                      </a:endParaRPr>
                    </a:p>
                  </a:txBody>
                  <a:tcPr marL="7620" marR="7620" marT="7620" marB="0" anchor="ctr">
                    <a:noFill/>
                  </a:tcPr>
                </a:tc>
                <a:tc>
                  <a:txBody>
                    <a:bodyPr/>
                    <a:lstStyle/>
                    <a:p>
                      <a:pPr algn="ctr" fontAlgn="ctr"/>
                      <a:r>
                        <a:rPr lang="en-US" altLang="ja-JP" sz="1400" u="none" strike="noStrike" dirty="0">
                          <a:effectLst/>
                          <a:latin typeface="Arial" panose="020B0604020202020204" pitchFamily="34" charset="0"/>
                          <a:cs typeface="Arial" panose="020B0604020202020204" pitchFamily="34" charset="0"/>
                        </a:rPr>
                        <a:t>52.5±12.0</a:t>
                      </a:r>
                      <a:endParaRPr lang="en-US" altLang="ja-JP" sz="1400" b="0" i="0" u="none" strike="noStrike" dirty="0">
                        <a:solidFill>
                          <a:srgbClr val="000000"/>
                        </a:solidFill>
                        <a:effectLst/>
                        <a:latin typeface="Arial" panose="020B0604020202020204" pitchFamily="34" charset="0"/>
                        <a:cs typeface="Arial" panose="020B0604020202020204" pitchFamily="34" charset="0"/>
                      </a:endParaRPr>
                    </a:p>
                  </a:txBody>
                  <a:tcPr marL="7620" marR="7620" marT="7620" marB="0" anchor="ctr">
                    <a:noFill/>
                  </a:tcPr>
                </a:tc>
                <a:tc>
                  <a:txBody>
                    <a:bodyPr/>
                    <a:lstStyle/>
                    <a:p>
                      <a:pPr algn="ctr" fontAlgn="ctr"/>
                      <a:r>
                        <a:rPr lang="en-US" altLang="ja-JP" sz="1400" u="none" strike="noStrike" dirty="0">
                          <a:effectLst/>
                          <a:latin typeface="Arial" panose="020B0604020202020204" pitchFamily="34" charset="0"/>
                          <a:cs typeface="Arial" panose="020B0604020202020204" pitchFamily="34" charset="0"/>
                        </a:rPr>
                        <a:t>30.7±11.1</a:t>
                      </a:r>
                      <a:endParaRPr lang="en-US" altLang="ja-JP" sz="1400" b="0" i="0" u="none" strike="noStrike" dirty="0">
                        <a:solidFill>
                          <a:srgbClr val="000000"/>
                        </a:solidFill>
                        <a:effectLst/>
                        <a:latin typeface="Arial" panose="020B0604020202020204" pitchFamily="34" charset="0"/>
                        <a:cs typeface="Arial" panose="020B0604020202020204" pitchFamily="34" charset="0"/>
                      </a:endParaRPr>
                    </a:p>
                  </a:txBody>
                  <a:tcPr marL="7620" marR="7620" marT="7620" marB="0" anchor="ctr">
                    <a:noFill/>
                  </a:tcPr>
                </a:tc>
                <a:tc>
                  <a:txBody>
                    <a:bodyPr/>
                    <a:lstStyle/>
                    <a:p>
                      <a:pPr algn="ctr" fontAlgn="ctr"/>
                      <a:r>
                        <a:rPr lang="en-US" altLang="ja-JP" sz="1400" u="none" strike="noStrike" dirty="0">
                          <a:effectLst/>
                          <a:latin typeface="Arial" panose="020B0604020202020204" pitchFamily="34" charset="0"/>
                          <a:cs typeface="Arial" panose="020B0604020202020204" pitchFamily="34" charset="0"/>
                        </a:rPr>
                        <a:t>&lt;0.001</a:t>
                      </a:r>
                      <a:endParaRPr lang="en-US" altLang="ja-JP" sz="1400" b="0" i="0" u="none" strike="noStrike" dirty="0">
                        <a:solidFill>
                          <a:srgbClr val="000000"/>
                        </a:solidFill>
                        <a:effectLst/>
                        <a:latin typeface="Arial" panose="020B0604020202020204" pitchFamily="34" charset="0"/>
                        <a:cs typeface="Arial" panose="020B0604020202020204" pitchFamily="34" charset="0"/>
                      </a:endParaRPr>
                    </a:p>
                  </a:txBody>
                  <a:tcPr marL="7620" marR="7620" marT="7620" marB="0" anchor="ctr">
                    <a:noFill/>
                  </a:tcPr>
                </a:tc>
              </a:tr>
              <a:tr h="228600">
                <a:tc>
                  <a:txBody>
                    <a:bodyPr/>
                    <a:lstStyle/>
                    <a:p>
                      <a:pPr algn="l" fontAlgn="ctr"/>
                      <a:r>
                        <a:rPr lang="en-US" sz="1400" u="none" strike="noStrike" dirty="0">
                          <a:effectLst/>
                          <a:latin typeface="Arial" panose="020B0604020202020204" pitchFamily="34" charset="0"/>
                          <a:cs typeface="Arial" panose="020B0604020202020204" pitchFamily="34" charset="0"/>
                        </a:rPr>
                        <a:t>Height (cm)</a:t>
                      </a:r>
                      <a:endParaRPr lang="en-US" sz="1400" b="0" i="0" u="none" strike="noStrike" dirty="0">
                        <a:solidFill>
                          <a:srgbClr val="000000"/>
                        </a:solidFill>
                        <a:effectLst/>
                        <a:latin typeface="Arial" panose="020B0604020202020204" pitchFamily="34" charset="0"/>
                        <a:cs typeface="Arial" panose="020B0604020202020204" pitchFamily="34" charset="0"/>
                      </a:endParaRPr>
                    </a:p>
                  </a:txBody>
                  <a:tcPr marL="7620" marR="7620" marT="7620" marB="0" anchor="ctr">
                    <a:noFill/>
                  </a:tcPr>
                </a:tc>
                <a:tc>
                  <a:txBody>
                    <a:bodyPr/>
                    <a:lstStyle/>
                    <a:p>
                      <a:pPr algn="ctr" fontAlgn="ctr"/>
                      <a:r>
                        <a:rPr lang="en-US" altLang="ja-JP" sz="1400" u="none" strike="noStrike" dirty="0">
                          <a:effectLst/>
                          <a:latin typeface="Arial" panose="020B0604020202020204" pitchFamily="34" charset="0"/>
                          <a:cs typeface="Arial" panose="020B0604020202020204" pitchFamily="34" charset="0"/>
                        </a:rPr>
                        <a:t>164.7±5.2</a:t>
                      </a:r>
                      <a:endParaRPr lang="en-US" altLang="ja-JP" sz="1400" b="0" i="0" u="none" strike="noStrike" dirty="0">
                        <a:solidFill>
                          <a:srgbClr val="000000"/>
                        </a:solidFill>
                        <a:effectLst/>
                        <a:latin typeface="Arial" panose="020B0604020202020204" pitchFamily="34" charset="0"/>
                        <a:cs typeface="Arial" panose="020B0604020202020204" pitchFamily="34" charset="0"/>
                      </a:endParaRPr>
                    </a:p>
                  </a:txBody>
                  <a:tcPr marL="7620" marR="7620" marT="7620" marB="0" anchor="ctr">
                    <a:noFill/>
                  </a:tcPr>
                </a:tc>
                <a:tc>
                  <a:txBody>
                    <a:bodyPr/>
                    <a:lstStyle/>
                    <a:p>
                      <a:pPr algn="ctr" fontAlgn="ctr"/>
                      <a:r>
                        <a:rPr lang="en-US" altLang="ja-JP" sz="1400" u="none" strike="noStrike" dirty="0">
                          <a:effectLst/>
                          <a:latin typeface="Arial" panose="020B0604020202020204" pitchFamily="34" charset="0"/>
                          <a:cs typeface="Arial" panose="020B0604020202020204" pitchFamily="34" charset="0"/>
                        </a:rPr>
                        <a:t>170.9±5.7</a:t>
                      </a:r>
                      <a:endParaRPr lang="en-US" altLang="ja-JP" sz="1400" b="0" i="0" u="none" strike="noStrike" dirty="0">
                        <a:solidFill>
                          <a:srgbClr val="000000"/>
                        </a:solidFill>
                        <a:effectLst/>
                        <a:latin typeface="Arial" panose="020B0604020202020204" pitchFamily="34" charset="0"/>
                        <a:cs typeface="Arial" panose="020B0604020202020204" pitchFamily="34" charset="0"/>
                      </a:endParaRPr>
                    </a:p>
                  </a:txBody>
                  <a:tcPr marL="7620" marR="7620" marT="7620" marB="0" anchor="ctr">
                    <a:noFill/>
                  </a:tcPr>
                </a:tc>
                <a:tc>
                  <a:txBody>
                    <a:bodyPr/>
                    <a:lstStyle/>
                    <a:p>
                      <a:pPr algn="ctr" fontAlgn="ctr"/>
                      <a:r>
                        <a:rPr lang="en-US" altLang="ja-JP" sz="1400" u="none" strike="noStrike" dirty="0">
                          <a:effectLst/>
                          <a:latin typeface="Arial" panose="020B0604020202020204" pitchFamily="34" charset="0"/>
                          <a:cs typeface="Arial" panose="020B0604020202020204" pitchFamily="34" charset="0"/>
                        </a:rPr>
                        <a:t>&lt;0.001</a:t>
                      </a:r>
                      <a:endParaRPr lang="en-US" altLang="ja-JP" sz="1400" b="0" i="0" u="none" strike="noStrike" dirty="0">
                        <a:solidFill>
                          <a:srgbClr val="000000"/>
                        </a:solidFill>
                        <a:effectLst/>
                        <a:latin typeface="Arial" panose="020B0604020202020204" pitchFamily="34" charset="0"/>
                        <a:cs typeface="Arial" panose="020B0604020202020204" pitchFamily="34" charset="0"/>
                      </a:endParaRPr>
                    </a:p>
                  </a:txBody>
                  <a:tcPr marL="7620" marR="7620" marT="7620" marB="0" anchor="ctr">
                    <a:noFill/>
                  </a:tcPr>
                </a:tc>
              </a:tr>
              <a:tr h="228600">
                <a:tc>
                  <a:txBody>
                    <a:bodyPr/>
                    <a:lstStyle/>
                    <a:p>
                      <a:pPr algn="l" fontAlgn="ctr"/>
                      <a:r>
                        <a:rPr lang="en-US" sz="1400" u="none" strike="noStrike" dirty="0">
                          <a:effectLst/>
                          <a:latin typeface="Arial" panose="020B0604020202020204" pitchFamily="34" charset="0"/>
                          <a:cs typeface="Arial" panose="020B0604020202020204" pitchFamily="34" charset="0"/>
                        </a:rPr>
                        <a:t>Weight (kg)</a:t>
                      </a:r>
                      <a:endParaRPr lang="en-US" sz="1400" b="0" i="0" u="none" strike="noStrike" dirty="0">
                        <a:solidFill>
                          <a:srgbClr val="000000"/>
                        </a:solidFill>
                        <a:effectLst/>
                        <a:latin typeface="Arial" panose="020B0604020202020204" pitchFamily="34" charset="0"/>
                        <a:cs typeface="Arial" panose="020B0604020202020204" pitchFamily="34" charset="0"/>
                      </a:endParaRPr>
                    </a:p>
                  </a:txBody>
                  <a:tcPr marL="7620" marR="7620" marT="7620" marB="0" anchor="ctr">
                    <a:noFill/>
                  </a:tcPr>
                </a:tc>
                <a:tc>
                  <a:txBody>
                    <a:bodyPr/>
                    <a:lstStyle/>
                    <a:p>
                      <a:pPr algn="ctr" fontAlgn="ctr"/>
                      <a:r>
                        <a:rPr lang="en-US" altLang="ja-JP" sz="1400" u="none" strike="noStrike" dirty="0">
                          <a:effectLst/>
                          <a:latin typeface="Arial" panose="020B0604020202020204" pitchFamily="34" charset="0"/>
                          <a:cs typeface="Arial" panose="020B0604020202020204" pitchFamily="34" charset="0"/>
                        </a:rPr>
                        <a:t>60.7±7.4</a:t>
                      </a:r>
                      <a:endParaRPr lang="en-US" altLang="ja-JP" sz="1400" b="0" i="0" u="none" strike="noStrike" dirty="0">
                        <a:solidFill>
                          <a:srgbClr val="000000"/>
                        </a:solidFill>
                        <a:effectLst/>
                        <a:latin typeface="Arial" panose="020B0604020202020204" pitchFamily="34" charset="0"/>
                        <a:cs typeface="Arial" panose="020B0604020202020204" pitchFamily="34" charset="0"/>
                      </a:endParaRPr>
                    </a:p>
                  </a:txBody>
                  <a:tcPr marL="7620" marR="7620" marT="7620" marB="0" anchor="ctr">
                    <a:noFill/>
                  </a:tcPr>
                </a:tc>
                <a:tc>
                  <a:txBody>
                    <a:bodyPr/>
                    <a:lstStyle/>
                    <a:p>
                      <a:pPr algn="ctr" fontAlgn="ctr"/>
                      <a:r>
                        <a:rPr lang="en-US" altLang="ja-JP" sz="1400" u="none" strike="noStrike" dirty="0">
                          <a:effectLst/>
                          <a:latin typeface="Arial" panose="020B0604020202020204" pitchFamily="34" charset="0"/>
                          <a:cs typeface="Arial" panose="020B0604020202020204" pitchFamily="34" charset="0"/>
                        </a:rPr>
                        <a:t>66.6±8.8</a:t>
                      </a:r>
                      <a:endParaRPr lang="en-US" altLang="ja-JP" sz="1400" b="0" i="0" u="none" strike="noStrike" dirty="0">
                        <a:solidFill>
                          <a:srgbClr val="000000"/>
                        </a:solidFill>
                        <a:effectLst/>
                        <a:latin typeface="Arial" panose="020B0604020202020204" pitchFamily="34" charset="0"/>
                        <a:cs typeface="Arial" panose="020B0604020202020204" pitchFamily="34" charset="0"/>
                      </a:endParaRPr>
                    </a:p>
                  </a:txBody>
                  <a:tcPr marL="7620" marR="7620" marT="7620" marB="0" anchor="ctr">
                    <a:noFill/>
                  </a:tcPr>
                </a:tc>
                <a:tc>
                  <a:txBody>
                    <a:bodyPr/>
                    <a:lstStyle/>
                    <a:p>
                      <a:pPr algn="ctr" fontAlgn="ctr"/>
                      <a:r>
                        <a:rPr lang="en-US" altLang="ja-JP" sz="1400" u="none" strike="noStrike" dirty="0">
                          <a:effectLst/>
                          <a:latin typeface="Arial" panose="020B0604020202020204" pitchFamily="34" charset="0"/>
                          <a:cs typeface="Arial" panose="020B0604020202020204" pitchFamily="34" charset="0"/>
                        </a:rPr>
                        <a:t>0.001 </a:t>
                      </a:r>
                      <a:endParaRPr lang="en-US" altLang="ja-JP" sz="1400" b="0" i="0" u="none" strike="noStrike" dirty="0">
                        <a:solidFill>
                          <a:srgbClr val="000000"/>
                        </a:solidFill>
                        <a:effectLst/>
                        <a:latin typeface="Arial" panose="020B0604020202020204" pitchFamily="34" charset="0"/>
                        <a:cs typeface="Arial" panose="020B0604020202020204" pitchFamily="34" charset="0"/>
                      </a:endParaRPr>
                    </a:p>
                  </a:txBody>
                  <a:tcPr marL="7620" marR="7620" marT="7620" marB="0" anchor="ctr">
                    <a:noFill/>
                  </a:tcPr>
                </a:tc>
              </a:tr>
              <a:tr h="228600">
                <a:tc>
                  <a:txBody>
                    <a:bodyPr/>
                    <a:lstStyle/>
                    <a:p>
                      <a:pPr algn="l" fontAlgn="ctr"/>
                      <a:r>
                        <a:rPr lang="en-US" sz="1400" u="none" strike="noStrike" dirty="0" err="1">
                          <a:effectLst/>
                          <a:latin typeface="Arial" panose="020B0604020202020204" pitchFamily="34" charset="0"/>
                          <a:cs typeface="Arial" panose="020B0604020202020204" pitchFamily="34" charset="0"/>
                        </a:rPr>
                        <a:t>HRpeak</a:t>
                      </a:r>
                      <a:r>
                        <a:rPr lang="en-US" sz="1400" u="none" strike="noStrike" dirty="0">
                          <a:effectLst/>
                          <a:latin typeface="Arial" panose="020B0604020202020204" pitchFamily="34" charset="0"/>
                          <a:cs typeface="Arial" panose="020B0604020202020204" pitchFamily="34" charset="0"/>
                        </a:rPr>
                        <a:t> (bpm)</a:t>
                      </a:r>
                      <a:endParaRPr lang="en-US" sz="1400" b="0" i="0" u="none" strike="noStrike" dirty="0">
                        <a:solidFill>
                          <a:srgbClr val="000000"/>
                        </a:solidFill>
                        <a:effectLst/>
                        <a:latin typeface="Arial" panose="020B0604020202020204" pitchFamily="34" charset="0"/>
                        <a:cs typeface="Arial" panose="020B0604020202020204" pitchFamily="34" charset="0"/>
                      </a:endParaRPr>
                    </a:p>
                  </a:txBody>
                  <a:tcPr marL="7620" marR="7620" marT="7620" marB="0" anchor="ctr">
                    <a:noFill/>
                  </a:tcPr>
                </a:tc>
                <a:tc>
                  <a:txBody>
                    <a:bodyPr/>
                    <a:lstStyle/>
                    <a:p>
                      <a:pPr algn="ctr" fontAlgn="ctr"/>
                      <a:r>
                        <a:rPr lang="en-US" altLang="ja-JP" sz="1400" u="none" strike="noStrike" dirty="0">
                          <a:effectLst/>
                          <a:latin typeface="Arial" panose="020B0604020202020204" pitchFamily="34" charset="0"/>
                          <a:cs typeface="Arial" panose="020B0604020202020204" pitchFamily="34" charset="0"/>
                        </a:rPr>
                        <a:t>150.9±32.0</a:t>
                      </a:r>
                      <a:endParaRPr lang="en-US" altLang="ja-JP" sz="1400" b="0" i="0" u="none" strike="noStrike" dirty="0">
                        <a:solidFill>
                          <a:srgbClr val="000000"/>
                        </a:solidFill>
                        <a:effectLst/>
                        <a:latin typeface="Arial" panose="020B0604020202020204" pitchFamily="34" charset="0"/>
                        <a:cs typeface="Arial" panose="020B0604020202020204" pitchFamily="34" charset="0"/>
                      </a:endParaRPr>
                    </a:p>
                  </a:txBody>
                  <a:tcPr marL="7620" marR="7620" marT="7620" marB="0" anchor="ctr">
                    <a:noFill/>
                  </a:tcPr>
                </a:tc>
                <a:tc>
                  <a:txBody>
                    <a:bodyPr/>
                    <a:lstStyle/>
                    <a:p>
                      <a:pPr algn="ctr" fontAlgn="ctr"/>
                      <a:r>
                        <a:rPr lang="en-US" altLang="ja-JP" sz="1400" u="none" strike="noStrike" dirty="0">
                          <a:effectLst/>
                          <a:latin typeface="Arial" panose="020B0604020202020204" pitchFamily="34" charset="0"/>
                          <a:cs typeface="Arial" panose="020B0604020202020204" pitchFamily="34" charset="0"/>
                        </a:rPr>
                        <a:t>172.9±18.8</a:t>
                      </a:r>
                      <a:endParaRPr lang="en-US" altLang="ja-JP" sz="1400" b="0" i="0" u="none" strike="noStrike" dirty="0">
                        <a:solidFill>
                          <a:srgbClr val="000000"/>
                        </a:solidFill>
                        <a:effectLst/>
                        <a:latin typeface="Arial" panose="020B0604020202020204" pitchFamily="34" charset="0"/>
                        <a:cs typeface="Arial" panose="020B0604020202020204" pitchFamily="34" charset="0"/>
                      </a:endParaRPr>
                    </a:p>
                  </a:txBody>
                  <a:tcPr marL="7620" marR="7620" marT="7620" marB="0" anchor="ctr">
                    <a:noFill/>
                  </a:tcPr>
                </a:tc>
                <a:tc>
                  <a:txBody>
                    <a:bodyPr/>
                    <a:lstStyle/>
                    <a:p>
                      <a:pPr algn="ctr" fontAlgn="ctr"/>
                      <a:r>
                        <a:rPr lang="en-US" altLang="ja-JP" sz="1400" u="none" strike="noStrike" dirty="0">
                          <a:effectLst/>
                          <a:latin typeface="Arial" panose="020B0604020202020204" pitchFamily="34" charset="0"/>
                          <a:cs typeface="Arial" panose="020B0604020202020204" pitchFamily="34" charset="0"/>
                        </a:rPr>
                        <a:t>&lt;0.001</a:t>
                      </a:r>
                      <a:endParaRPr lang="en-US" altLang="ja-JP" sz="1400" b="0" i="0" u="none" strike="noStrike" dirty="0">
                        <a:solidFill>
                          <a:srgbClr val="000000"/>
                        </a:solidFill>
                        <a:effectLst/>
                        <a:latin typeface="Arial" panose="020B0604020202020204" pitchFamily="34" charset="0"/>
                        <a:cs typeface="Arial" panose="020B0604020202020204" pitchFamily="34" charset="0"/>
                      </a:endParaRPr>
                    </a:p>
                  </a:txBody>
                  <a:tcPr marL="7620" marR="7620" marT="7620" marB="0" anchor="ctr">
                    <a:noFill/>
                  </a:tcPr>
                </a:tc>
              </a:tr>
              <a:tr h="259080">
                <a:tc>
                  <a:txBody>
                    <a:bodyPr/>
                    <a:lstStyle/>
                    <a:p>
                      <a:pPr algn="l" fontAlgn="ctr"/>
                      <a:r>
                        <a:rPr lang="en-US" sz="1400" u="none" strike="noStrike" dirty="0">
                          <a:effectLst/>
                          <a:latin typeface="Arial" panose="020B0604020202020204" pitchFamily="34" charset="0"/>
                          <a:cs typeface="Arial" panose="020B0604020202020204" pitchFamily="34" charset="0"/>
                        </a:rPr>
                        <a:t>VO</a:t>
                      </a:r>
                      <a:r>
                        <a:rPr lang="en-US" sz="1400" u="none" strike="noStrike" baseline="-25000" dirty="0">
                          <a:effectLst/>
                          <a:latin typeface="Arial" panose="020B0604020202020204" pitchFamily="34" charset="0"/>
                          <a:cs typeface="Arial" panose="020B0604020202020204" pitchFamily="34" charset="0"/>
                        </a:rPr>
                        <a:t>2</a:t>
                      </a:r>
                      <a:r>
                        <a:rPr lang="en-US" sz="1400" u="none" strike="noStrike" dirty="0">
                          <a:effectLst/>
                          <a:latin typeface="Arial" panose="020B0604020202020204" pitchFamily="34" charset="0"/>
                          <a:cs typeface="Arial" panose="020B0604020202020204" pitchFamily="34" charset="0"/>
                        </a:rPr>
                        <a:t>peak (ml.min</a:t>
                      </a:r>
                      <a:r>
                        <a:rPr lang="en-US" sz="1400" u="none" strike="noStrike" baseline="30000" dirty="0">
                          <a:effectLst/>
                          <a:latin typeface="Arial" panose="020B0604020202020204" pitchFamily="34" charset="0"/>
                          <a:cs typeface="Arial" panose="020B0604020202020204" pitchFamily="34" charset="0"/>
                        </a:rPr>
                        <a:t>-1</a:t>
                      </a:r>
                      <a:r>
                        <a:rPr lang="en-US" sz="1400" u="none" strike="noStrike" dirty="0">
                          <a:effectLst/>
                          <a:latin typeface="Arial" panose="020B0604020202020204" pitchFamily="34" charset="0"/>
                          <a:cs typeface="Arial" panose="020B0604020202020204" pitchFamily="34" charset="0"/>
                        </a:rPr>
                        <a:t>)</a:t>
                      </a:r>
                      <a:endParaRPr lang="en-US" sz="1400" b="0" i="0" u="none" strike="noStrike" dirty="0">
                        <a:solidFill>
                          <a:srgbClr val="000000"/>
                        </a:solidFill>
                        <a:effectLst/>
                        <a:latin typeface="Arial" panose="020B0604020202020204" pitchFamily="34" charset="0"/>
                        <a:cs typeface="Arial" panose="020B0604020202020204" pitchFamily="34" charset="0"/>
                      </a:endParaRPr>
                    </a:p>
                  </a:txBody>
                  <a:tcPr marL="7620" marR="7620" marT="7620" marB="0" anchor="ctr">
                    <a:noFill/>
                  </a:tcPr>
                </a:tc>
                <a:tc>
                  <a:txBody>
                    <a:bodyPr/>
                    <a:lstStyle/>
                    <a:p>
                      <a:pPr algn="ctr" fontAlgn="ctr"/>
                      <a:r>
                        <a:rPr lang="en-US" altLang="ja-JP" sz="1400" u="none" strike="noStrike" dirty="0">
                          <a:effectLst/>
                          <a:latin typeface="Arial" panose="020B0604020202020204" pitchFamily="34" charset="0"/>
                          <a:cs typeface="Arial" panose="020B0604020202020204" pitchFamily="34" charset="0"/>
                        </a:rPr>
                        <a:t>1311.1±314.7</a:t>
                      </a:r>
                      <a:endParaRPr lang="en-US" altLang="ja-JP" sz="1400" b="0" i="0" u="none" strike="noStrike" dirty="0">
                        <a:solidFill>
                          <a:srgbClr val="000000"/>
                        </a:solidFill>
                        <a:effectLst/>
                        <a:latin typeface="Arial" panose="020B0604020202020204" pitchFamily="34" charset="0"/>
                        <a:cs typeface="Arial" panose="020B0604020202020204" pitchFamily="34" charset="0"/>
                      </a:endParaRPr>
                    </a:p>
                  </a:txBody>
                  <a:tcPr marL="7620" marR="7620" marT="7620" marB="0" anchor="ctr">
                    <a:noFill/>
                  </a:tcPr>
                </a:tc>
                <a:tc>
                  <a:txBody>
                    <a:bodyPr/>
                    <a:lstStyle/>
                    <a:p>
                      <a:pPr algn="ctr" fontAlgn="ctr"/>
                      <a:r>
                        <a:rPr lang="en-US" altLang="ja-JP" sz="1400" u="none" strike="noStrike" dirty="0">
                          <a:effectLst/>
                          <a:latin typeface="Arial" panose="020B0604020202020204" pitchFamily="34" charset="0"/>
                          <a:cs typeface="Arial" panose="020B0604020202020204" pitchFamily="34" charset="0"/>
                        </a:rPr>
                        <a:t>3305.3±923.7</a:t>
                      </a:r>
                      <a:endParaRPr lang="en-US" altLang="ja-JP" sz="1400" b="0" i="0" u="none" strike="noStrike" dirty="0">
                        <a:solidFill>
                          <a:srgbClr val="000000"/>
                        </a:solidFill>
                        <a:effectLst/>
                        <a:latin typeface="Arial" panose="020B0604020202020204" pitchFamily="34" charset="0"/>
                        <a:cs typeface="Arial" panose="020B0604020202020204" pitchFamily="34" charset="0"/>
                      </a:endParaRPr>
                    </a:p>
                  </a:txBody>
                  <a:tcPr marL="7620" marR="7620" marT="7620" marB="0" anchor="ctr">
                    <a:noFill/>
                  </a:tcPr>
                </a:tc>
                <a:tc>
                  <a:txBody>
                    <a:bodyPr/>
                    <a:lstStyle/>
                    <a:p>
                      <a:pPr algn="ctr" fontAlgn="ctr"/>
                      <a:r>
                        <a:rPr lang="en-US" altLang="ja-JP" sz="1400" u="none" strike="noStrike" dirty="0">
                          <a:effectLst/>
                          <a:latin typeface="Arial" panose="020B0604020202020204" pitchFamily="34" charset="0"/>
                          <a:cs typeface="Arial" panose="020B0604020202020204" pitchFamily="34" charset="0"/>
                        </a:rPr>
                        <a:t>&lt;0.001</a:t>
                      </a:r>
                      <a:endParaRPr lang="en-US" altLang="ja-JP" sz="1400" b="0" i="0" u="none" strike="noStrike" dirty="0">
                        <a:solidFill>
                          <a:srgbClr val="000000"/>
                        </a:solidFill>
                        <a:effectLst/>
                        <a:latin typeface="Arial" panose="020B0604020202020204" pitchFamily="34" charset="0"/>
                        <a:cs typeface="Arial" panose="020B0604020202020204" pitchFamily="34" charset="0"/>
                      </a:endParaRPr>
                    </a:p>
                  </a:txBody>
                  <a:tcPr marL="7620" marR="7620" marT="7620" marB="0" anchor="ctr">
                    <a:noFill/>
                  </a:tcPr>
                </a:tc>
              </a:tr>
              <a:tr h="259080">
                <a:tc>
                  <a:txBody>
                    <a:bodyPr/>
                    <a:lstStyle/>
                    <a:p>
                      <a:pPr algn="l" fontAlgn="ctr"/>
                      <a:r>
                        <a:rPr lang="en-US" sz="1400" u="none" strike="noStrike" dirty="0">
                          <a:effectLst/>
                          <a:latin typeface="Arial" panose="020B0604020202020204" pitchFamily="34" charset="0"/>
                          <a:cs typeface="Arial" panose="020B0604020202020204" pitchFamily="34" charset="0"/>
                        </a:rPr>
                        <a:t>VO</a:t>
                      </a:r>
                      <a:r>
                        <a:rPr lang="en-US" sz="1400" u="none" strike="noStrike" baseline="-25000" dirty="0">
                          <a:effectLst/>
                          <a:latin typeface="Arial" panose="020B0604020202020204" pitchFamily="34" charset="0"/>
                          <a:cs typeface="Arial" panose="020B0604020202020204" pitchFamily="34" charset="0"/>
                        </a:rPr>
                        <a:t>2</a:t>
                      </a:r>
                      <a:r>
                        <a:rPr lang="en-US" sz="1400" u="none" strike="noStrike" dirty="0">
                          <a:effectLst/>
                          <a:latin typeface="Arial" panose="020B0604020202020204" pitchFamily="34" charset="0"/>
                          <a:cs typeface="Arial" panose="020B0604020202020204" pitchFamily="34" charset="0"/>
                        </a:rPr>
                        <a:t>peak (ml.kg</a:t>
                      </a:r>
                      <a:r>
                        <a:rPr lang="en-US" sz="1400" u="none" strike="noStrike" baseline="30000" dirty="0">
                          <a:effectLst/>
                          <a:latin typeface="Arial" panose="020B0604020202020204" pitchFamily="34" charset="0"/>
                          <a:cs typeface="Arial" panose="020B0604020202020204" pitchFamily="34" charset="0"/>
                        </a:rPr>
                        <a:t>-1</a:t>
                      </a:r>
                      <a:r>
                        <a:rPr lang="en-US" sz="1400" u="none" strike="noStrike" dirty="0">
                          <a:effectLst/>
                          <a:latin typeface="Arial" panose="020B0604020202020204" pitchFamily="34" charset="0"/>
                          <a:cs typeface="Arial" panose="020B0604020202020204" pitchFamily="34" charset="0"/>
                        </a:rPr>
                        <a:t>.min</a:t>
                      </a:r>
                      <a:r>
                        <a:rPr lang="en-US" sz="1400" u="none" strike="noStrike" baseline="30000" dirty="0">
                          <a:effectLst/>
                          <a:latin typeface="Arial" panose="020B0604020202020204" pitchFamily="34" charset="0"/>
                          <a:cs typeface="Arial" panose="020B0604020202020204" pitchFamily="34" charset="0"/>
                        </a:rPr>
                        <a:t>-1</a:t>
                      </a:r>
                      <a:r>
                        <a:rPr lang="en-US" sz="1400" u="none" strike="noStrike" dirty="0">
                          <a:effectLst/>
                          <a:latin typeface="Arial" panose="020B0604020202020204" pitchFamily="34" charset="0"/>
                          <a:cs typeface="Arial" panose="020B0604020202020204" pitchFamily="34" charset="0"/>
                        </a:rPr>
                        <a:t>)</a:t>
                      </a:r>
                      <a:endParaRPr lang="en-US" sz="1400" b="0" i="0" u="none" strike="noStrike" dirty="0">
                        <a:solidFill>
                          <a:srgbClr val="000000"/>
                        </a:solidFill>
                        <a:effectLst/>
                        <a:latin typeface="Arial" panose="020B0604020202020204" pitchFamily="34" charset="0"/>
                        <a:cs typeface="Arial" panose="020B0604020202020204" pitchFamily="34" charset="0"/>
                      </a:endParaRPr>
                    </a:p>
                  </a:txBody>
                  <a:tcPr marL="7620" marR="7620" marT="7620" marB="0" anchor="ctr">
                    <a:noFill/>
                  </a:tcPr>
                </a:tc>
                <a:tc>
                  <a:txBody>
                    <a:bodyPr/>
                    <a:lstStyle/>
                    <a:p>
                      <a:pPr algn="ctr" fontAlgn="ctr"/>
                      <a:r>
                        <a:rPr lang="en-US" altLang="ja-JP" sz="1400" u="none" strike="noStrike" dirty="0">
                          <a:effectLst/>
                          <a:latin typeface="Arial" panose="020B0604020202020204" pitchFamily="34" charset="0"/>
                          <a:cs typeface="Arial" panose="020B0604020202020204" pitchFamily="34" charset="0"/>
                        </a:rPr>
                        <a:t>21.6±4.8</a:t>
                      </a:r>
                      <a:endParaRPr lang="en-US" altLang="ja-JP" sz="1400" b="0" i="0" u="none" strike="noStrike" dirty="0">
                        <a:solidFill>
                          <a:srgbClr val="000000"/>
                        </a:solidFill>
                        <a:effectLst/>
                        <a:latin typeface="Arial" panose="020B0604020202020204" pitchFamily="34" charset="0"/>
                        <a:cs typeface="Arial" panose="020B0604020202020204" pitchFamily="34" charset="0"/>
                      </a:endParaRPr>
                    </a:p>
                  </a:txBody>
                  <a:tcPr marL="7620" marR="7620" marT="7620" marB="0" anchor="ctr">
                    <a:noFill/>
                  </a:tcPr>
                </a:tc>
                <a:tc>
                  <a:txBody>
                    <a:bodyPr/>
                    <a:lstStyle/>
                    <a:p>
                      <a:pPr algn="ctr" fontAlgn="ctr"/>
                      <a:r>
                        <a:rPr lang="en-US" altLang="ja-JP" sz="1400" u="none" strike="noStrike" dirty="0">
                          <a:effectLst/>
                          <a:latin typeface="Arial" panose="020B0604020202020204" pitchFamily="34" charset="0"/>
                          <a:cs typeface="Arial" panose="020B0604020202020204" pitchFamily="34" charset="0"/>
                        </a:rPr>
                        <a:t>49.5±12.4</a:t>
                      </a:r>
                      <a:endParaRPr lang="en-US" altLang="ja-JP" sz="1400" b="0" i="0" u="none" strike="noStrike" dirty="0">
                        <a:solidFill>
                          <a:srgbClr val="000000"/>
                        </a:solidFill>
                        <a:effectLst/>
                        <a:latin typeface="Arial" panose="020B0604020202020204" pitchFamily="34" charset="0"/>
                        <a:cs typeface="Arial" panose="020B0604020202020204" pitchFamily="34" charset="0"/>
                      </a:endParaRPr>
                    </a:p>
                  </a:txBody>
                  <a:tcPr marL="7620" marR="7620" marT="7620" marB="0" anchor="ctr">
                    <a:noFill/>
                  </a:tcPr>
                </a:tc>
                <a:tc>
                  <a:txBody>
                    <a:bodyPr/>
                    <a:lstStyle/>
                    <a:p>
                      <a:pPr algn="ctr" fontAlgn="ctr"/>
                      <a:r>
                        <a:rPr lang="en-US" altLang="ja-JP" sz="1400" u="none" strike="noStrike" dirty="0">
                          <a:effectLst/>
                          <a:latin typeface="Arial" panose="020B0604020202020204" pitchFamily="34" charset="0"/>
                          <a:cs typeface="Arial" panose="020B0604020202020204" pitchFamily="34" charset="0"/>
                        </a:rPr>
                        <a:t>&lt;0.001</a:t>
                      </a:r>
                      <a:endParaRPr lang="en-US" altLang="ja-JP" sz="1400" b="0" i="0" u="none" strike="noStrike" dirty="0">
                        <a:solidFill>
                          <a:srgbClr val="000000"/>
                        </a:solidFill>
                        <a:effectLst/>
                        <a:latin typeface="Arial" panose="020B0604020202020204" pitchFamily="34" charset="0"/>
                        <a:cs typeface="Arial" panose="020B0604020202020204" pitchFamily="34" charset="0"/>
                      </a:endParaRPr>
                    </a:p>
                  </a:txBody>
                  <a:tcPr marL="7620" marR="7620" marT="7620" marB="0" anchor="ctr">
                    <a:noFill/>
                  </a:tcPr>
                </a:tc>
              </a:tr>
              <a:tr h="259080">
                <a:tc>
                  <a:txBody>
                    <a:bodyPr/>
                    <a:lstStyle/>
                    <a:p>
                      <a:pPr algn="l" fontAlgn="ctr"/>
                      <a:r>
                        <a:rPr lang="en-US" sz="1400" u="none" strike="noStrike" dirty="0">
                          <a:effectLst/>
                          <a:latin typeface="Arial" panose="020B0604020202020204" pitchFamily="34" charset="0"/>
                          <a:cs typeface="Arial" panose="020B0604020202020204" pitchFamily="34" charset="0"/>
                        </a:rPr>
                        <a:t>VAT (ml.min</a:t>
                      </a:r>
                      <a:r>
                        <a:rPr lang="en-US" sz="1400" u="none" strike="noStrike" baseline="30000" dirty="0">
                          <a:effectLst/>
                          <a:latin typeface="Arial" panose="020B0604020202020204" pitchFamily="34" charset="0"/>
                          <a:cs typeface="Arial" panose="020B0604020202020204" pitchFamily="34" charset="0"/>
                        </a:rPr>
                        <a:t>-1</a:t>
                      </a:r>
                      <a:r>
                        <a:rPr lang="en-US" sz="1400" u="none" strike="noStrike" dirty="0">
                          <a:effectLst/>
                          <a:latin typeface="Arial" panose="020B0604020202020204" pitchFamily="34" charset="0"/>
                          <a:cs typeface="Arial" panose="020B0604020202020204" pitchFamily="34" charset="0"/>
                        </a:rPr>
                        <a:t>)</a:t>
                      </a:r>
                      <a:endParaRPr lang="en-US" sz="1400" b="0" i="0" u="none" strike="noStrike" dirty="0">
                        <a:solidFill>
                          <a:srgbClr val="000000"/>
                        </a:solidFill>
                        <a:effectLst/>
                        <a:latin typeface="Arial" panose="020B0604020202020204" pitchFamily="34" charset="0"/>
                        <a:cs typeface="Arial" panose="020B0604020202020204" pitchFamily="34" charset="0"/>
                      </a:endParaRPr>
                    </a:p>
                  </a:txBody>
                  <a:tcPr marL="7620" marR="7620" marT="7620" marB="0" anchor="ctr">
                    <a:noFill/>
                  </a:tcPr>
                </a:tc>
                <a:tc>
                  <a:txBody>
                    <a:bodyPr/>
                    <a:lstStyle/>
                    <a:p>
                      <a:pPr algn="ctr" fontAlgn="ctr"/>
                      <a:r>
                        <a:rPr lang="en-US" altLang="ja-JP" sz="1400" u="none" strike="noStrike" dirty="0">
                          <a:effectLst/>
                          <a:latin typeface="Arial" panose="020B0604020202020204" pitchFamily="34" charset="0"/>
                          <a:cs typeface="Arial" panose="020B0604020202020204" pitchFamily="34" charset="0"/>
                        </a:rPr>
                        <a:t>646.0±213.0</a:t>
                      </a:r>
                      <a:endParaRPr lang="en-US" altLang="ja-JP" sz="1400" b="0" i="0" u="none" strike="noStrike" dirty="0">
                        <a:solidFill>
                          <a:srgbClr val="000000"/>
                        </a:solidFill>
                        <a:effectLst/>
                        <a:latin typeface="Arial" panose="020B0604020202020204" pitchFamily="34" charset="0"/>
                        <a:cs typeface="Arial" panose="020B0604020202020204" pitchFamily="34" charset="0"/>
                      </a:endParaRPr>
                    </a:p>
                  </a:txBody>
                  <a:tcPr marL="7620" marR="7620" marT="7620" marB="0" anchor="ctr">
                    <a:noFill/>
                  </a:tcPr>
                </a:tc>
                <a:tc>
                  <a:txBody>
                    <a:bodyPr/>
                    <a:lstStyle/>
                    <a:p>
                      <a:pPr algn="ctr" fontAlgn="ctr"/>
                      <a:r>
                        <a:rPr lang="en-US" altLang="ja-JP" sz="1400" u="none" strike="noStrike" dirty="0">
                          <a:effectLst/>
                          <a:latin typeface="Arial" panose="020B0604020202020204" pitchFamily="34" charset="0"/>
                          <a:cs typeface="Arial" panose="020B0604020202020204" pitchFamily="34" charset="0"/>
                        </a:rPr>
                        <a:t>1405.0±432.8</a:t>
                      </a:r>
                      <a:endParaRPr lang="en-US" altLang="ja-JP" sz="1400" b="0" i="0" u="none" strike="noStrike" dirty="0">
                        <a:solidFill>
                          <a:srgbClr val="000000"/>
                        </a:solidFill>
                        <a:effectLst/>
                        <a:latin typeface="Arial" panose="020B0604020202020204" pitchFamily="34" charset="0"/>
                        <a:cs typeface="Arial" panose="020B0604020202020204" pitchFamily="34" charset="0"/>
                      </a:endParaRPr>
                    </a:p>
                  </a:txBody>
                  <a:tcPr marL="7620" marR="7620" marT="7620" marB="0" anchor="ctr">
                    <a:noFill/>
                  </a:tcPr>
                </a:tc>
                <a:tc>
                  <a:txBody>
                    <a:bodyPr/>
                    <a:lstStyle/>
                    <a:p>
                      <a:pPr algn="ctr" fontAlgn="ctr"/>
                      <a:r>
                        <a:rPr lang="en-US" altLang="ja-JP" sz="1400" u="none" strike="noStrike" dirty="0">
                          <a:effectLst/>
                          <a:latin typeface="Arial" panose="020B0604020202020204" pitchFamily="34" charset="0"/>
                          <a:cs typeface="Arial" panose="020B0604020202020204" pitchFamily="34" charset="0"/>
                        </a:rPr>
                        <a:t>&lt;0.001</a:t>
                      </a:r>
                      <a:endParaRPr lang="en-US" altLang="ja-JP" sz="1400" b="0" i="0" u="none" strike="noStrike" dirty="0">
                        <a:solidFill>
                          <a:srgbClr val="000000"/>
                        </a:solidFill>
                        <a:effectLst/>
                        <a:latin typeface="Arial" panose="020B0604020202020204" pitchFamily="34" charset="0"/>
                        <a:cs typeface="Arial" panose="020B0604020202020204" pitchFamily="34" charset="0"/>
                      </a:endParaRPr>
                    </a:p>
                  </a:txBody>
                  <a:tcPr marL="7620" marR="7620" marT="7620" marB="0" anchor="ctr">
                    <a:noFill/>
                  </a:tcPr>
                </a:tc>
              </a:tr>
              <a:tr h="259080">
                <a:tc>
                  <a:txBody>
                    <a:bodyPr/>
                    <a:lstStyle/>
                    <a:p>
                      <a:pPr algn="l" fontAlgn="ctr"/>
                      <a:r>
                        <a:rPr lang="en-US" sz="1400" u="none" strike="noStrike" dirty="0">
                          <a:effectLst/>
                          <a:latin typeface="Arial" panose="020B0604020202020204" pitchFamily="34" charset="0"/>
                          <a:cs typeface="Arial" panose="020B0604020202020204" pitchFamily="34" charset="0"/>
                        </a:rPr>
                        <a:t>VAT (ml.kg</a:t>
                      </a:r>
                      <a:r>
                        <a:rPr lang="en-US" sz="1400" u="none" strike="noStrike" baseline="30000" dirty="0">
                          <a:effectLst/>
                          <a:latin typeface="Arial" panose="020B0604020202020204" pitchFamily="34" charset="0"/>
                          <a:cs typeface="Arial" panose="020B0604020202020204" pitchFamily="34" charset="0"/>
                        </a:rPr>
                        <a:t>-1</a:t>
                      </a:r>
                      <a:r>
                        <a:rPr lang="en-US" sz="1400" u="none" strike="noStrike" dirty="0">
                          <a:effectLst/>
                          <a:latin typeface="Arial" panose="020B0604020202020204" pitchFamily="34" charset="0"/>
                          <a:cs typeface="Arial" panose="020B0604020202020204" pitchFamily="34" charset="0"/>
                        </a:rPr>
                        <a:t>.min</a:t>
                      </a:r>
                      <a:r>
                        <a:rPr lang="en-US" sz="1400" u="none" strike="noStrike" baseline="30000" dirty="0">
                          <a:effectLst/>
                          <a:latin typeface="Arial" panose="020B0604020202020204" pitchFamily="34" charset="0"/>
                          <a:cs typeface="Arial" panose="020B0604020202020204" pitchFamily="34" charset="0"/>
                        </a:rPr>
                        <a:t>-1</a:t>
                      </a:r>
                      <a:r>
                        <a:rPr lang="en-US" sz="1400" u="none" strike="noStrike" dirty="0">
                          <a:effectLst/>
                          <a:latin typeface="Arial" panose="020B0604020202020204" pitchFamily="34" charset="0"/>
                          <a:cs typeface="Arial" panose="020B0604020202020204" pitchFamily="34" charset="0"/>
                        </a:rPr>
                        <a:t> VO</a:t>
                      </a:r>
                      <a:r>
                        <a:rPr lang="en-US" sz="1400" u="none" strike="noStrike" baseline="-25000" dirty="0">
                          <a:effectLst/>
                          <a:latin typeface="Arial" panose="020B0604020202020204" pitchFamily="34" charset="0"/>
                          <a:cs typeface="Arial" panose="020B0604020202020204" pitchFamily="34" charset="0"/>
                        </a:rPr>
                        <a:t>2</a:t>
                      </a:r>
                      <a:r>
                        <a:rPr lang="en-US" sz="1400" u="none" strike="noStrike" dirty="0">
                          <a:effectLst/>
                          <a:latin typeface="Arial" panose="020B0604020202020204" pitchFamily="34" charset="0"/>
                          <a:cs typeface="Arial" panose="020B0604020202020204" pitchFamily="34" charset="0"/>
                        </a:rPr>
                        <a:t>)</a:t>
                      </a:r>
                      <a:endParaRPr lang="en-US" sz="1400" b="0" i="0" u="none" strike="noStrike" dirty="0">
                        <a:solidFill>
                          <a:srgbClr val="000000"/>
                        </a:solidFill>
                        <a:effectLst/>
                        <a:latin typeface="Arial" panose="020B0604020202020204" pitchFamily="34" charset="0"/>
                        <a:cs typeface="Arial" panose="020B0604020202020204" pitchFamily="34" charset="0"/>
                      </a:endParaRPr>
                    </a:p>
                  </a:txBody>
                  <a:tcPr marL="7620" marR="7620" marT="7620" marB="0" anchor="ctr">
                    <a:noFill/>
                  </a:tcPr>
                </a:tc>
                <a:tc>
                  <a:txBody>
                    <a:bodyPr/>
                    <a:lstStyle/>
                    <a:p>
                      <a:pPr algn="ctr" fontAlgn="ctr"/>
                      <a:r>
                        <a:rPr lang="en-US" altLang="ja-JP" sz="1400" u="none" strike="noStrike" dirty="0">
                          <a:effectLst/>
                          <a:latin typeface="Arial" panose="020B0604020202020204" pitchFamily="34" charset="0"/>
                          <a:cs typeface="Arial" panose="020B0604020202020204" pitchFamily="34" charset="0"/>
                        </a:rPr>
                        <a:t>10.6±3.3</a:t>
                      </a:r>
                      <a:endParaRPr lang="en-US" altLang="ja-JP" sz="1400" b="0" i="0" u="none" strike="noStrike" dirty="0">
                        <a:solidFill>
                          <a:srgbClr val="000000"/>
                        </a:solidFill>
                        <a:effectLst/>
                        <a:latin typeface="Arial" panose="020B0604020202020204" pitchFamily="34" charset="0"/>
                        <a:cs typeface="Arial" panose="020B0604020202020204" pitchFamily="34" charset="0"/>
                      </a:endParaRPr>
                    </a:p>
                  </a:txBody>
                  <a:tcPr marL="7620" marR="7620" marT="7620" marB="0" anchor="ctr">
                    <a:noFill/>
                  </a:tcPr>
                </a:tc>
                <a:tc>
                  <a:txBody>
                    <a:bodyPr/>
                    <a:lstStyle/>
                    <a:p>
                      <a:pPr algn="ctr" fontAlgn="ctr"/>
                      <a:r>
                        <a:rPr lang="en-US" altLang="ja-JP" sz="1400" u="none" strike="noStrike" dirty="0">
                          <a:effectLst/>
                          <a:latin typeface="Arial" panose="020B0604020202020204" pitchFamily="34" charset="0"/>
                          <a:cs typeface="Arial" panose="020B0604020202020204" pitchFamily="34" charset="0"/>
                        </a:rPr>
                        <a:t>21.0±5.9</a:t>
                      </a:r>
                      <a:endParaRPr lang="en-US" altLang="ja-JP" sz="1400" b="0" i="0" u="none" strike="noStrike" dirty="0">
                        <a:solidFill>
                          <a:srgbClr val="000000"/>
                        </a:solidFill>
                        <a:effectLst/>
                        <a:latin typeface="Arial" panose="020B0604020202020204" pitchFamily="34" charset="0"/>
                        <a:cs typeface="Arial" panose="020B0604020202020204" pitchFamily="34" charset="0"/>
                      </a:endParaRPr>
                    </a:p>
                  </a:txBody>
                  <a:tcPr marL="7620" marR="7620" marT="7620" marB="0" anchor="ctr">
                    <a:noFill/>
                  </a:tcPr>
                </a:tc>
                <a:tc>
                  <a:txBody>
                    <a:bodyPr/>
                    <a:lstStyle/>
                    <a:p>
                      <a:pPr algn="ctr" fontAlgn="ctr"/>
                      <a:r>
                        <a:rPr lang="en-US" altLang="ja-JP" sz="1400" u="none" strike="noStrike" dirty="0">
                          <a:effectLst/>
                          <a:latin typeface="Arial" panose="020B0604020202020204" pitchFamily="34" charset="0"/>
                          <a:cs typeface="Arial" panose="020B0604020202020204" pitchFamily="34" charset="0"/>
                        </a:rPr>
                        <a:t>&lt;0.001</a:t>
                      </a:r>
                      <a:endParaRPr lang="en-US" altLang="ja-JP" sz="1400" b="0" i="0" u="none" strike="noStrike" dirty="0">
                        <a:solidFill>
                          <a:srgbClr val="000000"/>
                        </a:solidFill>
                        <a:effectLst/>
                        <a:latin typeface="Arial" panose="020B0604020202020204" pitchFamily="34" charset="0"/>
                        <a:cs typeface="Arial" panose="020B0604020202020204" pitchFamily="34" charset="0"/>
                      </a:endParaRPr>
                    </a:p>
                  </a:txBody>
                  <a:tcPr marL="7620" marR="7620" marT="7620" marB="0" anchor="ctr">
                    <a:noFill/>
                  </a:tcPr>
                </a:tc>
              </a:tr>
              <a:tr h="259080">
                <a:tc>
                  <a:txBody>
                    <a:bodyPr/>
                    <a:lstStyle/>
                    <a:p>
                      <a:pPr algn="l" fontAlgn="ctr"/>
                      <a:r>
                        <a:rPr lang="en-US" sz="1400" u="none" strike="noStrike" dirty="0">
                          <a:effectLst/>
                          <a:latin typeface="Arial" panose="020B0604020202020204" pitchFamily="34" charset="0"/>
                          <a:cs typeface="Arial" panose="020B0604020202020204" pitchFamily="34" charset="0"/>
                        </a:rPr>
                        <a:t>RtShift (ml.min</a:t>
                      </a:r>
                      <a:r>
                        <a:rPr lang="en-US" sz="1400" u="none" strike="noStrike" baseline="30000" dirty="0">
                          <a:effectLst/>
                          <a:latin typeface="Arial" panose="020B0604020202020204" pitchFamily="34" charset="0"/>
                          <a:cs typeface="Arial" panose="020B0604020202020204" pitchFamily="34" charset="0"/>
                        </a:rPr>
                        <a:t>-1</a:t>
                      </a:r>
                      <a:r>
                        <a:rPr lang="en-US" sz="1400" u="none" strike="noStrike" dirty="0">
                          <a:effectLst/>
                          <a:latin typeface="Arial" panose="020B0604020202020204" pitchFamily="34" charset="0"/>
                          <a:cs typeface="Arial" panose="020B0604020202020204" pitchFamily="34" charset="0"/>
                        </a:rPr>
                        <a:t> VO</a:t>
                      </a:r>
                      <a:r>
                        <a:rPr lang="en-US" sz="1400" u="none" strike="noStrike" baseline="-25000" dirty="0">
                          <a:effectLst/>
                          <a:latin typeface="Arial" panose="020B0604020202020204" pitchFamily="34" charset="0"/>
                          <a:cs typeface="Arial" panose="020B0604020202020204" pitchFamily="34" charset="0"/>
                        </a:rPr>
                        <a:t>2</a:t>
                      </a:r>
                      <a:r>
                        <a:rPr lang="en-US" sz="1400" u="none" strike="noStrike" dirty="0">
                          <a:effectLst/>
                          <a:latin typeface="Arial" panose="020B0604020202020204" pitchFamily="34" charset="0"/>
                          <a:cs typeface="Arial" panose="020B0604020202020204" pitchFamily="34" charset="0"/>
                        </a:rPr>
                        <a:t>)</a:t>
                      </a:r>
                      <a:endParaRPr lang="en-US" sz="1400" b="0" i="0" u="none" strike="noStrike" dirty="0">
                        <a:solidFill>
                          <a:srgbClr val="000000"/>
                        </a:solidFill>
                        <a:effectLst/>
                        <a:latin typeface="Arial" panose="020B0604020202020204" pitchFamily="34" charset="0"/>
                        <a:cs typeface="Arial" panose="020B0604020202020204" pitchFamily="34" charset="0"/>
                      </a:endParaRPr>
                    </a:p>
                  </a:txBody>
                  <a:tcPr marL="7620" marR="7620" marT="7620" marB="0" anchor="ctr">
                    <a:noFill/>
                  </a:tcPr>
                </a:tc>
                <a:tc>
                  <a:txBody>
                    <a:bodyPr/>
                    <a:lstStyle/>
                    <a:p>
                      <a:pPr algn="ctr" fontAlgn="ctr"/>
                      <a:r>
                        <a:rPr lang="en-US" altLang="ja-JP" sz="1400" u="none" strike="noStrike" dirty="0">
                          <a:effectLst/>
                          <a:latin typeface="Arial" panose="020B0604020202020204" pitchFamily="34" charset="0"/>
                          <a:cs typeface="Arial" panose="020B0604020202020204" pitchFamily="34" charset="0"/>
                        </a:rPr>
                        <a:t>39.6±23.3</a:t>
                      </a:r>
                      <a:endParaRPr lang="en-US" altLang="ja-JP" sz="1400" b="0" i="0" u="none" strike="noStrike" dirty="0">
                        <a:solidFill>
                          <a:srgbClr val="000000"/>
                        </a:solidFill>
                        <a:effectLst/>
                        <a:latin typeface="Arial" panose="020B0604020202020204" pitchFamily="34" charset="0"/>
                        <a:cs typeface="Arial" panose="020B0604020202020204" pitchFamily="34" charset="0"/>
                      </a:endParaRPr>
                    </a:p>
                  </a:txBody>
                  <a:tcPr marL="7620" marR="7620" marT="7620" marB="0" anchor="ctr">
                    <a:noFill/>
                  </a:tcPr>
                </a:tc>
                <a:tc>
                  <a:txBody>
                    <a:bodyPr/>
                    <a:lstStyle/>
                    <a:p>
                      <a:pPr algn="ctr" fontAlgn="ctr"/>
                      <a:r>
                        <a:rPr lang="en-US" altLang="ja-JP" sz="1400" u="none" strike="noStrike" dirty="0">
                          <a:effectLst/>
                          <a:latin typeface="Arial" panose="020B0604020202020204" pitchFamily="34" charset="0"/>
                          <a:cs typeface="Arial" panose="020B0604020202020204" pitchFamily="34" charset="0"/>
                        </a:rPr>
                        <a:t>108.2±63.0</a:t>
                      </a:r>
                      <a:endParaRPr lang="en-US" altLang="ja-JP" sz="1400" b="0" i="0" u="none" strike="noStrike" dirty="0">
                        <a:solidFill>
                          <a:srgbClr val="000000"/>
                        </a:solidFill>
                        <a:effectLst/>
                        <a:latin typeface="Arial" panose="020B0604020202020204" pitchFamily="34" charset="0"/>
                        <a:cs typeface="Arial" panose="020B0604020202020204" pitchFamily="34" charset="0"/>
                      </a:endParaRPr>
                    </a:p>
                  </a:txBody>
                  <a:tcPr marL="7620" marR="7620" marT="7620" marB="0" anchor="ctr">
                    <a:noFill/>
                  </a:tcPr>
                </a:tc>
                <a:tc>
                  <a:txBody>
                    <a:bodyPr/>
                    <a:lstStyle/>
                    <a:p>
                      <a:pPr algn="ctr" fontAlgn="ctr"/>
                      <a:r>
                        <a:rPr lang="en-US" altLang="ja-JP" sz="1400" u="none" strike="noStrike" dirty="0">
                          <a:effectLst/>
                          <a:latin typeface="Arial" panose="020B0604020202020204" pitchFamily="34" charset="0"/>
                          <a:cs typeface="Arial" panose="020B0604020202020204" pitchFamily="34" charset="0"/>
                        </a:rPr>
                        <a:t>&lt;0.001</a:t>
                      </a:r>
                      <a:endParaRPr lang="en-US" altLang="ja-JP" sz="1400" b="0" i="0" u="none" strike="noStrike" dirty="0">
                        <a:solidFill>
                          <a:srgbClr val="000000"/>
                        </a:solidFill>
                        <a:effectLst/>
                        <a:latin typeface="Arial" panose="020B0604020202020204" pitchFamily="34" charset="0"/>
                        <a:cs typeface="Arial" panose="020B0604020202020204" pitchFamily="34" charset="0"/>
                      </a:endParaRPr>
                    </a:p>
                  </a:txBody>
                  <a:tcPr marL="7620" marR="7620" marT="7620" marB="0" anchor="ctr">
                    <a:noFill/>
                  </a:tcPr>
                </a:tc>
              </a:tr>
              <a:tr h="259080">
                <a:tc>
                  <a:txBody>
                    <a:bodyPr/>
                    <a:lstStyle/>
                    <a:p>
                      <a:pPr algn="l" fontAlgn="ctr"/>
                      <a:r>
                        <a:rPr lang="en-US" sz="1400" u="none" strike="noStrike" dirty="0">
                          <a:effectLst/>
                          <a:latin typeface="Arial" panose="020B0604020202020204" pitchFamily="34" charset="0"/>
                          <a:cs typeface="Arial" panose="020B0604020202020204" pitchFamily="34" charset="0"/>
                        </a:rPr>
                        <a:t>RtShift (ml.kg</a:t>
                      </a:r>
                      <a:r>
                        <a:rPr lang="en-US" sz="1400" u="none" strike="noStrike" baseline="30000" dirty="0">
                          <a:effectLst/>
                          <a:latin typeface="Arial" panose="020B0604020202020204" pitchFamily="34" charset="0"/>
                          <a:cs typeface="Arial" panose="020B0604020202020204" pitchFamily="34" charset="0"/>
                        </a:rPr>
                        <a:t>-</a:t>
                      </a:r>
                      <a:r>
                        <a:rPr lang="en-US" sz="1400" u="none" strike="noStrike" dirty="0">
                          <a:effectLst/>
                          <a:latin typeface="Arial" panose="020B0604020202020204" pitchFamily="34" charset="0"/>
                          <a:cs typeface="Arial" panose="020B0604020202020204" pitchFamily="34" charset="0"/>
                        </a:rPr>
                        <a:t>1.min</a:t>
                      </a:r>
                      <a:r>
                        <a:rPr lang="en-US" sz="1400" u="none" strike="noStrike" baseline="30000" dirty="0">
                          <a:effectLst/>
                          <a:latin typeface="Arial" panose="020B0604020202020204" pitchFamily="34" charset="0"/>
                          <a:cs typeface="Arial" panose="020B0604020202020204" pitchFamily="34" charset="0"/>
                        </a:rPr>
                        <a:t>-1</a:t>
                      </a:r>
                      <a:r>
                        <a:rPr lang="en-US" sz="1400" u="none" strike="noStrike" dirty="0">
                          <a:effectLst/>
                          <a:latin typeface="Arial" panose="020B0604020202020204" pitchFamily="34" charset="0"/>
                          <a:cs typeface="Arial" panose="020B0604020202020204" pitchFamily="34" charset="0"/>
                        </a:rPr>
                        <a:t> VO</a:t>
                      </a:r>
                      <a:r>
                        <a:rPr lang="en-US" sz="1400" u="none" strike="noStrike" baseline="-25000" dirty="0">
                          <a:effectLst/>
                          <a:latin typeface="Arial" panose="020B0604020202020204" pitchFamily="34" charset="0"/>
                          <a:cs typeface="Arial" panose="020B0604020202020204" pitchFamily="34" charset="0"/>
                        </a:rPr>
                        <a:t>2</a:t>
                      </a:r>
                      <a:r>
                        <a:rPr lang="en-US" sz="1400" u="none" strike="noStrike" dirty="0">
                          <a:effectLst/>
                          <a:latin typeface="Arial" panose="020B0604020202020204" pitchFamily="34" charset="0"/>
                          <a:cs typeface="Arial" panose="020B0604020202020204" pitchFamily="34" charset="0"/>
                        </a:rPr>
                        <a:t>)</a:t>
                      </a:r>
                      <a:endParaRPr lang="en-US" sz="1400" b="0" i="0" u="none" strike="noStrike" dirty="0">
                        <a:solidFill>
                          <a:srgbClr val="000000"/>
                        </a:solidFill>
                        <a:effectLst/>
                        <a:latin typeface="Arial" panose="020B0604020202020204" pitchFamily="34" charset="0"/>
                        <a:cs typeface="Arial" panose="020B0604020202020204" pitchFamily="34" charset="0"/>
                      </a:endParaRPr>
                    </a:p>
                  </a:txBody>
                  <a:tcPr marL="7620" marR="7620" marT="7620" marB="0" anchor="ctr">
                    <a:lnB w="12700" cap="flat" cmpd="sng" algn="ctr">
                      <a:solidFill>
                        <a:schemeClr val="tx1"/>
                      </a:solidFill>
                      <a:prstDash val="solid"/>
                      <a:round/>
                      <a:headEnd type="none" w="med" len="med"/>
                      <a:tailEnd type="none" w="med" len="med"/>
                    </a:lnB>
                    <a:noFill/>
                  </a:tcPr>
                </a:tc>
                <a:tc>
                  <a:txBody>
                    <a:bodyPr/>
                    <a:lstStyle/>
                    <a:p>
                      <a:pPr algn="ctr" fontAlgn="ctr"/>
                      <a:r>
                        <a:rPr lang="en-US" altLang="ja-JP" sz="1400" u="none" strike="noStrike" dirty="0">
                          <a:effectLst/>
                          <a:latin typeface="Arial" panose="020B0604020202020204" pitchFamily="34" charset="0"/>
                          <a:cs typeface="Arial" panose="020B0604020202020204" pitchFamily="34" charset="0"/>
                        </a:rPr>
                        <a:t>0.65±0.37</a:t>
                      </a:r>
                      <a:endParaRPr lang="en-US" altLang="ja-JP" sz="1400" b="0" i="0" u="none" strike="noStrike" dirty="0">
                        <a:solidFill>
                          <a:srgbClr val="000000"/>
                        </a:solidFill>
                        <a:effectLst/>
                        <a:latin typeface="Arial" panose="020B0604020202020204" pitchFamily="34" charset="0"/>
                        <a:cs typeface="Arial" panose="020B0604020202020204" pitchFamily="34" charset="0"/>
                      </a:endParaRPr>
                    </a:p>
                  </a:txBody>
                  <a:tcPr marL="7620" marR="7620" marT="7620" marB="0" anchor="ctr">
                    <a:lnB w="12700" cap="flat" cmpd="sng" algn="ctr">
                      <a:solidFill>
                        <a:schemeClr val="tx1"/>
                      </a:solidFill>
                      <a:prstDash val="solid"/>
                      <a:round/>
                      <a:headEnd type="none" w="med" len="med"/>
                      <a:tailEnd type="none" w="med" len="med"/>
                    </a:lnB>
                    <a:noFill/>
                  </a:tcPr>
                </a:tc>
                <a:tc>
                  <a:txBody>
                    <a:bodyPr/>
                    <a:lstStyle/>
                    <a:p>
                      <a:pPr algn="ctr" fontAlgn="ctr"/>
                      <a:r>
                        <a:rPr lang="en-US" altLang="ja-JP" sz="1400" u="none" strike="noStrike" dirty="0">
                          <a:effectLst/>
                          <a:latin typeface="Arial" panose="020B0604020202020204" pitchFamily="34" charset="0"/>
                          <a:cs typeface="Arial" panose="020B0604020202020204" pitchFamily="34" charset="0"/>
                        </a:rPr>
                        <a:t>1.60±0.88</a:t>
                      </a:r>
                      <a:endParaRPr lang="en-US" altLang="ja-JP" sz="1400" b="0" i="0" u="none" strike="noStrike" dirty="0">
                        <a:solidFill>
                          <a:srgbClr val="000000"/>
                        </a:solidFill>
                        <a:effectLst/>
                        <a:latin typeface="Arial" panose="020B0604020202020204" pitchFamily="34" charset="0"/>
                        <a:cs typeface="Arial" panose="020B0604020202020204" pitchFamily="34" charset="0"/>
                      </a:endParaRPr>
                    </a:p>
                  </a:txBody>
                  <a:tcPr marL="7620" marR="7620" marT="7620" marB="0" anchor="ctr">
                    <a:lnB w="12700" cap="flat" cmpd="sng" algn="ctr">
                      <a:solidFill>
                        <a:schemeClr val="tx1"/>
                      </a:solidFill>
                      <a:prstDash val="solid"/>
                      <a:round/>
                      <a:headEnd type="none" w="med" len="med"/>
                      <a:tailEnd type="none" w="med" len="med"/>
                    </a:lnB>
                    <a:noFill/>
                  </a:tcPr>
                </a:tc>
                <a:tc>
                  <a:txBody>
                    <a:bodyPr/>
                    <a:lstStyle/>
                    <a:p>
                      <a:pPr algn="ctr" fontAlgn="ctr"/>
                      <a:r>
                        <a:rPr lang="en-US" altLang="ja-JP" sz="1400" u="none" strike="noStrike" dirty="0">
                          <a:effectLst/>
                          <a:latin typeface="Arial" panose="020B0604020202020204" pitchFamily="34" charset="0"/>
                          <a:cs typeface="Arial" panose="020B0604020202020204" pitchFamily="34" charset="0"/>
                        </a:rPr>
                        <a:t>&lt;0.001</a:t>
                      </a:r>
                      <a:endParaRPr lang="en-US" altLang="ja-JP" sz="1400" b="0" i="0" u="none" strike="noStrike" dirty="0">
                        <a:solidFill>
                          <a:srgbClr val="000000"/>
                        </a:solidFill>
                        <a:effectLst/>
                        <a:latin typeface="Arial" panose="020B0604020202020204" pitchFamily="34" charset="0"/>
                        <a:cs typeface="Arial" panose="020B0604020202020204" pitchFamily="34" charset="0"/>
                      </a:endParaRPr>
                    </a:p>
                  </a:txBody>
                  <a:tcPr marL="7620" marR="7620" marT="7620" marB="0" anchor="ctr">
                    <a:lnB w="12700" cap="flat" cmpd="sng" algn="ctr">
                      <a:solidFill>
                        <a:schemeClr val="tx1"/>
                      </a:solidFill>
                      <a:prstDash val="solid"/>
                      <a:round/>
                      <a:headEnd type="none" w="med" len="med"/>
                      <a:tailEnd type="none" w="med" len="med"/>
                    </a:lnB>
                    <a:noFill/>
                  </a:tcPr>
                </a:tc>
              </a:tr>
            </a:tbl>
          </a:graphicData>
        </a:graphic>
      </p:graphicFrame>
    </p:spTree>
    <p:extLst>
      <p:ext uri="{BB962C8B-B14F-4D97-AF65-F5344CB8AC3E}">
        <p14:creationId xmlns:p14="http://schemas.microsoft.com/office/powerpoint/2010/main" xmlns="" val="38559293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normAutofit/>
          </a:bodyPr>
          <a:lstStyle/>
          <a:p>
            <a:r>
              <a:rPr kumimoji="1" lang="en-US" altLang="ja-JP" sz="3600" dirty="0" smtClean="0"/>
              <a:t>Cardiac male</a:t>
            </a:r>
            <a:endParaRPr kumimoji="1" lang="ja-JP" altLang="en-US" sz="3600" dirty="0"/>
          </a:p>
        </p:txBody>
      </p:sp>
      <p:pic>
        <p:nvPicPr>
          <p:cNvPr id="2050" name="Picture 2"/>
          <p:cNvPicPr>
            <a:picLocks noChangeAspect="1" noChangeArrowheads="1"/>
          </p:cNvPicPr>
          <p:nvPr/>
        </p:nvPicPr>
        <p:blipFill rotWithShape="1">
          <a:blip r:embed="rId2" cstate="print">
            <a:extLst>
              <a:ext uri="{28A0092B-C50C-407E-A947-70E740481C1C}">
                <a14:useLocalDpi xmlns:a14="http://schemas.microsoft.com/office/drawing/2010/main" xmlns="" val="0"/>
              </a:ext>
            </a:extLst>
          </a:blip>
          <a:srcRect l="443" t="8176" r="3283" b="5892"/>
          <a:stretch/>
        </p:blipFill>
        <p:spPr bwMode="auto">
          <a:xfrm>
            <a:off x="1645920" y="1463040"/>
            <a:ext cx="5684520" cy="286512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5924946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タイトル 3"/>
          <p:cNvSpPr>
            <a:spLocks noGrp="1"/>
          </p:cNvSpPr>
          <p:nvPr>
            <p:ph type="title"/>
          </p:nvPr>
        </p:nvSpPr>
        <p:spPr/>
        <p:txBody>
          <a:bodyPr>
            <a:normAutofit/>
          </a:bodyPr>
          <a:lstStyle/>
          <a:p>
            <a:r>
              <a:rPr lang="en-US" altLang="ja-JP" sz="3600" dirty="0" smtClean="0"/>
              <a:t>Normal male</a:t>
            </a:r>
            <a:endParaRPr kumimoji="1" lang="ja-JP" altLang="en-US" sz="3600" dirty="0"/>
          </a:p>
        </p:txBody>
      </p:sp>
      <p:pic>
        <p:nvPicPr>
          <p:cNvPr id="1027" name="Picture 3"/>
          <p:cNvPicPr>
            <a:picLocks noChangeAspect="1" noChangeArrowheads="1"/>
          </p:cNvPicPr>
          <p:nvPr/>
        </p:nvPicPr>
        <p:blipFill rotWithShape="1">
          <a:blip r:embed="rId2" cstate="print">
            <a:extLst>
              <a:ext uri="{28A0092B-C50C-407E-A947-70E740481C1C}">
                <a14:useLocalDpi xmlns:a14="http://schemas.microsoft.com/office/drawing/2010/main" xmlns="" val="0"/>
              </a:ext>
            </a:extLst>
          </a:blip>
          <a:srcRect l="757" t="9711" r="3759" b="5915"/>
          <a:stretch/>
        </p:blipFill>
        <p:spPr bwMode="auto">
          <a:xfrm>
            <a:off x="1950720" y="1516381"/>
            <a:ext cx="5425440" cy="275082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116267981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a:xfrm>
            <a:off x="467544" y="188640"/>
            <a:ext cx="8229600" cy="1143000"/>
          </a:xfrm>
        </p:spPr>
        <p:txBody>
          <a:bodyPr>
            <a:normAutofit/>
          </a:bodyPr>
          <a:lstStyle/>
          <a:p>
            <a:r>
              <a:rPr lang="en-US" altLang="ja-JP" sz="3600" dirty="0">
                <a:latin typeface="Arial" panose="020B0604020202020204" pitchFamily="34" charset="0"/>
                <a:cs typeface="Arial" panose="020B0604020202020204" pitchFamily="34" charset="0"/>
              </a:rPr>
              <a:t>Exercise data of </a:t>
            </a:r>
            <a:r>
              <a:rPr lang="en-US" altLang="ja-JP" sz="3600" dirty="0" smtClean="0">
                <a:latin typeface="Arial" panose="020B0604020202020204" pitchFamily="34" charset="0"/>
                <a:cs typeface="Arial" panose="020B0604020202020204" pitchFamily="34" charset="0"/>
              </a:rPr>
              <a:t>female </a:t>
            </a:r>
            <a:r>
              <a:rPr lang="en-US" altLang="ja-JP" sz="3600" dirty="0">
                <a:latin typeface="Arial" panose="020B0604020202020204" pitchFamily="34" charset="0"/>
                <a:cs typeface="Arial" panose="020B0604020202020204" pitchFamily="34" charset="0"/>
              </a:rPr>
              <a:t>subjects</a:t>
            </a:r>
            <a:r>
              <a:rPr lang="en-US" altLang="ja-JP" dirty="0">
                <a:latin typeface="Arial" panose="020B0604020202020204" pitchFamily="34" charset="0"/>
                <a:cs typeface="Arial" panose="020B0604020202020204" pitchFamily="34" charset="0"/>
              </a:rPr>
              <a:t/>
            </a:r>
            <a:br>
              <a:rPr lang="en-US" altLang="ja-JP" dirty="0">
                <a:latin typeface="Arial" panose="020B0604020202020204" pitchFamily="34" charset="0"/>
                <a:cs typeface="Arial" panose="020B0604020202020204" pitchFamily="34" charset="0"/>
              </a:rPr>
            </a:br>
            <a:r>
              <a:rPr lang="en-US" altLang="ja-JP" sz="2400" dirty="0">
                <a:latin typeface="Arial" panose="020B0604020202020204" pitchFamily="34" charset="0"/>
                <a:cs typeface="Arial" panose="020B0604020202020204" pitchFamily="34" charset="0"/>
              </a:rPr>
              <a:t>(</a:t>
            </a:r>
            <a:r>
              <a:rPr lang="en-US" altLang="ja-JP" sz="2400" dirty="0" err="1" smtClean="0">
                <a:latin typeface="Arial" panose="020B0604020202020204" pitchFamily="34" charset="0"/>
                <a:cs typeface="Arial" panose="020B0604020202020204" pitchFamily="34" charset="0"/>
              </a:rPr>
              <a:t>mean±SD</a:t>
            </a:r>
            <a:r>
              <a:rPr lang="en-US" altLang="ja-JP" sz="2400" dirty="0">
                <a:latin typeface="Arial" panose="020B0604020202020204" pitchFamily="34" charset="0"/>
                <a:cs typeface="Arial" panose="020B0604020202020204" pitchFamily="34" charset="0"/>
              </a:rPr>
              <a:t>)</a:t>
            </a:r>
            <a:endParaRPr kumimoji="1" lang="ja-JP" altLang="en-US" sz="2400" dirty="0">
              <a:latin typeface="Arial" panose="020B0604020202020204" pitchFamily="34" charset="0"/>
              <a:cs typeface="Arial" panose="020B0604020202020204" pitchFamily="34" charset="0"/>
            </a:endParaRPr>
          </a:p>
        </p:txBody>
      </p:sp>
      <p:graphicFrame>
        <p:nvGraphicFramePr>
          <p:cNvPr id="4" name="コンテンツ プレースホルダー 3"/>
          <p:cNvGraphicFramePr>
            <a:graphicFrameLocks noGrp="1"/>
          </p:cNvGraphicFramePr>
          <p:nvPr>
            <p:ph idx="1"/>
            <p:extLst>
              <p:ext uri="{D42A27DB-BD31-4B8C-83A1-F6EECF244321}">
                <p14:modId xmlns:p14="http://schemas.microsoft.com/office/powerpoint/2010/main" xmlns="" val="4003528779"/>
              </p:ext>
            </p:extLst>
          </p:nvPr>
        </p:nvGraphicFramePr>
        <p:xfrm>
          <a:off x="1691680" y="1844824"/>
          <a:ext cx="6120000" cy="3143250"/>
        </p:xfrm>
        <a:graphic>
          <a:graphicData uri="http://schemas.openxmlformats.org/drawingml/2006/table">
            <a:tbl>
              <a:tblPr>
                <a:tableStyleId>{5C22544A-7EE6-4342-B048-85BDC9FD1C3A}</a:tableStyleId>
              </a:tblPr>
              <a:tblGrid>
                <a:gridCol w="2340000"/>
                <a:gridCol w="1440000"/>
                <a:gridCol w="1440000"/>
                <a:gridCol w="900000"/>
              </a:tblGrid>
              <a:tr h="238125">
                <a:tc>
                  <a:txBody>
                    <a:bodyPr/>
                    <a:lstStyle/>
                    <a:p>
                      <a:pPr algn="l" fontAlgn="ctr"/>
                      <a:endParaRPr lang="ja-JP" altLang="en-US" sz="14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ctr"/>
                      <a:r>
                        <a:rPr lang="en-US" sz="1400" u="none" strike="noStrike" dirty="0">
                          <a:effectLst/>
                          <a:latin typeface="Arial" panose="020B0604020202020204" pitchFamily="34" charset="0"/>
                          <a:cs typeface="Arial" panose="020B0604020202020204" pitchFamily="34" charset="0"/>
                        </a:rPr>
                        <a:t>Cardiac</a:t>
                      </a:r>
                      <a:endParaRPr lang="en-US" sz="14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ctr"/>
                      <a:r>
                        <a:rPr lang="en-US" sz="1400" u="none" strike="noStrike" dirty="0">
                          <a:effectLst/>
                          <a:latin typeface="Arial" panose="020B0604020202020204" pitchFamily="34" charset="0"/>
                          <a:cs typeface="Arial" panose="020B0604020202020204" pitchFamily="34" charset="0"/>
                        </a:rPr>
                        <a:t>Normal</a:t>
                      </a:r>
                      <a:endParaRPr lang="en-US" sz="14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ctr"/>
                      <a:r>
                        <a:rPr lang="en-US" sz="1400" u="none" strike="noStrike" dirty="0">
                          <a:effectLst/>
                          <a:latin typeface="Arial" panose="020B0604020202020204" pitchFamily="34" charset="0"/>
                          <a:cs typeface="Arial" panose="020B0604020202020204" pitchFamily="34" charset="0"/>
                        </a:rPr>
                        <a:t>p</a:t>
                      </a:r>
                      <a:endParaRPr lang="en-US" sz="14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238125">
                <a:tc>
                  <a:txBody>
                    <a:bodyPr/>
                    <a:lstStyle/>
                    <a:p>
                      <a:pPr algn="l" fontAlgn="ctr"/>
                      <a:r>
                        <a:rPr lang="en-US" sz="1400" u="none" strike="noStrike" dirty="0">
                          <a:effectLst/>
                          <a:latin typeface="Arial" panose="020B0604020202020204" pitchFamily="34" charset="0"/>
                          <a:cs typeface="Arial" panose="020B0604020202020204" pitchFamily="34" charset="0"/>
                        </a:rPr>
                        <a:t>n</a:t>
                      </a:r>
                      <a:endParaRPr lang="en-US" sz="14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lnT w="12700" cap="flat" cmpd="sng" algn="ctr">
                      <a:solidFill>
                        <a:schemeClr val="tx1"/>
                      </a:solidFill>
                      <a:prstDash val="solid"/>
                      <a:round/>
                      <a:headEnd type="none" w="med" len="med"/>
                      <a:tailEnd type="none" w="med" len="med"/>
                    </a:lnT>
                    <a:noFill/>
                  </a:tcPr>
                </a:tc>
                <a:tc>
                  <a:txBody>
                    <a:bodyPr/>
                    <a:lstStyle/>
                    <a:p>
                      <a:pPr algn="ctr" fontAlgn="ctr"/>
                      <a:r>
                        <a:rPr lang="en-US" altLang="ja-JP" sz="1400" u="none" strike="noStrike" dirty="0">
                          <a:effectLst/>
                          <a:latin typeface="Arial" panose="020B0604020202020204" pitchFamily="34" charset="0"/>
                          <a:cs typeface="Arial" panose="020B0604020202020204" pitchFamily="34" charset="0"/>
                        </a:rPr>
                        <a:t>41</a:t>
                      </a:r>
                      <a:endParaRPr lang="en-US" altLang="ja-JP" sz="14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lnT w="12700" cap="flat" cmpd="sng" algn="ctr">
                      <a:solidFill>
                        <a:schemeClr val="tx1"/>
                      </a:solidFill>
                      <a:prstDash val="solid"/>
                      <a:round/>
                      <a:headEnd type="none" w="med" len="med"/>
                      <a:tailEnd type="none" w="med" len="med"/>
                    </a:lnT>
                    <a:noFill/>
                  </a:tcPr>
                </a:tc>
                <a:tc>
                  <a:txBody>
                    <a:bodyPr/>
                    <a:lstStyle/>
                    <a:p>
                      <a:pPr algn="ctr" fontAlgn="ctr"/>
                      <a:r>
                        <a:rPr lang="en-US" altLang="ja-JP" sz="1400" u="none" strike="noStrike" dirty="0">
                          <a:effectLst/>
                          <a:latin typeface="Arial" panose="020B0604020202020204" pitchFamily="34" charset="0"/>
                          <a:cs typeface="Arial" panose="020B0604020202020204" pitchFamily="34" charset="0"/>
                        </a:rPr>
                        <a:t>28</a:t>
                      </a:r>
                      <a:endParaRPr lang="en-US" altLang="ja-JP" sz="14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lnT w="12700" cap="flat" cmpd="sng" algn="ctr">
                      <a:solidFill>
                        <a:schemeClr val="tx1"/>
                      </a:solidFill>
                      <a:prstDash val="solid"/>
                      <a:round/>
                      <a:headEnd type="none" w="med" len="med"/>
                      <a:tailEnd type="none" w="med" len="med"/>
                    </a:lnT>
                    <a:noFill/>
                  </a:tcPr>
                </a:tc>
                <a:tc>
                  <a:txBody>
                    <a:bodyPr/>
                    <a:lstStyle/>
                    <a:p>
                      <a:pPr algn="ctr" fontAlgn="ctr"/>
                      <a:endParaRPr lang="ja-JP" altLang="en-US" sz="14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lnT w="12700" cap="flat" cmpd="sng" algn="ctr">
                      <a:solidFill>
                        <a:schemeClr val="tx1"/>
                      </a:solidFill>
                      <a:prstDash val="solid"/>
                      <a:round/>
                      <a:headEnd type="none" w="med" len="med"/>
                      <a:tailEnd type="none" w="med" len="med"/>
                    </a:lnT>
                    <a:noFill/>
                  </a:tcPr>
                </a:tc>
              </a:tr>
              <a:tr h="238125">
                <a:tc>
                  <a:txBody>
                    <a:bodyPr/>
                    <a:lstStyle/>
                    <a:p>
                      <a:pPr algn="l" fontAlgn="ctr"/>
                      <a:r>
                        <a:rPr lang="en-US" sz="1400" u="none" strike="noStrike" dirty="0" smtClean="0">
                          <a:effectLst/>
                          <a:latin typeface="Arial" panose="020B0604020202020204" pitchFamily="34" charset="0"/>
                          <a:cs typeface="Arial" panose="020B0604020202020204" pitchFamily="34" charset="0"/>
                        </a:rPr>
                        <a:t>Age (years)</a:t>
                      </a:r>
                      <a:endParaRPr lang="en-US" sz="14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noFill/>
                  </a:tcPr>
                </a:tc>
                <a:tc>
                  <a:txBody>
                    <a:bodyPr/>
                    <a:lstStyle/>
                    <a:p>
                      <a:pPr algn="ctr" fontAlgn="ctr"/>
                      <a:r>
                        <a:rPr lang="en-US" altLang="ja-JP" sz="1400" u="none" strike="noStrike" dirty="0">
                          <a:effectLst/>
                          <a:latin typeface="Arial" panose="020B0604020202020204" pitchFamily="34" charset="0"/>
                          <a:cs typeface="Arial" panose="020B0604020202020204" pitchFamily="34" charset="0"/>
                        </a:rPr>
                        <a:t>47.5±13.4</a:t>
                      </a:r>
                      <a:endParaRPr lang="en-US" altLang="ja-JP" sz="14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noFill/>
                  </a:tcPr>
                </a:tc>
                <a:tc>
                  <a:txBody>
                    <a:bodyPr/>
                    <a:lstStyle/>
                    <a:p>
                      <a:pPr algn="ctr" fontAlgn="ctr"/>
                      <a:r>
                        <a:rPr lang="en-US" altLang="ja-JP" sz="1400" u="none" strike="noStrike" dirty="0">
                          <a:effectLst/>
                          <a:latin typeface="Arial" panose="020B0604020202020204" pitchFamily="34" charset="0"/>
                          <a:cs typeface="Arial" panose="020B0604020202020204" pitchFamily="34" charset="0"/>
                        </a:rPr>
                        <a:t>27.7±11.5</a:t>
                      </a:r>
                      <a:endParaRPr lang="en-US" altLang="ja-JP" sz="14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noFill/>
                  </a:tcPr>
                </a:tc>
                <a:tc>
                  <a:txBody>
                    <a:bodyPr/>
                    <a:lstStyle/>
                    <a:p>
                      <a:pPr algn="ctr" fontAlgn="ctr"/>
                      <a:r>
                        <a:rPr lang="en-US" altLang="ja-JP" sz="1400" u="none" strike="noStrike" dirty="0">
                          <a:effectLst/>
                          <a:latin typeface="Arial" panose="020B0604020202020204" pitchFamily="34" charset="0"/>
                          <a:cs typeface="Arial" panose="020B0604020202020204" pitchFamily="34" charset="0"/>
                        </a:rPr>
                        <a:t>&lt;0.001</a:t>
                      </a:r>
                      <a:endParaRPr lang="en-US" altLang="ja-JP" sz="14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noFill/>
                  </a:tcPr>
                </a:tc>
              </a:tr>
              <a:tr h="238125">
                <a:tc>
                  <a:txBody>
                    <a:bodyPr/>
                    <a:lstStyle/>
                    <a:p>
                      <a:pPr algn="l" fontAlgn="ctr"/>
                      <a:r>
                        <a:rPr lang="en-US" sz="1400" u="none" strike="noStrike" dirty="0">
                          <a:effectLst/>
                          <a:latin typeface="Arial" panose="020B0604020202020204" pitchFamily="34" charset="0"/>
                          <a:cs typeface="Arial" panose="020B0604020202020204" pitchFamily="34" charset="0"/>
                        </a:rPr>
                        <a:t>Height (cm)</a:t>
                      </a:r>
                      <a:endParaRPr lang="en-US" sz="14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noFill/>
                  </a:tcPr>
                </a:tc>
                <a:tc>
                  <a:txBody>
                    <a:bodyPr/>
                    <a:lstStyle/>
                    <a:p>
                      <a:pPr algn="ctr" fontAlgn="ctr"/>
                      <a:r>
                        <a:rPr lang="en-US" altLang="ja-JP" sz="1400" u="none" strike="noStrike" dirty="0">
                          <a:effectLst/>
                          <a:latin typeface="Arial" panose="020B0604020202020204" pitchFamily="34" charset="0"/>
                          <a:cs typeface="Arial" panose="020B0604020202020204" pitchFamily="34" charset="0"/>
                        </a:rPr>
                        <a:t>152.2±±15.8</a:t>
                      </a:r>
                      <a:endParaRPr lang="en-US" altLang="ja-JP" sz="14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noFill/>
                  </a:tcPr>
                </a:tc>
                <a:tc>
                  <a:txBody>
                    <a:bodyPr/>
                    <a:lstStyle/>
                    <a:p>
                      <a:pPr algn="ctr" fontAlgn="ctr"/>
                      <a:r>
                        <a:rPr lang="en-US" altLang="ja-JP" sz="1400" u="none" strike="noStrike" dirty="0">
                          <a:effectLst/>
                          <a:latin typeface="Arial" panose="020B0604020202020204" pitchFamily="34" charset="0"/>
                          <a:cs typeface="Arial" panose="020B0604020202020204" pitchFamily="34" charset="0"/>
                        </a:rPr>
                        <a:t>157.4±6.0</a:t>
                      </a:r>
                      <a:endParaRPr lang="en-US" altLang="ja-JP" sz="14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noFill/>
                  </a:tcPr>
                </a:tc>
                <a:tc>
                  <a:txBody>
                    <a:bodyPr/>
                    <a:lstStyle/>
                    <a:p>
                      <a:pPr algn="ctr" fontAlgn="ctr"/>
                      <a:r>
                        <a:rPr lang="en-US" altLang="ja-JP" sz="1400" u="none" strike="noStrike" dirty="0">
                          <a:effectLst/>
                          <a:latin typeface="Arial" panose="020B0604020202020204" pitchFamily="34" charset="0"/>
                          <a:cs typeface="Arial" panose="020B0604020202020204" pitchFamily="34" charset="0"/>
                        </a:rPr>
                        <a:t>0.060 </a:t>
                      </a:r>
                      <a:endParaRPr lang="en-US" altLang="ja-JP" sz="14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noFill/>
                  </a:tcPr>
                </a:tc>
              </a:tr>
              <a:tr h="238125">
                <a:tc>
                  <a:txBody>
                    <a:bodyPr/>
                    <a:lstStyle/>
                    <a:p>
                      <a:pPr algn="l" fontAlgn="ctr"/>
                      <a:r>
                        <a:rPr lang="en-US" sz="1400" u="none" strike="noStrike" dirty="0">
                          <a:effectLst/>
                          <a:latin typeface="Arial" panose="020B0604020202020204" pitchFamily="34" charset="0"/>
                          <a:cs typeface="Arial" panose="020B0604020202020204" pitchFamily="34" charset="0"/>
                        </a:rPr>
                        <a:t>Weight (kg)</a:t>
                      </a:r>
                      <a:endParaRPr lang="en-US" sz="14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noFill/>
                  </a:tcPr>
                </a:tc>
                <a:tc>
                  <a:txBody>
                    <a:bodyPr/>
                    <a:lstStyle/>
                    <a:p>
                      <a:pPr algn="ctr" fontAlgn="ctr"/>
                      <a:r>
                        <a:rPr lang="en-US" altLang="ja-JP" sz="1400" u="none" strike="noStrike" dirty="0">
                          <a:effectLst/>
                          <a:latin typeface="Arial" panose="020B0604020202020204" pitchFamily="34" charset="0"/>
                          <a:cs typeface="Arial" panose="020B0604020202020204" pitchFamily="34" charset="0"/>
                        </a:rPr>
                        <a:t>49.5±10.7</a:t>
                      </a:r>
                      <a:endParaRPr lang="en-US" altLang="ja-JP" sz="14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noFill/>
                  </a:tcPr>
                </a:tc>
                <a:tc>
                  <a:txBody>
                    <a:bodyPr/>
                    <a:lstStyle/>
                    <a:p>
                      <a:pPr algn="ctr" fontAlgn="ctr"/>
                      <a:r>
                        <a:rPr lang="en-US" altLang="ja-JP" sz="1400" u="none" strike="noStrike" dirty="0">
                          <a:effectLst/>
                          <a:latin typeface="Arial" panose="020B0604020202020204" pitchFamily="34" charset="0"/>
                          <a:cs typeface="Arial" panose="020B0604020202020204" pitchFamily="34" charset="0"/>
                        </a:rPr>
                        <a:t>52.4±6.4</a:t>
                      </a:r>
                      <a:endParaRPr lang="en-US" altLang="ja-JP" sz="14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noFill/>
                  </a:tcPr>
                </a:tc>
                <a:tc>
                  <a:txBody>
                    <a:bodyPr/>
                    <a:lstStyle/>
                    <a:p>
                      <a:pPr algn="ctr" fontAlgn="ctr"/>
                      <a:r>
                        <a:rPr lang="en-US" altLang="ja-JP" sz="1400" u="none" strike="noStrike" dirty="0">
                          <a:effectLst/>
                          <a:latin typeface="Arial" panose="020B0604020202020204" pitchFamily="34" charset="0"/>
                          <a:cs typeface="Arial" panose="020B0604020202020204" pitchFamily="34" charset="0"/>
                        </a:rPr>
                        <a:t>0.167 </a:t>
                      </a:r>
                      <a:endParaRPr lang="en-US" altLang="ja-JP" sz="14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noFill/>
                  </a:tcPr>
                </a:tc>
              </a:tr>
              <a:tr h="238125">
                <a:tc>
                  <a:txBody>
                    <a:bodyPr/>
                    <a:lstStyle/>
                    <a:p>
                      <a:pPr algn="l" fontAlgn="ctr"/>
                      <a:r>
                        <a:rPr lang="en-US" sz="1400" u="none" strike="noStrike" dirty="0" err="1">
                          <a:effectLst/>
                          <a:latin typeface="Arial" panose="020B0604020202020204" pitchFamily="34" charset="0"/>
                          <a:cs typeface="Arial" panose="020B0604020202020204" pitchFamily="34" charset="0"/>
                        </a:rPr>
                        <a:t>HRpeak</a:t>
                      </a:r>
                      <a:r>
                        <a:rPr lang="en-US" sz="1400" u="none" strike="noStrike" dirty="0">
                          <a:effectLst/>
                          <a:latin typeface="Arial" panose="020B0604020202020204" pitchFamily="34" charset="0"/>
                          <a:cs typeface="Arial" panose="020B0604020202020204" pitchFamily="34" charset="0"/>
                        </a:rPr>
                        <a:t> (bpm)</a:t>
                      </a:r>
                      <a:endParaRPr lang="en-US" sz="14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noFill/>
                  </a:tcPr>
                </a:tc>
                <a:tc>
                  <a:txBody>
                    <a:bodyPr/>
                    <a:lstStyle/>
                    <a:p>
                      <a:pPr algn="ctr" fontAlgn="ctr"/>
                      <a:r>
                        <a:rPr lang="en-US" altLang="ja-JP" sz="1400" u="none" strike="noStrike" dirty="0">
                          <a:effectLst/>
                          <a:latin typeface="Arial" panose="020B0604020202020204" pitchFamily="34" charset="0"/>
                          <a:cs typeface="Arial" panose="020B0604020202020204" pitchFamily="34" charset="0"/>
                        </a:rPr>
                        <a:t>164.2±26.1</a:t>
                      </a:r>
                      <a:endParaRPr lang="en-US" altLang="ja-JP" sz="14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noFill/>
                  </a:tcPr>
                </a:tc>
                <a:tc>
                  <a:txBody>
                    <a:bodyPr/>
                    <a:lstStyle/>
                    <a:p>
                      <a:pPr algn="ctr" fontAlgn="ctr"/>
                      <a:r>
                        <a:rPr lang="en-US" altLang="ja-JP" sz="1400" u="none" strike="noStrike" dirty="0">
                          <a:effectLst/>
                          <a:latin typeface="Arial" panose="020B0604020202020204" pitchFamily="34" charset="0"/>
                          <a:cs typeface="Arial" panose="020B0604020202020204" pitchFamily="34" charset="0"/>
                        </a:rPr>
                        <a:t>174.2±11.0</a:t>
                      </a:r>
                      <a:endParaRPr lang="en-US" altLang="ja-JP" sz="14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noFill/>
                  </a:tcPr>
                </a:tc>
                <a:tc>
                  <a:txBody>
                    <a:bodyPr/>
                    <a:lstStyle/>
                    <a:p>
                      <a:pPr algn="ctr" fontAlgn="ctr"/>
                      <a:r>
                        <a:rPr lang="en-US" altLang="ja-JP" sz="1400" u="none" strike="noStrike" dirty="0">
                          <a:effectLst/>
                          <a:latin typeface="Arial" panose="020B0604020202020204" pitchFamily="34" charset="0"/>
                          <a:cs typeface="Arial" panose="020B0604020202020204" pitchFamily="34" charset="0"/>
                        </a:rPr>
                        <a:t>&lt;0.001</a:t>
                      </a:r>
                      <a:endParaRPr lang="en-US" altLang="ja-JP" sz="14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noFill/>
                  </a:tcPr>
                </a:tc>
              </a:tr>
              <a:tr h="285750">
                <a:tc>
                  <a:txBody>
                    <a:bodyPr/>
                    <a:lstStyle/>
                    <a:p>
                      <a:pPr algn="l" fontAlgn="ctr"/>
                      <a:r>
                        <a:rPr lang="en-US" sz="1400" u="none" strike="noStrike" dirty="0">
                          <a:effectLst/>
                          <a:latin typeface="Arial" panose="020B0604020202020204" pitchFamily="34" charset="0"/>
                          <a:cs typeface="Arial" panose="020B0604020202020204" pitchFamily="34" charset="0"/>
                        </a:rPr>
                        <a:t>VO</a:t>
                      </a:r>
                      <a:r>
                        <a:rPr lang="en-US" sz="1400" u="none" strike="noStrike" baseline="-25000" dirty="0">
                          <a:effectLst/>
                          <a:latin typeface="Arial" panose="020B0604020202020204" pitchFamily="34" charset="0"/>
                          <a:cs typeface="Arial" panose="020B0604020202020204" pitchFamily="34" charset="0"/>
                        </a:rPr>
                        <a:t>2</a:t>
                      </a:r>
                      <a:r>
                        <a:rPr lang="en-US" sz="1400" u="none" strike="noStrike" dirty="0">
                          <a:effectLst/>
                          <a:latin typeface="Arial" panose="020B0604020202020204" pitchFamily="34" charset="0"/>
                          <a:cs typeface="Arial" panose="020B0604020202020204" pitchFamily="34" charset="0"/>
                        </a:rPr>
                        <a:t>peak (ml.min</a:t>
                      </a:r>
                      <a:r>
                        <a:rPr lang="en-US" sz="1400" u="none" strike="noStrike" baseline="30000" dirty="0">
                          <a:effectLst/>
                          <a:latin typeface="Arial" panose="020B0604020202020204" pitchFamily="34" charset="0"/>
                          <a:cs typeface="Arial" panose="020B0604020202020204" pitchFamily="34" charset="0"/>
                        </a:rPr>
                        <a:t>-1</a:t>
                      </a:r>
                      <a:r>
                        <a:rPr lang="en-US" sz="1400" u="none" strike="noStrike" dirty="0">
                          <a:effectLst/>
                          <a:latin typeface="Arial" panose="020B0604020202020204" pitchFamily="34" charset="0"/>
                          <a:cs typeface="Arial" panose="020B0604020202020204" pitchFamily="34" charset="0"/>
                        </a:rPr>
                        <a:t>)</a:t>
                      </a:r>
                      <a:endParaRPr lang="en-US" sz="14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noFill/>
                  </a:tcPr>
                </a:tc>
                <a:tc>
                  <a:txBody>
                    <a:bodyPr/>
                    <a:lstStyle/>
                    <a:p>
                      <a:pPr algn="ctr" fontAlgn="ctr"/>
                      <a:r>
                        <a:rPr lang="en-US" altLang="ja-JP" sz="1400" u="none" strike="noStrike" dirty="0">
                          <a:effectLst/>
                          <a:latin typeface="Arial" panose="020B0604020202020204" pitchFamily="34" charset="0"/>
                          <a:cs typeface="Arial" panose="020B0604020202020204" pitchFamily="34" charset="0"/>
                        </a:rPr>
                        <a:t>1017.6±303.3</a:t>
                      </a:r>
                      <a:endParaRPr lang="en-US" altLang="ja-JP" sz="14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noFill/>
                  </a:tcPr>
                </a:tc>
                <a:tc>
                  <a:txBody>
                    <a:bodyPr/>
                    <a:lstStyle/>
                    <a:p>
                      <a:pPr algn="ctr" fontAlgn="ctr"/>
                      <a:r>
                        <a:rPr lang="en-US" altLang="ja-JP" sz="1400" u="none" strike="noStrike" dirty="0">
                          <a:effectLst/>
                          <a:latin typeface="Arial" panose="020B0604020202020204" pitchFamily="34" charset="0"/>
                          <a:cs typeface="Arial" panose="020B0604020202020204" pitchFamily="34" charset="0"/>
                        </a:rPr>
                        <a:t>2023.6±609.7</a:t>
                      </a:r>
                      <a:endParaRPr lang="en-US" altLang="ja-JP" sz="14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noFill/>
                  </a:tcPr>
                </a:tc>
                <a:tc>
                  <a:txBody>
                    <a:bodyPr/>
                    <a:lstStyle/>
                    <a:p>
                      <a:pPr algn="ctr" fontAlgn="ctr"/>
                      <a:r>
                        <a:rPr lang="en-US" altLang="ja-JP" sz="1400" u="none" strike="noStrike" dirty="0">
                          <a:effectLst/>
                          <a:latin typeface="Arial" panose="020B0604020202020204" pitchFamily="34" charset="0"/>
                          <a:cs typeface="Arial" panose="020B0604020202020204" pitchFamily="34" charset="0"/>
                        </a:rPr>
                        <a:t>&lt;0.001</a:t>
                      </a:r>
                      <a:endParaRPr lang="en-US" altLang="ja-JP" sz="14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noFill/>
                  </a:tcPr>
                </a:tc>
              </a:tr>
              <a:tr h="285750">
                <a:tc>
                  <a:txBody>
                    <a:bodyPr/>
                    <a:lstStyle/>
                    <a:p>
                      <a:pPr algn="l" fontAlgn="ctr"/>
                      <a:r>
                        <a:rPr lang="en-US" sz="1400" u="none" strike="noStrike" dirty="0">
                          <a:effectLst/>
                          <a:latin typeface="Arial" panose="020B0604020202020204" pitchFamily="34" charset="0"/>
                          <a:cs typeface="Arial" panose="020B0604020202020204" pitchFamily="34" charset="0"/>
                        </a:rPr>
                        <a:t>VO</a:t>
                      </a:r>
                      <a:r>
                        <a:rPr lang="en-US" sz="1400" u="none" strike="noStrike" baseline="-25000" dirty="0">
                          <a:effectLst/>
                          <a:latin typeface="Arial" panose="020B0604020202020204" pitchFamily="34" charset="0"/>
                          <a:cs typeface="Arial" panose="020B0604020202020204" pitchFamily="34" charset="0"/>
                        </a:rPr>
                        <a:t>2</a:t>
                      </a:r>
                      <a:r>
                        <a:rPr lang="en-US" sz="1400" u="none" strike="noStrike" dirty="0">
                          <a:effectLst/>
                          <a:latin typeface="Arial" panose="020B0604020202020204" pitchFamily="34" charset="0"/>
                          <a:cs typeface="Arial" panose="020B0604020202020204" pitchFamily="34" charset="0"/>
                        </a:rPr>
                        <a:t>peak (ml.kg</a:t>
                      </a:r>
                      <a:r>
                        <a:rPr lang="en-US" sz="1400" u="none" strike="noStrike" baseline="30000" dirty="0">
                          <a:effectLst/>
                          <a:latin typeface="Arial" panose="020B0604020202020204" pitchFamily="34" charset="0"/>
                          <a:cs typeface="Arial" panose="020B0604020202020204" pitchFamily="34" charset="0"/>
                        </a:rPr>
                        <a:t>-1</a:t>
                      </a:r>
                      <a:r>
                        <a:rPr lang="en-US" sz="1400" u="none" strike="noStrike" dirty="0">
                          <a:effectLst/>
                          <a:latin typeface="Arial" panose="020B0604020202020204" pitchFamily="34" charset="0"/>
                          <a:cs typeface="Arial" panose="020B0604020202020204" pitchFamily="34" charset="0"/>
                        </a:rPr>
                        <a:t>.min</a:t>
                      </a:r>
                      <a:r>
                        <a:rPr lang="en-US" sz="1400" u="none" strike="noStrike" baseline="30000" dirty="0">
                          <a:effectLst/>
                          <a:latin typeface="Arial" panose="020B0604020202020204" pitchFamily="34" charset="0"/>
                          <a:cs typeface="Arial" panose="020B0604020202020204" pitchFamily="34" charset="0"/>
                        </a:rPr>
                        <a:t>-1</a:t>
                      </a:r>
                      <a:r>
                        <a:rPr lang="en-US" sz="1400" u="none" strike="noStrike" dirty="0">
                          <a:effectLst/>
                          <a:latin typeface="Arial" panose="020B0604020202020204" pitchFamily="34" charset="0"/>
                          <a:cs typeface="Arial" panose="020B0604020202020204" pitchFamily="34" charset="0"/>
                        </a:rPr>
                        <a:t>)</a:t>
                      </a:r>
                      <a:endParaRPr lang="en-US" sz="14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noFill/>
                  </a:tcPr>
                </a:tc>
                <a:tc>
                  <a:txBody>
                    <a:bodyPr/>
                    <a:lstStyle/>
                    <a:p>
                      <a:pPr algn="ctr" fontAlgn="ctr"/>
                      <a:r>
                        <a:rPr lang="en-US" altLang="ja-JP" sz="1400" u="none" strike="noStrike" dirty="0">
                          <a:effectLst/>
                          <a:latin typeface="Arial" panose="020B0604020202020204" pitchFamily="34" charset="0"/>
                          <a:cs typeface="Arial" panose="020B0604020202020204" pitchFamily="34" charset="0"/>
                        </a:rPr>
                        <a:t>20.2±5.5</a:t>
                      </a:r>
                      <a:endParaRPr lang="en-US" altLang="ja-JP" sz="14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noFill/>
                  </a:tcPr>
                </a:tc>
                <a:tc>
                  <a:txBody>
                    <a:bodyPr/>
                    <a:lstStyle/>
                    <a:p>
                      <a:pPr algn="ctr" fontAlgn="ctr"/>
                      <a:r>
                        <a:rPr lang="en-US" altLang="ja-JP" sz="1400" u="none" strike="noStrike" dirty="0">
                          <a:effectLst/>
                          <a:latin typeface="Arial" panose="020B0604020202020204" pitchFamily="34" charset="0"/>
                          <a:cs typeface="Arial" panose="020B0604020202020204" pitchFamily="34" charset="0"/>
                        </a:rPr>
                        <a:t>38.3±9.8</a:t>
                      </a:r>
                      <a:endParaRPr lang="en-US" altLang="ja-JP" sz="14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noFill/>
                  </a:tcPr>
                </a:tc>
                <a:tc>
                  <a:txBody>
                    <a:bodyPr/>
                    <a:lstStyle/>
                    <a:p>
                      <a:pPr algn="ctr" fontAlgn="ctr"/>
                      <a:r>
                        <a:rPr lang="en-US" altLang="ja-JP" sz="1400" u="none" strike="noStrike" dirty="0">
                          <a:effectLst/>
                          <a:latin typeface="Arial" panose="020B0604020202020204" pitchFamily="34" charset="0"/>
                          <a:cs typeface="Arial" panose="020B0604020202020204" pitchFamily="34" charset="0"/>
                        </a:rPr>
                        <a:t>&lt;0.001</a:t>
                      </a:r>
                      <a:endParaRPr lang="en-US" altLang="ja-JP" sz="14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noFill/>
                  </a:tcPr>
                </a:tc>
              </a:tr>
              <a:tr h="285750">
                <a:tc>
                  <a:txBody>
                    <a:bodyPr/>
                    <a:lstStyle/>
                    <a:p>
                      <a:pPr algn="l" fontAlgn="ctr"/>
                      <a:r>
                        <a:rPr lang="en-US" sz="1400" u="none" strike="noStrike" dirty="0">
                          <a:effectLst/>
                          <a:latin typeface="Arial" panose="020B0604020202020204" pitchFamily="34" charset="0"/>
                          <a:cs typeface="Arial" panose="020B0604020202020204" pitchFamily="34" charset="0"/>
                        </a:rPr>
                        <a:t>VAT (ml.min</a:t>
                      </a:r>
                      <a:r>
                        <a:rPr lang="en-US" sz="1400" u="none" strike="noStrike" baseline="30000" dirty="0">
                          <a:effectLst/>
                          <a:latin typeface="Arial" panose="020B0604020202020204" pitchFamily="34" charset="0"/>
                          <a:cs typeface="Arial" panose="020B0604020202020204" pitchFamily="34" charset="0"/>
                        </a:rPr>
                        <a:t>-1</a:t>
                      </a:r>
                      <a:r>
                        <a:rPr lang="en-US" sz="1400" u="none" strike="noStrike" dirty="0">
                          <a:effectLst/>
                          <a:latin typeface="Arial" panose="020B0604020202020204" pitchFamily="34" charset="0"/>
                          <a:cs typeface="Arial" panose="020B0604020202020204" pitchFamily="34" charset="0"/>
                        </a:rPr>
                        <a:t>)</a:t>
                      </a:r>
                      <a:endParaRPr lang="en-US" sz="14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noFill/>
                  </a:tcPr>
                </a:tc>
                <a:tc>
                  <a:txBody>
                    <a:bodyPr/>
                    <a:lstStyle/>
                    <a:p>
                      <a:pPr algn="ctr" fontAlgn="ctr"/>
                      <a:r>
                        <a:rPr lang="en-US" altLang="ja-JP" sz="1400" u="none" strike="noStrike" dirty="0">
                          <a:effectLst/>
                          <a:latin typeface="Arial" panose="020B0604020202020204" pitchFamily="34" charset="0"/>
                          <a:cs typeface="Arial" panose="020B0604020202020204" pitchFamily="34" charset="0"/>
                        </a:rPr>
                        <a:t>569.2±167.8</a:t>
                      </a:r>
                      <a:endParaRPr lang="en-US" altLang="ja-JP" sz="14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noFill/>
                  </a:tcPr>
                </a:tc>
                <a:tc>
                  <a:txBody>
                    <a:bodyPr/>
                    <a:lstStyle/>
                    <a:p>
                      <a:pPr algn="ctr" fontAlgn="ctr"/>
                      <a:r>
                        <a:rPr lang="en-US" altLang="ja-JP" sz="1400" u="none" strike="noStrike" dirty="0">
                          <a:effectLst/>
                          <a:latin typeface="Arial" panose="020B0604020202020204" pitchFamily="34" charset="0"/>
                          <a:cs typeface="Arial" panose="020B0604020202020204" pitchFamily="34" charset="0"/>
                        </a:rPr>
                        <a:t>1032.4±314.3</a:t>
                      </a:r>
                      <a:endParaRPr lang="en-US" altLang="ja-JP" sz="14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noFill/>
                  </a:tcPr>
                </a:tc>
                <a:tc>
                  <a:txBody>
                    <a:bodyPr/>
                    <a:lstStyle/>
                    <a:p>
                      <a:pPr algn="ctr" fontAlgn="ctr"/>
                      <a:r>
                        <a:rPr lang="en-US" altLang="ja-JP" sz="1400" u="none" strike="noStrike" dirty="0">
                          <a:effectLst/>
                          <a:latin typeface="Arial" panose="020B0604020202020204" pitchFamily="34" charset="0"/>
                          <a:cs typeface="Arial" panose="020B0604020202020204" pitchFamily="34" charset="0"/>
                        </a:rPr>
                        <a:t>&lt;0.001</a:t>
                      </a:r>
                      <a:endParaRPr lang="en-US" altLang="ja-JP" sz="14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noFill/>
                  </a:tcPr>
                </a:tc>
              </a:tr>
              <a:tr h="285750">
                <a:tc>
                  <a:txBody>
                    <a:bodyPr/>
                    <a:lstStyle/>
                    <a:p>
                      <a:pPr algn="l" fontAlgn="ctr"/>
                      <a:r>
                        <a:rPr lang="en-US" sz="1400" u="none" strike="noStrike" dirty="0">
                          <a:effectLst/>
                          <a:latin typeface="Arial" panose="020B0604020202020204" pitchFamily="34" charset="0"/>
                          <a:cs typeface="Arial" panose="020B0604020202020204" pitchFamily="34" charset="0"/>
                        </a:rPr>
                        <a:t>VAT (ml.kg</a:t>
                      </a:r>
                      <a:r>
                        <a:rPr lang="en-US" sz="1400" u="none" strike="noStrike" baseline="30000" dirty="0">
                          <a:effectLst/>
                          <a:latin typeface="Arial" panose="020B0604020202020204" pitchFamily="34" charset="0"/>
                          <a:cs typeface="Arial" panose="020B0604020202020204" pitchFamily="34" charset="0"/>
                        </a:rPr>
                        <a:t>-1</a:t>
                      </a:r>
                      <a:r>
                        <a:rPr lang="en-US" sz="1400" u="none" strike="noStrike" dirty="0">
                          <a:effectLst/>
                          <a:latin typeface="Arial" panose="020B0604020202020204" pitchFamily="34" charset="0"/>
                          <a:cs typeface="Arial" panose="020B0604020202020204" pitchFamily="34" charset="0"/>
                        </a:rPr>
                        <a:t>.min</a:t>
                      </a:r>
                      <a:r>
                        <a:rPr lang="en-US" sz="1400" u="none" strike="noStrike" baseline="30000" dirty="0">
                          <a:effectLst/>
                          <a:latin typeface="Arial" panose="020B0604020202020204" pitchFamily="34" charset="0"/>
                          <a:cs typeface="Arial" panose="020B0604020202020204" pitchFamily="34" charset="0"/>
                        </a:rPr>
                        <a:t>-1</a:t>
                      </a:r>
                      <a:r>
                        <a:rPr lang="en-US" sz="1400" u="none" strike="noStrike" dirty="0">
                          <a:effectLst/>
                          <a:latin typeface="Arial" panose="020B0604020202020204" pitchFamily="34" charset="0"/>
                          <a:cs typeface="Arial" panose="020B0604020202020204" pitchFamily="34" charset="0"/>
                        </a:rPr>
                        <a:t> VO</a:t>
                      </a:r>
                      <a:r>
                        <a:rPr lang="en-US" sz="1400" u="none" strike="noStrike" baseline="-25000" dirty="0">
                          <a:effectLst/>
                          <a:latin typeface="Arial" panose="020B0604020202020204" pitchFamily="34" charset="0"/>
                          <a:cs typeface="Arial" panose="020B0604020202020204" pitchFamily="34" charset="0"/>
                        </a:rPr>
                        <a:t>2</a:t>
                      </a:r>
                      <a:r>
                        <a:rPr lang="en-US" sz="1400" u="none" strike="noStrike" dirty="0">
                          <a:effectLst/>
                          <a:latin typeface="Arial" panose="020B0604020202020204" pitchFamily="34" charset="0"/>
                          <a:cs typeface="Arial" panose="020B0604020202020204" pitchFamily="34" charset="0"/>
                        </a:rPr>
                        <a:t>)</a:t>
                      </a:r>
                      <a:endParaRPr lang="en-US" sz="14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noFill/>
                  </a:tcPr>
                </a:tc>
                <a:tc>
                  <a:txBody>
                    <a:bodyPr/>
                    <a:lstStyle/>
                    <a:p>
                      <a:pPr algn="ctr" fontAlgn="ctr"/>
                      <a:r>
                        <a:rPr lang="en-US" altLang="ja-JP" sz="1400" u="none" strike="noStrike" dirty="0">
                          <a:effectLst/>
                          <a:latin typeface="Arial" panose="020B0604020202020204" pitchFamily="34" charset="0"/>
                          <a:cs typeface="Arial" panose="020B0604020202020204" pitchFamily="34" charset="0"/>
                        </a:rPr>
                        <a:t>11.2±2.9</a:t>
                      </a:r>
                      <a:endParaRPr lang="en-US" altLang="ja-JP" sz="14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noFill/>
                  </a:tcPr>
                </a:tc>
                <a:tc>
                  <a:txBody>
                    <a:bodyPr/>
                    <a:lstStyle/>
                    <a:p>
                      <a:pPr algn="ctr" fontAlgn="ctr"/>
                      <a:r>
                        <a:rPr lang="en-US" altLang="ja-JP" sz="1400" u="none" strike="noStrike" dirty="0">
                          <a:effectLst/>
                          <a:latin typeface="Arial" panose="020B0604020202020204" pitchFamily="34" charset="0"/>
                          <a:cs typeface="Arial" panose="020B0604020202020204" pitchFamily="34" charset="0"/>
                        </a:rPr>
                        <a:t>19.6±5.5</a:t>
                      </a:r>
                      <a:endParaRPr lang="en-US" altLang="ja-JP" sz="14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noFill/>
                  </a:tcPr>
                </a:tc>
                <a:tc>
                  <a:txBody>
                    <a:bodyPr/>
                    <a:lstStyle/>
                    <a:p>
                      <a:pPr algn="ctr" fontAlgn="ctr"/>
                      <a:r>
                        <a:rPr lang="en-US" altLang="ja-JP" sz="1400" u="none" strike="noStrike" dirty="0">
                          <a:effectLst/>
                          <a:latin typeface="Arial" panose="020B0604020202020204" pitchFamily="34" charset="0"/>
                          <a:cs typeface="Arial" panose="020B0604020202020204" pitchFamily="34" charset="0"/>
                        </a:rPr>
                        <a:t>&lt;0.001</a:t>
                      </a:r>
                      <a:endParaRPr lang="en-US" altLang="ja-JP" sz="14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noFill/>
                  </a:tcPr>
                </a:tc>
              </a:tr>
              <a:tr h="285750">
                <a:tc>
                  <a:txBody>
                    <a:bodyPr/>
                    <a:lstStyle/>
                    <a:p>
                      <a:pPr algn="l" fontAlgn="ctr"/>
                      <a:r>
                        <a:rPr lang="en-US" sz="1400" u="none" strike="noStrike" dirty="0" err="1">
                          <a:effectLst/>
                          <a:latin typeface="Arial" panose="020B0604020202020204" pitchFamily="34" charset="0"/>
                          <a:cs typeface="Arial" panose="020B0604020202020204" pitchFamily="34" charset="0"/>
                        </a:rPr>
                        <a:t>RtShift</a:t>
                      </a:r>
                      <a:r>
                        <a:rPr lang="en-US" sz="1400" u="none" strike="noStrike" dirty="0">
                          <a:effectLst/>
                          <a:latin typeface="Arial" panose="020B0604020202020204" pitchFamily="34" charset="0"/>
                          <a:cs typeface="Arial" panose="020B0604020202020204" pitchFamily="34" charset="0"/>
                        </a:rPr>
                        <a:t> (ml.min</a:t>
                      </a:r>
                      <a:r>
                        <a:rPr lang="en-US" sz="1400" u="none" strike="noStrike" baseline="30000" dirty="0">
                          <a:effectLst/>
                          <a:latin typeface="Arial" panose="020B0604020202020204" pitchFamily="34" charset="0"/>
                          <a:cs typeface="Arial" panose="020B0604020202020204" pitchFamily="34" charset="0"/>
                        </a:rPr>
                        <a:t>-1</a:t>
                      </a:r>
                      <a:r>
                        <a:rPr lang="en-US" sz="1400" u="none" strike="noStrike" dirty="0">
                          <a:effectLst/>
                          <a:latin typeface="Arial" panose="020B0604020202020204" pitchFamily="34" charset="0"/>
                          <a:cs typeface="Arial" panose="020B0604020202020204" pitchFamily="34" charset="0"/>
                        </a:rPr>
                        <a:t> VO</a:t>
                      </a:r>
                      <a:r>
                        <a:rPr lang="en-US" sz="1400" u="none" strike="noStrike" baseline="-25000" dirty="0">
                          <a:effectLst/>
                          <a:latin typeface="Arial" panose="020B0604020202020204" pitchFamily="34" charset="0"/>
                          <a:cs typeface="Arial" panose="020B0604020202020204" pitchFamily="34" charset="0"/>
                        </a:rPr>
                        <a:t>2</a:t>
                      </a:r>
                      <a:r>
                        <a:rPr lang="en-US" sz="1400" u="none" strike="noStrike" dirty="0">
                          <a:effectLst/>
                          <a:latin typeface="Arial" panose="020B0604020202020204" pitchFamily="34" charset="0"/>
                          <a:cs typeface="Arial" panose="020B0604020202020204" pitchFamily="34" charset="0"/>
                        </a:rPr>
                        <a:t>)</a:t>
                      </a:r>
                      <a:endParaRPr lang="en-US" sz="14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noFill/>
                  </a:tcPr>
                </a:tc>
                <a:tc>
                  <a:txBody>
                    <a:bodyPr/>
                    <a:lstStyle/>
                    <a:p>
                      <a:pPr algn="ctr" fontAlgn="ctr"/>
                      <a:r>
                        <a:rPr lang="en-US" altLang="ja-JP" sz="1400" u="none" strike="noStrike" dirty="0">
                          <a:effectLst/>
                          <a:latin typeface="Arial" panose="020B0604020202020204" pitchFamily="34" charset="0"/>
                          <a:cs typeface="Arial" panose="020B0604020202020204" pitchFamily="34" charset="0"/>
                        </a:rPr>
                        <a:t>43.5±25.6</a:t>
                      </a:r>
                      <a:endParaRPr lang="en-US" altLang="ja-JP" sz="14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noFill/>
                  </a:tcPr>
                </a:tc>
                <a:tc>
                  <a:txBody>
                    <a:bodyPr/>
                    <a:lstStyle/>
                    <a:p>
                      <a:pPr algn="ctr" fontAlgn="ctr"/>
                      <a:r>
                        <a:rPr lang="en-US" altLang="ja-JP" sz="1400" u="none" strike="noStrike" dirty="0">
                          <a:effectLst/>
                          <a:latin typeface="Arial" panose="020B0604020202020204" pitchFamily="34" charset="0"/>
                          <a:cs typeface="Arial" panose="020B0604020202020204" pitchFamily="34" charset="0"/>
                        </a:rPr>
                        <a:t>82.6±51.0</a:t>
                      </a:r>
                      <a:endParaRPr lang="en-US" altLang="ja-JP" sz="14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noFill/>
                  </a:tcPr>
                </a:tc>
                <a:tc>
                  <a:txBody>
                    <a:bodyPr/>
                    <a:lstStyle/>
                    <a:p>
                      <a:pPr algn="ctr" fontAlgn="ctr"/>
                      <a:r>
                        <a:rPr lang="en-US" altLang="ja-JP" sz="1400" u="none" strike="noStrike" dirty="0">
                          <a:effectLst/>
                          <a:latin typeface="Arial" panose="020B0604020202020204" pitchFamily="34" charset="0"/>
                          <a:cs typeface="Arial" panose="020B0604020202020204" pitchFamily="34" charset="0"/>
                        </a:rPr>
                        <a:t>&lt;0.001</a:t>
                      </a:r>
                      <a:endParaRPr lang="en-US" altLang="ja-JP" sz="14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noFill/>
                  </a:tcPr>
                </a:tc>
              </a:tr>
              <a:tr h="285750">
                <a:tc>
                  <a:txBody>
                    <a:bodyPr/>
                    <a:lstStyle/>
                    <a:p>
                      <a:pPr algn="l" fontAlgn="ctr"/>
                      <a:r>
                        <a:rPr lang="en-US" sz="1400" u="none" strike="noStrike" dirty="0" err="1">
                          <a:effectLst/>
                          <a:latin typeface="Arial" panose="020B0604020202020204" pitchFamily="34" charset="0"/>
                          <a:cs typeface="Arial" panose="020B0604020202020204" pitchFamily="34" charset="0"/>
                        </a:rPr>
                        <a:t>RtShift</a:t>
                      </a:r>
                      <a:r>
                        <a:rPr lang="en-US" sz="1400" u="none" strike="noStrike" dirty="0">
                          <a:effectLst/>
                          <a:latin typeface="Arial" panose="020B0604020202020204" pitchFamily="34" charset="0"/>
                          <a:cs typeface="Arial" panose="020B0604020202020204" pitchFamily="34" charset="0"/>
                        </a:rPr>
                        <a:t> (ml.kg</a:t>
                      </a:r>
                      <a:r>
                        <a:rPr lang="en-US" sz="1400" u="none" strike="noStrike" baseline="30000" dirty="0">
                          <a:effectLst/>
                          <a:latin typeface="Arial" panose="020B0604020202020204" pitchFamily="34" charset="0"/>
                          <a:cs typeface="Arial" panose="020B0604020202020204" pitchFamily="34" charset="0"/>
                        </a:rPr>
                        <a:t>-</a:t>
                      </a:r>
                      <a:r>
                        <a:rPr lang="en-US" sz="1400" u="none" strike="noStrike" dirty="0">
                          <a:effectLst/>
                          <a:latin typeface="Arial" panose="020B0604020202020204" pitchFamily="34" charset="0"/>
                          <a:cs typeface="Arial" panose="020B0604020202020204" pitchFamily="34" charset="0"/>
                        </a:rPr>
                        <a:t>1.min</a:t>
                      </a:r>
                      <a:r>
                        <a:rPr lang="en-US" sz="1400" u="none" strike="noStrike" baseline="30000" dirty="0">
                          <a:effectLst/>
                          <a:latin typeface="Arial" panose="020B0604020202020204" pitchFamily="34" charset="0"/>
                          <a:cs typeface="Arial" panose="020B0604020202020204" pitchFamily="34" charset="0"/>
                        </a:rPr>
                        <a:t>-1</a:t>
                      </a:r>
                      <a:r>
                        <a:rPr lang="en-US" sz="1400" u="none" strike="noStrike" dirty="0">
                          <a:effectLst/>
                          <a:latin typeface="Arial" panose="020B0604020202020204" pitchFamily="34" charset="0"/>
                          <a:cs typeface="Arial" panose="020B0604020202020204" pitchFamily="34" charset="0"/>
                        </a:rPr>
                        <a:t> VO</a:t>
                      </a:r>
                      <a:r>
                        <a:rPr lang="en-US" sz="1400" u="none" strike="noStrike" baseline="-25000" dirty="0">
                          <a:effectLst/>
                          <a:latin typeface="Arial" panose="020B0604020202020204" pitchFamily="34" charset="0"/>
                          <a:cs typeface="Arial" panose="020B0604020202020204" pitchFamily="34" charset="0"/>
                        </a:rPr>
                        <a:t>2</a:t>
                      </a:r>
                      <a:r>
                        <a:rPr lang="en-US" sz="1400" u="none" strike="noStrike" dirty="0">
                          <a:effectLst/>
                          <a:latin typeface="Arial" panose="020B0604020202020204" pitchFamily="34" charset="0"/>
                          <a:cs typeface="Arial" panose="020B0604020202020204" pitchFamily="34" charset="0"/>
                        </a:rPr>
                        <a:t>)</a:t>
                      </a:r>
                      <a:endParaRPr lang="en-US" sz="14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lnB w="12700" cap="flat" cmpd="sng" algn="ctr">
                      <a:solidFill>
                        <a:schemeClr val="tx1"/>
                      </a:solidFill>
                      <a:prstDash val="solid"/>
                      <a:round/>
                      <a:headEnd type="none" w="med" len="med"/>
                      <a:tailEnd type="none" w="med" len="med"/>
                    </a:lnB>
                    <a:noFill/>
                  </a:tcPr>
                </a:tc>
                <a:tc>
                  <a:txBody>
                    <a:bodyPr/>
                    <a:lstStyle/>
                    <a:p>
                      <a:pPr algn="ctr" fontAlgn="ctr"/>
                      <a:r>
                        <a:rPr lang="en-US" altLang="ja-JP" sz="1400" u="none" strike="noStrike" dirty="0">
                          <a:effectLst/>
                          <a:latin typeface="Arial" panose="020B0604020202020204" pitchFamily="34" charset="0"/>
                          <a:cs typeface="Arial" panose="020B0604020202020204" pitchFamily="34" charset="0"/>
                        </a:rPr>
                        <a:t>0.22±0.07</a:t>
                      </a:r>
                      <a:endParaRPr lang="en-US" altLang="ja-JP" sz="14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lnB w="12700" cap="flat" cmpd="sng" algn="ctr">
                      <a:solidFill>
                        <a:schemeClr val="tx1"/>
                      </a:solidFill>
                      <a:prstDash val="solid"/>
                      <a:round/>
                      <a:headEnd type="none" w="med" len="med"/>
                      <a:tailEnd type="none" w="med" len="med"/>
                    </a:lnB>
                    <a:noFill/>
                  </a:tcPr>
                </a:tc>
                <a:tc>
                  <a:txBody>
                    <a:bodyPr/>
                    <a:lstStyle/>
                    <a:p>
                      <a:pPr algn="ctr" fontAlgn="ctr"/>
                      <a:r>
                        <a:rPr lang="en-US" altLang="ja-JP" sz="1400" u="none" strike="noStrike" dirty="0">
                          <a:effectLst/>
                          <a:latin typeface="Arial" panose="020B0604020202020204" pitchFamily="34" charset="0"/>
                          <a:cs typeface="Arial" panose="020B0604020202020204" pitchFamily="34" charset="0"/>
                        </a:rPr>
                        <a:t>0.38±0.12</a:t>
                      </a:r>
                      <a:endParaRPr lang="en-US" altLang="ja-JP" sz="14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lnB w="12700" cap="flat" cmpd="sng" algn="ctr">
                      <a:solidFill>
                        <a:schemeClr val="tx1"/>
                      </a:solidFill>
                      <a:prstDash val="solid"/>
                      <a:round/>
                      <a:headEnd type="none" w="med" len="med"/>
                      <a:tailEnd type="none" w="med" len="med"/>
                    </a:lnB>
                    <a:noFill/>
                  </a:tcPr>
                </a:tc>
                <a:tc>
                  <a:txBody>
                    <a:bodyPr/>
                    <a:lstStyle/>
                    <a:p>
                      <a:pPr algn="ctr" fontAlgn="ctr"/>
                      <a:r>
                        <a:rPr lang="en-US" altLang="ja-JP" sz="1400" u="none" strike="noStrike" dirty="0">
                          <a:effectLst/>
                          <a:latin typeface="Arial" panose="020B0604020202020204" pitchFamily="34" charset="0"/>
                          <a:cs typeface="Arial" panose="020B0604020202020204" pitchFamily="34" charset="0"/>
                        </a:rPr>
                        <a:t>&lt;0.001</a:t>
                      </a:r>
                      <a:endParaRPr lang="en-US" altLang="ja-JP" sz="14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lnB w="12700" cap="flat" cmpd="sng" algn="ctr">
                      <a:solidFill>
                        <a:schemeClr val="tx1"/>
                      </a:solidFill>
                      <a:prstDash val="solid"/>
                      <a:round/>
                      <a:headEnd type="none" w="med" len="med"/>
                      <a:tailEnd type="none" w="med" len="med"/>
                    </a:lnB>
                    <a:noFill/>
                  </a:tcPr>
                </a:tc>
              </a:tr>
            </a:tbl>
          </a:graphicData>
        </a:graphic>
      </p:graphicFrame>
    </p:spTree>
    <p:extLst>
      <p:ext uri="{BB962C8B-B14F-4D97-AF65-F5344CB8AC3E}">
        <p14:creationId xmlns:p14="http://schemas.microsoft.com/office/powerpoint/2010/main" xmlns="" val="70189870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normAutofit/>
          </a:bodyPr>
          <a:lstStyle/>
          <a:p>
            <a:r>
              <a:rPr kumimoji="1" lang="en-US" altLang="ja-JP" sz="3600" dirty="0" smtClean="0"/>
              <a:t>Cardiac female</a:t>
            </a:r>
            <a:endParaRPr kumimoji="1" lang="ja-JP" altLang="en-US" sz="3600" dirty="0"/>
          </a:p>
        </p:txBody>
      </p:sp>
      <p:pic>
        <p:nvPicPr>
          <p:cNvPr id="3075" name="Picture 3"/>
          <p:cNvPicPr>
            <a:picLocks noChangeAspect="1" noChangeArrowheads="1"/>
          </p:cNvPicPr>
          <p:nvPr/>
        </p:nvPicPr>
        <p:blipFill rotWithShape="1">
          <a:blip r:embed="rId2" cstate="print">
            <a:extLst>
              <a:ext uri="{28A0092B-C50C-407E-A947-70E740481C1C}">
                <a14:useLocalDpi xmlns:a14="http://schemas.microsoft.com/office/drawing/2010/main" xmlns="" val="0"/>
              </a:ext>
            </a:extLst>
          </a:blip>
          <a:srcRect l="12070" t="8422" r="17765" b="12894"/>
          <a:stretch/>
        </p:blipFill>
        <p:spPr bwMode="auto">
          <a:xfrm>
            <a:off x="1763688" y="1628800"/>
            <a:ext cx="6179771" cy="2999596"/>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149304378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a:xfrm>
            <a:off x="457200" y="274638"/>
            <a:ext cx="8229600" cy="850106"/>
          </a:xfrm>
        </p:spPr>
        <p:txBody>
          <a:bodyPr>
            <a:normAutofit/>
          </a:bodyPr>
          <a:lstStyle/>
          <a:p>
            <a:r>
              <a:rPr kumimoji="1" lang="en-US" altLang="ja-JP" sz="3600" dirty="0" smtClean="0"/>
              <a:t>Normal female</a:t>
            </a:r>
            <a:endParaRPr kumimoji="1" lang="ja-JP" altLang="en-US" sz="3600" dirty="0"/>
          </a:p>
        </p:txBody>
      </p:sp>
      <p:pic>
        <p:nvPicPr>
          <p:cNvPr id="4098" name="Picture 2"/>
          <p:cNvPicPr>
            <a:picLocks noChangeAspect="1" noChangeArrowheads="1"/>
          </p:cNvPicPr>
          <p:nvPr/>
        </p:nvPicPr>
        <p:blipFill rotWithShape="1">
          <a:blip r:embed="rId2" cstate="print">
            <a:extLst>
              <a:ext uri="{28A0092B-C50C-407E-A947-70E740481C1C}">
                <a14:useLocalDpi xmlns:a14="http://schemas.microsoft.com/office/drawing/2010/main" xmlns="" val="0"/>
              </a:ext>
            </a:extLst>
          </a:blip>
          <a:srcRect l="11941" t="3814" r="14822" b="6233"/>
          <a:stretch/>
        </p:blipFill>
        <p:spPr bwMode="auto">
          <a:xfrm>
            <a:off x="1475656" y="1412776"/>
            <a:ext cx="6552728" cy="3410194"/>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2644643427"/>
      </p:ext>
    </p:extLst>
  </p:cSld>
  <p:clrMapOvr>
    <a:masterClrMapping/>
  </p:clrMapOvr>
</p:sld>
</file>

<file path=ppt/theme/theme1.xml><?xml version="1.0" encoding="utf-8"?>
<a:theme xmlns:a="http://schemas.openxmlformats.org/drawingml/2006/main" name="Office ​​テーマ">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197</TotalTime>
  <Words>284</Words>
  <Application>Microsoft Office PowerPoint</Application>
  <PresentationFormat>On-screen Show (4:3)</PresentationFormat>
  <Paragraphs>100</Paragraphs>
  <Slides>7</Slides>
  <Notes>0</Notes>
  <HiddenSlides>0</HiddenSlides>
  <MMClips>0</MMClips>
  <ScaleCrop>false</ScaleCrop>
  <HeadingPairs>
    <vt:vector size="4" baseType="variant">
      <vt:variant>
        <vt:lpstr>Theme</vt:lpstr>
      </vt:variant>
      <vt:variant>
        <vt:i4>1</vt:i4>
      </vt:variant>
      <vt:variant>
        <vt:lpstr>Slide Titles</vt:lpstr>
      </vt:variant>
      <vt:variant>
        <vt:i4>7</vt:i4>
      </vt:variant>
    </vt:vector>
  </HeadingPairs>
  <TitlesOfParts>
    <vt:vector size="8" baseType="lpstr">
      <vt:lpstr>Office ​​テーマ</vt:lpstr>
      <vt:lpstr>Additional file 1 S1 Graph: Past results of the RtShift in 147 cardiac and normal subjects</vt:lpstr>
      <vt:lpstr>Exercise data of male subjects (mean±SD)</vt:lpstr>
      <vt:lpstr>Cardiac male</vt:lpstr>
      <vt:lpstr>Normal male</vt:lpstr>
      <vt:lpstr>Exercise data of female subjects (mean±SD)</vt:lpstr>
      <vt:lpstr>Cardiac female</vt:lpstr>
      <vt:lpstr>Normal female</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プレゼンテーション</dc:title>
  <dc:creator>mirai</dc:creator>
  <cp:lastModifiedBy>JBODONZO</cp:lastModifiedBy>
  <cp:revision>32</cp:revision>
  <cp:lastPrinted>2016-09-16T10:36:26Z</cp:lastPrinted>
  <dcterms:created xsi:type="dcterms:W3CDTF">2016-09-14T04:53:34Z</dcterms:created>
  <dcterms:modified xsi:type="dcterms:W3CDTF">2017-04-01T03:17:49Z</dcterms:modified>
</cp:coreProperties>
</file>