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6858000" cy="8001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uthor" initials="A" lastIdx="5" clrIdx="0">
    <p:extLst>
      <p:ext uri="{19B8F6BF-5375-455C-9EA6-DF929625EA0E}">
        <p15:presenceInfo xmlns:p15="http://schemas.microsoft.com/office/powerpoint/2012/main" userId="Author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97" d="100"/>
          <a:sy n="97" d="100"/>
        </p:scale>
        <p:origin x="2598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commentAuthors" Target="commentAuthors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309424"/>
            <a:ext cx="5829300" cy="2785533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202378"/>
            <a:ext cx="5143500" cy="19317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AFFA00-1C9D-48A2-A589-8EF108ABBDAF}" type="datetimeFigureOut">
              <a:rPr kumimoji="1" lang="ja-JP" altLang="en-US" smtClean="0"/>
              <a:t>2019/7/18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500BE3-1CA3-4B04-BAFF-13086D8BB17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2045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AFFA00-1C9D-48A2-A589-8EF108ABBDAF}" type="datetimeFigureOut">
              <a:rPr kumimoji="1" lang="ja-JP" altLang="en-US" smtClean="0"/>
              <a:t>2019/7/18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500BE3-1CA3-4B04-BAFF-13086D8BB17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862741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1994696"/>
            <a:ext cx="5915025" cy="332819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5354375"/>
            <a:ext cx="5915025" cy="1750218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AFFA00-1C9D-48A2-A589-8EF108ABBDAF}" type="datetimeFigureOut">
              <a:rPr kumimoji="1" lang="ja-JP" altLang="en-US" smtClean="0"/>
              <a:t>2019/7/18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500BE3-1CA3-4B04-BAFF-13086D8BB17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432722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129896"/>
            <a:ext cx="2914650" cy="5076561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129896"/>
            <a:ext cx="2914650" cy="5076561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AFFA00-1C9D-48A2-A589-8EF108ABBDAF}" type="datetimeFigureOut">
              <a:rPr kumimoji="1" lang="ja-JP" altLang="en-US" smtClean="0"/>
              <a:t>2019/7/18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500BE3-1CA3-4B04-BAFF-13086D8BB17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051423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25981"/>
            <a:ext cx="5915025" cy="1546490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1961357"/>
            <a:ext cx="2901255" cy="961231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2922588"/>
            <a:ext cx="2901255" cy="429868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1961357"/>
            <a:ext cx="2915543" cy="961231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2922588"/>
            <a:ext cx="2915543" cy="429868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AFFA00-1C9D-48A2-A589-8EF108ABBDAF}" type="datetimeFigureOut">
              <a:rPr kumimoji="1" lang="ja-JP" altLang="en-US" smtClean="0"/>
              <a:t>2019/7/18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500BE3-1CA3-4B04-BAFF-13086D8BB17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426385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AFFA00-1C9D-48A2-A589-8EF108ABBDAF}" type="datetimeFigureOut">
              <a:rPr kumimoji="1" lang="ja-JP" altLang="en-US" smtClean="0"/>
              <a:t>2019/7/18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500BE3-1CA3-4B04-BAFF-13086D8BB17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213228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AFFA00-1C9D-48A2-A589-8EF108ABBDAF}" type="datetimeFigureOut">
              <a:rPr kumimoji="1" lang="ja-JP" altLang="en-US" smtClean="0"/>
              <a:t>2019/7/18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500BE3-1CA3-4B04-BAFF-13086D8BB17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193802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33400"/>
            <a:ext cx="2211884" cy="18669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151998"/>
            <a:ext cx="3471863" cy="5685896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400300"/>
            <a:ext cx="2211884" cy="4446853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AFFA00-1C9D-48A2-A589-8EF108ABBDAF}" type="datetimeFigureOut">
              <a:rPr kumimoji="1" lang="ja-JP" altLang="en-US" smtClean="0"/>
              <a:t>2019/7/18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500BE3-1CA3-4B04-BAFF-13086D8BB17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775790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33400"/>
            <a:ext cx="2211884" cy="18669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151998"/>
            <a:ext cx="3471863" cy="5685896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400300"/>
            <a:ext cx="2211884" cy="4446853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AFFA00-1C9D-48A2-A589-8EF108ABBDAF}" type="datetimeFigureOut">
              <a:rPr kumimoji="1" lang="ja-JP" altLang="en-US" smtClean="0"/>
              <a:t>2019/7/18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500BE3-1CA3-4B04-BAFF-13086D8BB17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281648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AFFA00-1C9D-48A2-A589-8EF108ABBDAF}" type="datetimeFigureOut">
              <a:rPr kumimoji="1" lang="ja-JP" altLang="en-US" smtClean="0"/>
              <a:t>2019/7/18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500BE3-1CA3-4B04-BAFF-13086D8BB17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286756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25979"/>
            <a:ext cx="1478756" cy="678047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25979"/>
            <a:ext cx="4350544" cy="678047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AFFA00-1C9D-48A2-A589-8EF108ABBDAF}" type="datetimeFigureOut">
              <a:rPr kumimoji="1" lang="ja-JP" altLang="en-US" smtClean="0"/>
              <a:t>2019/7/18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500BE3-1CA3-4B04-BAFF-13086D8BB17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256407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25981"/>
            <a:ext cx="5915025" cy="15464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129896"/>
            <a:ext cx="5915025" cy="507656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7415744"/>
            <a:ext cx="1543050" cy="42597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AFFA00-1C9D-48A2-A589-8EF108ABBDAF}" type="datetimeFigureOut">
              <a:rPr kumimoji="1" lang="ja-JP" altLang="en-US" smtClean="0"/>
              <a:t>2019/7/18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7415744"/>
            <a:ext cx="2314575" cy="42597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7415744"/>
            <a:ext cx="1543050" cy="42597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500BE3-1CA3-4B04-BAFF-13086D8BB17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142119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グループ化 28"/>
          <p:cNvGrpSpPr/>
          <p:nvPr/>
        </p:nvGrpSpPr>
        <p:grpSpPr>
          <a:xfrm>
            <a:off x="278294" y="860563"/>
            <a:ext cx="6256684" cy="6279874"/>
            <a:chOff x="278294" y="491986"/>
            <a:chExt cx="6256684" cy="6279874"/>
          </a:xfrm>
        </p:grpSpPr>
        <p:sp>
          <p:nvSpPr>
            <p:cNvPr id="2" name="正方形/長方形 1"/>
            <p:cNvSpPr/>
            <p:nvPr/>
          </p:nvSpPr>
          <p:spPr>
            <a:xfrm>
              <a:off x="2007703" y="491986"/>
              <a:ext cx="4527275" cy="665922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kumimoji="1" lang="en-US" altLang="ja-JP" sz="1200" dirty="0">
                  <a:latin typeface="Arial" panose="020B0604020202020204" pitchFamily="34" charset="0"/>
                  <a:cs typeface="Arial" panose="020B0604020202020204" pitchFamily="34" charset="0"/>
                </a:rPr>
                <a:t>Assessed for eligibility (n = 20)</a:t>
              </a:r>
              <a:endParaRPr kumimoji="1" lang="ja-JP" altLang="en-US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" name="正方形/長方形 15"/>
            <p:cNvSpPr/>
            <p:nvPr/>
          </p:nvSpPr>
          <p:spPr>
            <a:xfrm>
              <a:off x="4532243" y="1862758"/>
              <a:ext cx="2002735" cy="665922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kumimoji="1" lang="en-US" altLang="ja-JP" sz="1200" dirty="0">
                  <a:latin typeface="Arial" panose="020B0604020202020204" pitchFamily="34" charset="0"/>
                  <a:cs typeface="Arial" panose="020B0604020202020204" pitchFamily="34" charset="0"/>
                </a:rPr>
                <a:t>Excluded (n =</a:t>
              </a:r>
              <a:r>
                <a:rPr lang="ja-JP" altLang="en-US" sz="12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ja-JP" sz="1200" dirty="0">
                  <a:latin typeface="Arial" panose="020B0604020202020204" pitchFamily="34" charset="0"/>
                  <a:cs typeface="Arial" panose="020B0604020202020204" pitchFamily="34" charset="0"/>
                </a:rPr>
                <a:t>1</a:t>
              </a:r>
              <a:r>
                <a:rPr kumimoji="1" lang="en-US" altLang="ja-JP" sz="1200" dirty="0">
                  <a:latin typeface="Arial" panose="020B0604020202020204" pitchFamily="34" charset="0"/>
                  <a:cs typeface="Arial" panose="020B0604020202020204" pitchFamily="34" charset="0"/>
                </a:rPr>
                <a:t>)</a:t>
              </a:r>
            </a:p>
            <a:p>
              <a:pPr algn="ctr"/>
              <a:r>
                <a:rPr lang="en-US" altLang="ja-JP" sz="1100" dirty="0">
                  <a:latin typeface="Arial" panose="020B0604020202020204" pitchFamily="34" charset="0"/>
                  <a:cs typeface="Arial" panose="020B0604020202020204" pitchFamily="34" charset="0"/>
                </a:rPr>
                <a:t>Very high suicide risk (n = 1)</a:t>
              </a:r>
              <a:endParaRPr kumimoji="1" lang="ja-JP" altLang="en-US" sz="11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2" name="正方形/長方形 21"/>
            <p:cNvSpPr/>
            <p:nvPr/>
          </p:nvSpPr>
          <p:spPr>
            <a:xfrm>
              <a:off x="2007704" y="3233530"/>
              <a:ext cx="4527274" cy="911087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ja-JP" sz="12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</a:t>
              </a:r>
              <a:r>
                <a:rPr kumimoji="1" lang="en-US" altLang="ja-JP" sz="12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tarted CBT (n = 19)</a:t>
              </a:r>
            </a:p>
            <a:p>
              <a:pPr algn="ctr"/>
              <a:r>
                <a:rPr lang="en-US" altLang="ja-JP" sz="11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Completed CBT (n = 19)</a:t>
              </a:r>
            </a:p>
            <a:p>
              <a:pPr algn="ctr"/>
              <a:r>
                <a:rPr kumimoji="1" lang="en-US" altLang="ja-JP" sz="11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Did not complete CBT (n </a:t>
              </a:r>
              <a:r>
                <a:rPr kumimoji="1" lang="en-US" altLang="ja-JP" sz="1100" dirty="0">
                  <a:latin typeface="Arial" panose="020B0604020202020204" pitchFamily="34" charset="0"/>
                  <a:cs typeface="Arial" panose="020B0604020202020204" pitchFamily="34" charset="0"/>
                </a:rPr>
                <a:t>= 0)</a:t>
              </a:r>
              <a:endParaRPr kumimoji="1" lang="ja-JP" altLang="en-US" sz="11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3" name="正方形/長方形 22"/>
            <p:cNvSpPr/>
            <p:nvPr/>
          </p:nvSpPr>
          <p:spPr>
            <a:xfrm>
              <a:off x="2007703" y="5860773"/>
              <a:ext cx="4527275" cy="911087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kumimoji="1" lang="en-US" altLang="ja-JP" sz="1200" dirty="0">
                  <a:latin typeface="Arial" panose="020B0604020202020204" pitchFamily="34" charset="0"/>
                  <a:cs typeface="Arial" panose="020B0604020202020204" pitchFamily="34" charset="0"/>
                </a:rPr>
                <a:t>Analyzed (n = 18)</a:t>
              </a:r>
            </a:p>
            <a:p>
              <a:pPr algn="ctr"/>
              <a:r>
                <a:rPr lang="en-US" altLang="ja-JP" sz="11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Excluded from analysis </a:t>
              </a:r>
              <a:r>
                <a:rPr lang="en-US" altLang="ja-JP" sz="1100" dirty="0">
                  <a:latin typeface="Arial" panose="020B0604020202020204" pitchFamily="34" charset="0"/>
                  <a:cs typeface="Arial" panose="020B0604020202020204" pitchFamily="34" charset="0"/>
                </a:rPr>
                <a:t>(n = 1)</a:t>
              </a:r>
              <a:endParaRPr kumimoji="1" lang="ja-JP" altLang="en-US" sz="11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" name="角丸四角形 2"/>
            <p:cNvSpPr/>
            <p:nvPr/>
          </p:nvSpPr>
          <p:spPr>
            <a:xfrm>
              <a:off x="278294" y="611255"/>
              <a:ext cx="1461054" cy="427383"/>
            </a:xfrm>
            <a:prstGeom prst="roundRect">
              <a:avLst/>
            </a:prstGeom>
            <a:ln w="1905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ja-JP" sz="1200" dirty="0">
                  <a:latin typeface="Arial" panose="020B0604020202020204" pitchFamily="34" charset="0"/>
                  <a:ea typeface="Arial Unicode MS" panose="020B0604020202020204" pitchFamily="50" charset="-128"/>
                  <a:cs typeface="Arial" panose="020B0604020202020204" pitchFamily="34" charset="0"/>
                </a:rPr>
                <a:t>Enrollment</a:t>
              </a:r>
              <a:endParaRPr kumimoji="1" lang="ja-JP" altLang="en-US" sz="1200" dirty="0">
                <a:latin typeface="Arial" panose="020B0604020202020204" pitchFamily="34" charset="0"/>
                <a:ea typeface="Arial Unicode MS" panose="020B0604020202020204" pitchFamily="50" charset="-128"/>
                <a:cs typeface="Arial" panose="020B0604020202020204" pitchFamily="34" charset="0"/>
              </a:endParaRPr>
            </a:p>
          </p:txBody>
        </p:sp>
        <p:sp>
          <p:nvSpPr>
            <p:cNvPr id="24" name="角丸四角形 23"/>
            <p:cNvSpPr/>
            <p:nvPr/>
          </p:nvSpPr>
          <p:spPr>
            <a:xfrm>
              <a:off x="278294" y="3475381"/>
              <a:ext cx="1461054" cy="427383"/>
            </a:xfrm>
            <a:prstGeom prst="roundRect">
              <a:avLst/>
            </a:prstGeom>
            <a:ln w="1905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ja-JP" sz="1200" dirty="0">
                  <a:latin typeface="Arial" panose="020B0604020202020204" pitchFamily="34" charset="0"/>
                  <a:cs typeface="Arial" panose="020B0604020202020204" pitchFamily="34" charset="0"/>
                </a:rPr>
                <a:t>Intervention</a:t>
              </a:r>
              <a:endParaRPr kumimoji="1" lang="ja-JP" altLang="en-US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5" name="角丸四角形 24"/>
            <p:cNvSpPr/>
            <p:nvPr/>
          </p:nvSpPr>
          <p:spPr>
            <a:xfrm>
              <a:off x="278294" y="6102624"/>
              <a:ext cx="1461054" cy="427383"/>
            </a:xfrm>
            <a:prstGeom prst="roundRect">
              <a:avLst/>
            </a:prstGeom>
            <a:ln w="1905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ja-JP" sz="1200" dirty="0">
                  <a:latin typeface="Arial" panose="020B0604020202020204" pitchFamily="34" charset="0"/>
                  <a:cs typeface="Arial" panose="020B0604020202020204" pitchFamily="34" charset="0"/>
                </a:rPr>
                <a:t>Analysis</a:t>
              </a:r>
              <a:endParaRPr kumimoji="1" lang="ja-JP" altLang="en-US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15" name="直線矢印コネクタ 14"/>
            <p:cNvCxnSpPr>
              <a:stCxn id="22" idx="2"/>
              <a:endCxn id="23" idx="0"/>
            </p:cNvCxnSpPr>
            <p:nvPr/>
          </p:nvCxnSpPr>
          <p:spPr>
            <a:xfrm>
              <a:off x="4271341" y="4144617"/>
              <a:ext cx="0" cy="1716156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grpSp>
          <p:nvGrpSpPr>
            <p:cNvPr id="28" name="グループ化 27"/>
            <p:cNvGrpSpPr/>
            <p:nvPr/>
          </p:nvGrpSpPr>
          <p:grpSpPr>
            <a:xfrm>
              <a:off x="4271340" y="1157908"/>
              <a:ext cx="260903" cy="2075622"/>
              <a:chOff x="4271340" y="1157908"/>
              <a:chExt cx="260903" cy="2075622"/>
            </a:xfrm>
          </p:grpSpPr>
          <p:cxnSp>
            <p:nvCxnSpPr>
              <p:cNvPr id="13" name="直線矢印コネクタ 12"/>
              <p:cNvCxnSpPr>
                <a:stCxn id="2" idx="2"/>
                <a:endCxn id="22" idx="0"/>
              </p:cNvCxnSpPr>
              <p:nvPr/>
            </p:nvCxnSpPr>
            <p:spPr>
              <a:xfrm>
                <a:off x="4271341" y="1157908"/>
                <a:ext cx="0" cy="2075622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7" name="直線矢印コネクタ 26"/>
              <p:cNvCxnSpPr>
                <a:endCxn id="16" idx="1"/>
              </p:cNvCxnSpPr>
              <p:nvPr/>
            </p:nvCxnSpPr>
            <p:spPr>
              <a:xfrm>
                <a:off x="4271340" y="2195719"/>
                <a:ext cx="260903" cy="0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</p:grpSp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139C7041-9950-4F6D-9D87-0089AB9CED38}"/>
              </a:ext>
            </a:extLst>
          </p:cNvPr>
          <p:cNvSpPr/>
          <p:nvPr/>
        </p:nvSpPr>
        <p:spPr>
          <a:xfrm>
            <a:off x="278294" y="7415456"/>
            <a:ext cx="641873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dirty="0"/>
              <a:t>Fig. </a:t>
            </a:r>
            <a:r>
              <a:rPr lang="en-US" altLang="ja-JP" dirty="0" smtClean="0"/>
              <a:t>S1</a:t>
            </a:r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330663440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238</TotalTime>
  <Words>65</Words>
  <Application>Microsoft Office PowerPoint</Application>
  <PresentationFormat>ユーザー設定</PresentationFormat>
  <Paragraphs>12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7" baseType="lpstr">
      <vt:lpstr>Arial Unicode MS</vt:lpstr>
      <vt:lpstr>ＭＳ Ｐゴシック</vt:lpstr>
      <vt:lpstr>Arial</vt:lpstr>
      <vt:lpstr>Calibri</vt:lpstr>
      <vt:lpstr>Calibri Light</vt:lpstr>
      <vt:lpstr>Office テーマ</vt:lpstr>
      <vt:lpstr>PowerPoint プレゼンテーション</vt:lpstr>
    </vt:vector>
  </TitlesOfParts>
  <Company>Microsoft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心理</dc:creator>
  <cp:lastModifiedBy>心理</cp:lastModifiedBy>
  <cp:revision>21</cp:revision>
  <dcterms:created xsi:type="dcterms:W3CDTF">2016-11-01T09:03:05Z</dcterms:created>
  <dcterms:modified xsi:type="dcterms:W3CDTF">2019-07-18T02:27:10Z</dcterms:modified>
</cp:coreProperties>
</file>