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12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QUAMISH\USER23\ML\MLSJAR\adaikala_warwick\2010_Diabetes_Group\Results\Cholesterol\2012-10-04_Chubs_Cholesterol_BF_fluo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QUAMISH\USER23\ML\MLSJAR\adaikala_warwick\2010_Diabetes_Group\Results\Homocysteine\2011-07-27_Homocysteine%20Analysis%20Culture%20Supernatant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MOKEY\User47\m\mlsjar\Documents\adaikala_warwick\2010_Diabetes_Group\Papers_process\Chol_ER_Paper\Chol_ER_Paper\2013-07-12_Chol_Pap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MOKEY\User47\m\mlsjar\Documents\adaikala_warwick\2010_Diabetes_Group\Papers_process\Chol_ER_Paper\Chol_ER_Paper\2013-07-12_Chol_Pap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MOKEY\User47\m\mlsjar\Documents\adaikala_warwick\2010_Diabetes_Group\Papers_process\Chol_ER_Paper\Chol_ER_Paper\2013-07-12_Chol_Pap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MOKEY\User47\m\mlsjar\Documents\adaikala_warwick\2010_Diabetes_Group\Papers_process\Chol_ER_Paper\Chol_ER_Paper\2013-07-12_Chol_Pap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MOKEY\User47\m\mlsjar\Documents\adaikala_warwick\2010_Diabetes_Group\Papers_process\Chol_ER_Paper\Chol_ER_Paper\2013-07-12_Chol_Pap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Percent!$E$36:$E$48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3.3482372364367889</c:v>
                  </c:pt>
                  <c:pt idx="2">
                    <c:v>1.49809914351326</c:v>
                  </c:pt>
                  <c:pt idx="3">
                    <c:v>4.5382142315849769</c:v>
                  </c:pt>
                  <c:pt idx="5">
                    <c:v>6.1019740782409304</c:v>
                  </c:pt>
                  <c:pt idx="6">
                    <c:v>4.5268642713611706</c:v>
                  </c:pt>
                  <c:pt idx="7">
                    <c:v>3.8417305989882511</c:v>
                  </c:pt>
                  <c:pt idx="8">
                    <c:v>7.4810307641883451</c:v>
                  </c:pt>
                  <c:pt idx="10">
                    <c:v>6.6508424955044454</c:v>
                  </c:pt>
                  <c:pt idx="11">
                    <c:v>7.3525203936619379</c:v>
                  </c:pt>
                  <c:pt idx="12">
                    <c:v>18.693694491691399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Percent!$A$36:$A$48</c:f>
              <c:numCache>
                <c:formatCode>General</c:formatCode>
                <c:ptCount val="13"/>
              </c:numCache>
            </c:numRef>
          </c:cat>
          <c:val>
            <c:numRef>
              <c:f>Percent!$D$36:$D$48</c:f>
              <c:numCache>
                <c:formatCode>0.0</c:formatCode>
                <c:ptCount val="13"/>
                <c:pt idx="0">
                  <c:v>100</c:v>
                </c:pt>
                <c:pt idx="1">
                  <c:v>106.6473728820329</c:v>
                </c:pt>
                <c:pt idx="2">
                  <c:v>112.3333226875807</c:v>
                </c:pt>
                <c:pt idx="3">
                  <c:v>111.4838591961181</c:v>
                </c:pt>
                <c:pt idx="5">
                  <c:v>120.2551175502319</c:v>
                </c:pt>
                <c:pt idx="6">
                  <c:v>111.1534754783535</c:v>
                </c:pt>
                <c:pt idx="7">
                  <c:v>116.97192460470821</c:v>
                </c:pt>
                <c:pt idx="8">
                  <c:v>123.00971897302951</c:v>
                </c:pt>
                <c:pt idx="10">
                  <c:v>116.59454769440011</c:v>
                </c:pt>
                <c:pt idx="11">
                  <c:v>125.1208061740556</c:v>
                </c:pt>
                <c:pt idx="12">
                  <c:v>136.10114326589971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2215552"/>
        <c:axId val="112217088"/>
      </c:barChart>
      <c:catAx>
        <c:axId val="112215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217088"/>
        <c:crosses val="autoZero"/>
        <c:auto val="1"/>
        <c:lblAlgn val="ctr"/>
        <c:lblOffset val="100"/>
        <c:noMultiLvlLbl val="0"/>
      </c:catAx>
      <c:valAx>
        <c:axId val="112217088"/>
        <c:scaling>
          <c:orientation val="minMax"/>
          <c:max val="180"/>
          <c:min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GB">
                    <a:latin typeface="Arial" pitchFamily="34" charset="0"/>
                    <a:cs typeface="Arial" pitchFamily="34" charset="0"/>
                  </a:rPr>
                  <a:t>Total Cholesterol (%)</a:t>
                </a:r>
              </a:p>
            </c:rich>
          </c:tx>
          <c:layout>
            <c:manualLayout>
              <c:xMode val="edge"/>
              <c:yMode val="edge"/>
              <c:x val="2.3529411764705899E-2"/>
              <c:y val="0.24823126275882201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12215552"/>
        <c:crosses val="autoZero"/>
        <c:crossBetween val="between"/>
        <c:majorUnit val="5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Analysed!$H$41:$H$53</c:f>
                <c:numCache>
                  <c:formatCode>General</c:formatCode>
                  <c:ptCount val="13"/>
                  <c:pt idx="0">
                    <c:v>0.11643362969287201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5">
                    <c:v>0.30190138198498701</c:v>
                  </c:pt>
                  <c:pt idx="6">
                    <c:v>0.24248711305964299</c:v>
                  </c:pt>
                  <c:pt idx="7">
                    <c:v>6.9362173488952503E-2</c:v>
                  </c:pt>
                  <c:pt idx="8">
                    <c:v>0.13169830843425701</c:v>
                  </c:pt>
                  <c:pt idx="10">
                    <c:v>0.31029705003312402</c:v>
                  </c:pt>
                  <c:pt idx="11">
                    <c:v>0.209841209807162</c:v>
                  </c:pt>
                  <c:pt idx="12">
                    <c:v>0.122358509872717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Analysed!$E$41:$E$53</c:f>
              <c:numCache>
                <c:formatCode>General</c:formatCode>
                <c:ptCount val="13"/>
              </c:numCache>
            </c:numRef>
          </c:cat>
          <c:val>
            <c:numRef>
              <c:f>Analysed!$G$41:$G$53</c:f>
              <c:numCache>
                <c:formatCode>0.00</c:formatCode>
                <c:ptCount val="13"/>
                <c:pt idx="0">
                  <c:v>0.57888888888888901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5">
                  <c:v>2.143333333333334</c:v>
                </c:pt>
                <c:pt idx="6">
                  <c:v>1.89</c:v>
                </c:pt>
                <c:pt idx="7">
                  <c:v>1.8533333333333331</c:v>
                </c:pt>
                <c:pt idx="8">
                  <c:v>1.773333333333333</c:v>
                </c:pt>
                <c:pt idx="10">
                  <c:v>2.118888888888887</c:v>
                </c:pt>
                <c:pt idx="11">
                  <c:v>1.2766666666666671</c:v>
                </c:pt>
                <c:pt idx="12">
                  <c:v>1.2322222222222221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2331008"/>
        <c:axId val="112345088"/>
      </c:barChart>
      <c:catAx>
        <c:axId val="11233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345088"/>
        <c:crosses val="autoZero"/>
        <c:auto val="1"/>
        <c:lblAlgn val="ctr"/>
        <c:lblOffset val="100"/>
        <c:noMultiLvlLbl val="0"/>
      </c:catAx>
      <c:valAx>
        <c:axId val="112345088"/>
        <c:scaling>
          <c:orientation val="minMax"/>
          <c:max val="3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GB">
                    <a:latin typeface="Arial" pitchFamily="34" charset="0"/>
                    <a:cs typeface="Arial" pitchFamily="34" charset="0"/>
                  </a:rPr>
                  <a:t>Homocysteine</a:t>
                </a:r>
                <a:r>
                  <a:rPr lang="en-GB" baseline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GB">
                    <a:latin typeface="Arial" pitchFamily="34" charset="0"/>
                    <a:cs typeface="Arial" pitchFamily="34" charset="0"/>
                  </a:rPr>
                  <a:t>(uM)</a:t>
                </a:r>
              </a:p>
            </c:rich>
          </c:tx>
          <c:layout>
            <c:manualLayout>
              <c:xMode val="edge"/>
              <c:yMode val="edge"/>
              <c:x val="2.0915032679738599E-2"/>
              <c:y val="0.2898979294254879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12331008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'AT152'!$D$3:$D$5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1.459755260511818</c:v>
                  </c:pt>
                  <c:pt idx="2">
                    <c:v>3.6268676841521992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'AT152'!$A$3:$A$5</c:f>
              <c:strCache>
                <c:ptCount val="3"/>
                <c:pt idx="0">
                  <c:v>Control</c:v>
                </c:pt>
                <c:pt idx="1">
                  <c:v>LB</c:v>
                </c:pt>
                <c:pt idx="2">
                  <c:v>NoB</c:v>
                </c:pt>
              </c:strCache>
            </c:strRef>
          </c:cat>
          <c:val>
            <c:numRef>
              <c:f>'AT152'!$C$3:$C$5</c:f>
              <c:numCache>
                <c:formatCode>0</c:formatCode>
                <c:ptCount val="3"/>
                <c:pt idx="0">
                  <c:v>100</c:v>
                </c:pt>
                <c:pt idx="1">
                  <c:v>130.72936514094181</c:v>
                </c:pt>
                <c:pt idx="2">
                  <c:v>132.31303309653791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4783616"/>
        <c:axId val="124834560"/>
      </c:barChart>
      <c:catAx>
        <c:axId val="124783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834560"/>
        <c:crosses val="autoZero"/>
        <c:auto val="1"/>
        <c:lblAlgn val="ctr"/>
        <c:lblOffset val="100"/>
        <c:noMultiLvlLbl val="0"/>
      </c:catAx>
      <c:valAx>
        <c:axId val="124834560"/>
        <c:scaling>
          <c:orientation val="minMax"/>
          <c:max val="175"/>
          <c:min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GB"/>
                </a:pPr>
                <a:r>
                  <a:rPr lang="en-GB"/>
                  <a:t>Total cholesterol (%)</a:t>
                </a:r>
              </a:p>
            </c:rich>
          </c:tx>
          <c:layout>
            <c:manualLayout>
              <c:xMode val="edge"/>
              <c:yMode val="edge"/>
              <c:x val="1.74632742051564E-2"/>
              <c:y val="0.17240398714042399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783616"/>
        <c:crosses val="autoZero"/>
        <c:crossBetween val="between"/>
        <c:majorUnit val="25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Hcys!$J$2:$J$4</c:f>
                <c:numCache>
                  <c:formatCode>General</c:formatCode>
                  <c:ptCount val="3"/>
                  <c:pt idx="0">
                    <c:v>7.6778903352418396E-2</c:v>
                  </c:pt>
                  <c:pt idx="1">
                    <c:v>0.24248711305964299</c:v>
                  </c:pt>
                  <c:pt idx="2">
                    <c:v>0.27226212859423998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Hcys!$H$2:$H$4</c:f>
              <c:strCache>
                <c:ptCount val="3"/>
                <c:pt idx="0">
                  <c:v>Control</c:v>
                </c:pt>
                <c:pt idx="1">
                  <c:v>LB</c:v>
                </c:pt>
                <c:pt idx="2">
                  <c:v>NoB</c:v>
                </c:pt>
              </c:strCache>
            </c:strRef>
          </c:cat>
          <c:val>
            <c:numRef>
              <c:f>Hcys!$I$2:$I$4</c:f>
              <c:numCache>
                <c:formatCode>0.00</c:formatCode>
                <c:ptCount val="3"/>
                <c:pt idx="0">
                  <c:v>0.65200000000000002</c:v>
                </c:pt>
                <c:pt idx="1">
                  <c:v>1.89</c:v>
                </c:pt>
                <c:pt idx="2">
                  <c:v>2.23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4875904"/>
        <c:axId val="124877440"/>
      </c:barChart>
      <c:catAx>
        <c:axId val="124875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877440"/>
        <c:crosses val="autoZero"/>
        <c:auto val="1"/>
        <c:lblAlgn val="ctr"/>
        <c:lblOffset val="100"/>
        <c:noMultiLvlLbl val="0"/>
      </c:catAx>
      <c:valAx>
        <c:axId val="124877440"/>
        <c:scaling>
          <c:orientation val="minMax"/>
          <c:max val="3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GB"/>
                </a:pPr>
                <a:r>
                  <a:rPr lang="en-GB"/>
                  <a:t>Homocysteine (uM)</a:t>
                </a:r>
              </a:p>
            </c:rich>
          </c:tx>
          <c:layout>
            <c:manualLayout>
              <c:xMode val="edge"/>
              <c:yMode val="edge"/>
              <c:x val="3.01107406950216E-2"/>
              <c:y val="0.23897200349956299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87590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GB" sz="1200"/>
            </a:pPr>
            <a:r>
              <a:rPr lang="en-GB" sz="1200" dirty="0" smtClean="0"/>
              <a:t>SREBF1</a:t>
            </a:r>
            <a:endParaRPr lang="en-GB" sz="1200" dirty="0"/>
          </a:p>
        </c:rich>
      </c:tx>
      <c:layout>
        <c:manualLayout>
          <c:xMode val="edge"/>
          <c:yMode val="edge"/>
          <c:x val="0.47519664372662102"/>
          <c:y val="3.6697247706422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'H:\Documents\adaikala_warwick\2010_Diabetes_Group\Papers_process\Chol_ER_Paper\AT152\[2013-02-08_AT152_SREBP.xls]Sheet3'!$J$3:$J$5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9.3222859021473495E-2</c:v>
                  </c:pt>
                  <c:pt idx="2">
                    <c:v>0.30770778599054399</c:v>
                  </c:pt>
                </c:numCache>
              </c:numRef>
            </c:plus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errBars>
          <c:cat>
            <c:strRef>
              <c:f>'AT152'!$G$3:$G$5</c:f>
              <c:strCache>
                <c:ptCount val="3"/>
                <c:pt idx="0">
                  <c:v>Control</c:v>
                </c:pt>
                <c:pt idx="1">
                  <c:v>LB</c:v>
                </c:pt>
                <c:pt idx="2">
                  <c:v>NoB</c:v>
                </c:pt>
              </c:strCache>
            </c:strRef>
          </c:cat>
          <c:val>
            <c:numRef>
              <c:f>'AT152'!$I$3:$I$5</c:f>
              <c:numCache>
                <c:formatCode>0.00</c:formatCode>
                <c:ptCount val="3"/>
                <c:pt idx="0">
                  <c:v>1</c:v>
                </c:pt>
                <c:pt idx="1">
                  <c:v>2.4335728236521881</c:v>
                </c:pt>
                <c:pt idx="2">
                  <c:v>2.352138013151027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4894208"/>
        <c:axId val="124936960"/>
      </c:barChart>
      <c:catAx>
        <c:axId val="124894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936960"/>
        <c:crosses val="autoZero"/>
        <c:auto val="1"/>
        <c:lblAlgn val="ctr"/>
        <c:lblOffset val="100"/>
        <c:noMultiLvlLbl val="0"/>
      </c:catAx>
      <c:valAx>
        <c:axId val="124936960"/>
        <c:scaling>
          <c:orientation val="minMax"/>
          <c:max val="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GB" sz="1000"/>
                </a:pPr>
                <a:r>
                  <a:rPr lang="en-GB" sz="1000"/>
                  <a:t>Relative mRNA expression</a:t>
                </a:r>
              </a:p>
            </c:rich>
          </c:tx>
          <c:layout>
            <c:manualLayout>
              <c:xMode val="edge"/>
              <c:yMode val="edge"/>
              <c:x val="4.6723534558180298E-2"/>
              <c:y val="4.0557321587923897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894208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GB" sz="1200"/>
            </a:pPr>
            <a:r>
              <a:rPr lang="en-GB" sz="1200" dirty="0" smtClean="0"/>
              <a:t>SREBF2</a:t>
            </a:r>
            <a:endParaRPr lang="en-GB" sz="1200" dirty="0"/>
          </a:p>
        </c:rich>
      </c:tx>
      <c:layout>
        <c:manualLayout>
          <c:xMode val="edge"/>
          <c:yMode val="edge"/>
          <c:x val="0.47519664372662102"/>
          <c:y val="3.6697247706422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'H:\Documents\adaikala_warwick\2010_Diabetes_Group\Papers_process\Chol_ER_Paper\AT152\[2013-02-08_AT152_SREBP.xls]Sheet3'!$P$3:$P$5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0.11046167151114999</c:v>
                  </c:pt>
                  <c:pt idx="2">
                    <c:v>0.223070597230524</c:v>
                  </c:pt>
                </c:numCache>
              </c:numRef>
            </c:plus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errBars>
          <c:cat>
            <c:strRef>
              <c:f>'AT152'!$M$3:$M$5</c:f>
              <c:strCache>
                <c:ptCount val="3"/>
                <c:pt idx="0">
                  <c:v>Control</c:v>
                </c:pt>
                <c:pt idx="1">
                  <c:v>LB</c:v>
                </c:pt>
                <c:pt idx="2">
                  <c:v>NoB</c:v>
                </c:pt>
              </c:strCache>
            </c:strRef>
          </c:cat>
          <c:val>
            <c:numRef>
              <c:f>'AT152'!$O$3:$O$5</c:f>
              <c:numCache>
                <c:formatCode>0.00</c:formatCode>
                <c:ptCount val="3"/>
                <c:pt idx="0">
                  <c:v>1</c:v>
                </c:pt>
                <c:pt idx="1">
                  <c:v>2.52072881323339</c:v>
                </c:pt>
                <c:pt idx="2">
                  <c:v>2.4426593379856372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5421056"/>
        <c:axId val="125422592"/>
      </c:barChart>
      <c:catAx>
        <c:axId val="125421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5422592"/>
        <c:crosses val="autoZero"/>
        <c:auto val="1"/>
        <c:lblAlgn val="ctr"/>
        <c:lblOffset val="100"/>
        <c:noMultiLvlLbl val="0"/>
      </c:catAx>
      <c:valAx>
        <c:axId val="125422592"/>
        <c:scaling>
          <c:orientation val="minMax"/>
          <c:max val="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GB" sz="1000"/>
                </a:pPr>
                <a:r>
                  <a:rPr lang="en-GB" sz="1000"/>
                  <a:t>Relative mRNA expression</a:t>
                </a:r>
              </a:p>
            </c:rich>
          </c:tx>
          <c:layout>
            <c:manualLayout>
              <c:xMode val="edge"/>
              <c:yMode val="edge"/>
              <c:x val="3.9779279558559102E-2"/>
              <c:y val="0.131586602133449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5421056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GB" sz="1400"/>
            </a:pPr>
            <a:r>
              <a:rPr lang="en-GB" sz="1400"/>
              <a:t>LDLR</a:t>
            </a:r>
          </a:p>
        </c:rich>
      </c:tx>
      <c:layout>
        <c:manualLayout>
          <c:xMode val="edge"/>
          <c:yMode val="edge"/>
          <c:x val="0.47519664372662102"/>
          <c:y val="3.6697247706422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'AT152'!$V$3:$V$5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0.16540805334527001</c:v>
                  </c:pt>
                  <c:pt idx="2">
                    <c:v>0.23531218109114499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'AT152'!$S$3:$S$5</c:f>
              <c:strCache>
                <c:ptCount val="3"/>
                <c:pt idx="0">
                  <c:v>Control</c:v>
                </c:pt>
                <c:pt idx="1">
                  <c:v>LB</c:v>
                </c:pt>
                <c:pt idx="2">
                  <c:v>NoB</c:v>
                </c:pt>
              </c:strCache>
            </c:strRef>
          </c:cat>
          <c:val>
            <c:numRef>
              <c:f>'AT152'!$U$3:$U$5</c:f>
              <c:numCache>
                <c:formatCode>0.00</c:formatCode>
                <c:ptCount val="3"/>
                <c:pt idx="0">
                  <c:v>1</c:v>
                </c:pt>
                <c:pt idx="1">
                  <c:v>2.26962034498895</c:v>
                </c:pt>
                <c:pt idx="2">
                  <c:v>2.1980430665207251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5476864"/>
        <c:axId val="125478400"/>
      </c:barChart>
      <c:catAx>
        <c:axId val="12547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5478400"/>
        <c:crosses val="autoZero"/>
        <c:auto val="1"/>
        <c:lblAlgn val="ctr"/>
        <c:lblOffset val="100"/>
        <c:noMultiLvlLbl val="0"/>
      </c:catAx>
      <c:valAx>
        <c:axId val="125478400"/>
        <c:scaling>
          <c:orientation val="minMax"/>
          <c:max val="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GB" sz="1000"/>
                </a:pPr>
                <a:r>
                  <a:rPr lang="en-GB" sz="1000"/>
                  <a:t>Relative mRNA expression</a:t>
                </a:r>
              </a:p>
            </c:rich>
          </c:tx>
          <c:layout>
            <c:manualLayout>
              <c:xMode val="edge"/>
              <c:yMode val="edge"/>
              <c:x val="3.9779279558559102E-2"/>
              <c:y val="0.131586602133449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547686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423EB-A795-4E87-99A6-9BB164B868B7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00E63-2C79-42AA-8966-A820C92A9E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388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172D2-92C1-421E-883A-573DC89A1585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746FB-3FD6-4BF2-8FBE-75C684B105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55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93C2-3BA7-4645-A5C2-D9B29DBDDDA9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81DD0-9F37-4D19-A656-E3F001130E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36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BAC5A-1962-4B0B-8B44-B0C1E8B016F5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3E494-4FA8-42B9-9634-43C9EAD83A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32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D2081-68F1-4B3F-BD68-99418D7F28F8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0B1C-76CB-4207-93C1-3452D2CA04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79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F3286-4F89-479C-94A4-18428C2A3898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6BDC6-56A0-4C86-8766-A9E4F1BF2B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29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2AA56-46DA-4F61-BDFD-26E61394B0F6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587F0-F29F-4AEC-B2DC-389B713FF2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677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477DF-D93F-49F3-B198-2310AD303E0A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AA08F-B41A-462A-8D22-6CBE63E42B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864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070B1-5A61-403E-BAE9-D9F3ACD1C6C4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639DE-2856-4D7E-94CA-B14966D28D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591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93F71-DCE0-402D-8818-6F6D49CCC6A0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B2D7-3FFF-47BF-B5EF-6A078C6ECB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6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A836A-7339-4A0E-A2CD-E8045D038C00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03FE9-3F6A-40E6-99C1-02489F10A8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959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C09EBA-AD5B-42AE-BADD-5D94AFF8E489}" type="datetimeFigureOut">
              <a:rPr lang="en-GB"/>
              <a:pPr>
                <a:defRPr/>
              </a:pPr>
              <a:t>10/01/2015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D9C58-57EF-47F5-B105-934E7A5775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7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1763" y="7938"/>
            <a:ext cx="26981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GB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1. </a:t>
            </a:r>
          </a:p>
        </p:txBody>
      </p:sp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649288" y="427038"/>
            <a:ext cx="31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339725" y="3638550"/>
            <a:ext cx="309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</a:rPr>
              <a:t>B</a:t>
            </a:r>
          </a:p>
        </p:txBody>
      </p:sp>
      <p:grpSp>
        <p:nvGrpSpPr>
          <p:cNvPr id="34820" name="Group 5"/>
          <p:cNvGrpSpPr>
            <a:grpSpLocks/>
          </p:cNvGrpSpPr>
          <p:nvPr/>
        </p:nvGrpSpPr>
        <p:grpSpPr bwMode="auto">
          <a:xfrm>
            <a:off x="1189038" y="371475"/>
            <a:ext cx="5148262" cy="3175000"/>
            <a:chOff x="2051720" y="973832"/>
            <a:chExt cx="5148064" cy="3175248"/>
          </a:xfrm>
        </p:grpSpPr>
        <p:grpSp>
          <p:nvGrpSpPr>
            <p:cNvPr id="34839" name="Group 6"/>
            <p:cNvGrpSpPr>
              <a:grpSpLocks/>
            </p:cNvGrpSpPr>
            <p:nvPr/>
          </p:nvGrpSpPr>
          <p:grpSpPr bwMode="auto">
            <a:xfrm>
              <a:off x="2051720" y="3573596"/>
              <a:ext cx="5148064" cy="575484"/>
              <a:chOff x="288032" y="3213556"/>
              <a:chExt cx="5148064" cy="575484"/>
            </a:xfrm>
          </p:grpSpPr>
          <p:grpSp>
            <p:nvGrpSpPr>
              <p:cNvPr id="34851" name="Group 51"/>
              <p:cNvGrpSpPr>
                <a:grpSpLocks/>
              </p:cNvGrpSpPr>
              <p:nvPr/>
            </p:nvGrpSpPr>
            <p:grpSpPr bwMode="auto">
              <a:xfrm>
                <a:off x="288032" y="3326795"/>
                <a:ext cx="5148064" cy="462245"/>
                <a:chOff x="72008" y="6081355"/>
                <a:chExt cx="5148064" cy="462245"/>
              </a:xfrm>
            </p:grpSpPr>
            <p:sp>
              <p:nvSpPr>
                <p:cNvPr id="34853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72008" y="6081355"/>
                  <a:ext cx="5148064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GB" altLang="en-US" sz="1000">
                      <a:solidFill>
                        <a:prstClr val="black"/>
                      </a:solidFill>
                    </a:rPr>
                    <a:t>B12 (nM)     500    500    500    500               0.15   0.15   0.15   0.15                  -         -          -</a:t>
                  </a:r>
                </a:p>
              </p:txBody>
            </p:sp>
            <p:sp>
              <p:nvSpPr>
                <p:cNvPr id="34854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72008" y="6297379"/>
                  <a:ext cx="5076056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GB" altLang="en-US" sz="1000">
                      <a:solidFill>
                        <a:prstClr val="black"/>
                      </a:solidFill>
                    </a:rPr>
                    <a:t>Folate (µM)   6        15      30       60                  6        15       30      60                   -       30      60</a:t>
                  </a:r>
                </a:p>
              </p:txBody>
            </p:sp>
          </p:grpSp>
          <p:sp>
            <p:nvSpPr>
              <p:cNvPr id="34852" name="TextBox 8"/>
              <p:cNvSpPr txBox="1">
                <a:spLocks noChangeArrowheads="1"/>
              </p:cNvSpPr>
              <p:nvPr/>
            </p:nvSpPr>
            <p:spPr bwMode="auto">
              <a:xfrm>
                <a:off x="835991" y="3213556"/>
                <a:ext cx="495649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sz="800">
                    <a:solidFill>
                      <a:prstClr val="black"/>
                    </a:solidFill>
                  </a:rPr>
                  <a:t>Control</a:t>
                </a:r>
              </a:p>
            </p:txBody>
          </p:sp>
        </p:grpSp>
        <p:grpSp>
          <p:nvGrpSpPr>
            <p:cNvPr id="34840" name="Group 11"/>
            <p:cNvGrpSpPr>
              <a:grpSpLocks/>
            </p:cNvGrpSpPr>
            <p:nvPr/>
          </p:nvGrpSpPr>
          <p:grpSpPr bwMode="auto">
            <a:xfrm>
              <a:off x="2051720" y="973832"/>
              <a:ext cx="4857750" cy="2743200"/>
              <a:chOff x="0" y="0"/>
              <a:chExt cx="4857750" cy="2743200"/>
            </a:xfrm>
          </p:grpSpPr>
          <p:grpSp>
            <p:nvGrpSpPr>
              <p:cNvPr id="34841" name="Group 12"/>
              <p:cNvGrpSpPr>
                <a:grpSpLocks/>
              </p:cNvGrpSpPr>
              <p:nvPr/>
            </p:nvGrpSpPr>
            <p:grpSpPr bwMode="auto">
              <a:xfrm>
                <a:off x="0" y="0"/>
                <a:ext cx="4857750" cy="2743200"/>
                <a:chOff x="0" y="0"/>
                <a:chExt cx="4857750" cy="2743200"/>
              </a:xfrm>
            </p:grpSpPr>
            <p:grpSp>
              <p:nvGrpSpPr>
                <p:cNvPr id="34843" name="Group 14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857750" cy="2743200"/>
                  <a:chOff x="0" y="0"/>
                  <a:chExt cx="4857750" cy="2743200"/>
                </a:xfrm>
              </p:grpSpPr>
              <p:graphicFrame>
                <p:nvGraphicFramePr>
                  <p:cNvPr id="21" name="Chart 20"/>
                  <p:cNvGraphicFramePr/>
                  <p:nvPr/>
                </p:nvGraphicFramePr>
                <p:xfrm>
                  <a:off x="0" y="0"/>
                  <a:ext cx="485775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sp>
                <p:nvSpPr>
                  <p:cNvPr id="22" name="TextBox 26"/>
                  <p:cNvSpPr txBox="1"/>
                  <p:nvPr/>
                </p:nvSpPr>
                <p:spPr>
                  <a:xfrm>
                    <a:off x="3809853" y="1004966"/>
                    <a:ext cx="253990" cy="298473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/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r>
                      <a:rPr lang="en-GB" sz="1400" b="1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16" name="TextBox 19"/>
                <p:cNvSpPr txBox="1"/>
                <p:nvPr/>
              </p:nvSpPr>
              <p:spPr>
                <a:xfrm>
                  <a:off x="1314399" y="1158965"/>
                  <a:ext cx="253990" cy="298473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</a:t>
                  </a:r>
                </a:p>
              </p:txBody>
            </p:sp>
            <p:sp>
              <p:nvSpPr>
                <p:cNvPr id="17" name="TextBox 20"/>
                <p:cNvSpPr txBox="1"/>
                <p:nvPr/>
              </p:nvSpPr>
              <p:spPr>
                <a:xfrm>
                  <a:off x="2247813" y="928760"/>
                  <a:ext cx="253990" cy="298473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**</a:t>
                  </a:r>
                </a:p>
              </p:txBody>
            </p:sp>
            <p:sp>
              <p:nvSpPr>
                <p:cNvPr id="18" name="TextBox 21"/>
                <p:cNvSpPr txBox="1"/>
                <p:nvPr/>
              </p:nvSpPr>
              <p:spPr>
                <a:xfrm>
                  <a:off x="2562126" y="1157378"/>
                  <a:ext cx="253990" cy="298473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</a:t>
                  </a:r>
                </a:p>
              </p:txBody>
            </p:sp>
            <p:sp>
              <p:nvSpPr>
                <p:cNvPr id="19" name="TextBox 22"/>
                <p:cNvSpPr txBox="1"/>
                <p:nvPr/>
              </p:nvSpPr>
              <p:spPr>
                <a:xfrm>
                  <a:off x="4425780" y="428658"/>
                  <a:ext cx="253990" cy="298473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</a:t>
                  </a:r>
                </a:p>
              </p:txBody>
            </p:sp>
            <p:sp>
              <p:nvSpPr>
                <p:cNvPr id="20" name="TextBox 23"/>
                <p:cNvSpPr txBox="1"/>
                <p:nvPr/>
              </p:nvSpPr>
              <p:spPr>
                <a:xfrm>
                  <a:off x="4105117" y="823977"/>
                  <a:ext cx="253990" cy="298473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**</a:t>
                  </a:r>
                </a:p>
              </p:txBody>
            </p:sp>
          </p:grpSp>
          <p:sp>
            <p:nvSpPr>
              <p:cNvPr id="14" name="TextBox 27"/>
              <p:cNvSpPr txBox="1"/>
              <p:nvPr/>
            </p:nvSpPr>
            <p:spPr>
              <a:xfrm>
                <a:off x="2866915" y="1052595"/>
                <a:ext cx="253990" cy="298473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GB" sz="1400" b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**</a:t>
                </a:r>
              </a:p>
            </p:txBody>
          </p:sp>
        </p:grpSp>
      </p:grpSp>
      <p:grpSp>
        <p:nvGrpSpPr>
          <p:cNvPr id="34821" name="Group 28"/>
          <p:cNvGrpSpPr>
            <a:grpSpLocks/>
          </p:cNvGrpSpPr>
          <p:nvPr/>
        </p:nvGrpSpPr>
        <p:grpSpPr bwMode="auto">
          <a:xfrm>
            <a:off x="966788" y="3475038"/>
            <a:ext cx="5148262" cy="3171825"/>
            <a:chOff x="1325065" y="3164557"/>
            <a:chExt cx="5148064" cy="3171800"/>
          </a:xfrm>
        </p:grpSpPr>
        <p:grpSp>
          <p:nvGrpSpPr>
            <p:cNvPr id="34823" name="Group 31"/>
            <p:cNvGrpSpPr>
              <a:grpSpLocks/>
            </p:cNvGrpSpPr>
            <p:nvPr/>
          </p:nvGrpSpPr>
          <p:grpSpPr bwMode="auto">
            <a:xfrm>
              <a:off x="1416470" y="3164557"/>
              <a:ext cx="4857750" cy="2743200"/>
              <a:chOff x="0" y="0"/>
              <a:chExt cx="4857750" cy="2743200"/>
            </a:xfrm>
          </p:grpSpPr>
          <p:grpSp>
            <p:nvGrpSpPr>
              <p:cNvPr id="34829" name="Group 44"/>
              <p:cNvGrpSpPr>
                <a:grpSpLocks/>
              </p:cNvGrpSpPr>
              <p:nvPr/>
            </p:nvGrpSpPr>
            <p:grpSpPr bwMode="auto">
              <a:xfrm>
                <a:off x="0" y="0"/>
                <a:ext cx="4857750" cy="2743200"/>
                <a:chOff x="0" y="0"/>
                <a:chExt cx="4857750" cy="2743200"/>
              </a:xfrm>
            </p:grpSpPr>
            <p:grpSp>
              <p:nvGrpSpPr>
                <p:cNvPr id="34831" name="Group 46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857750" cy="2743200"/>
                  <a:chOff x="0" y="0"/>
                  <a:chExt cx="4857750" cy="2743200"/>
                </a:xfrm>
              </p:grpSpPr>
              <p:graphicFrame>
                <p:nvGraphicFramePr>
                  <p:cNvPr id="53" name="Chart 52"/>
                  <p:cNvGraphicFramePr/>
                  <p:nvPr/>
                </p:nvGraphicFramePr>
                <p:xfrm>
                  <a:off x="0" y="0"/>
                  <a:ext cx="485775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54" name="TextBox 24"/>
                  <p:cNvSpPr txBox="1"/>
                  <p:nvPr/>
                </p:nvSpPr>
                <p:spPr>
                  <a:xfrm>
                    <a:off x="3810519" y="1104891"/>
                    <a:ext cx="253990" cy="298448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/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r>
                      <a:rPr lang="en-GB" sz="1400" b="1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48" name="TextBox 18"/>
                <p:cNvSpPr txBox="1"/>
                <p:nvPr/>
              </p:nvSpPr>
              <p:spPr>
                <a:xfrm>
                  <a:off x="3124746" y="847718"/>
                  <a:ext cx="253990" cy="29844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**</a:t>
                  </a:r>
                </a:p>
              </p:txBody>
            </p:sp>
            <p:sp>
              <p:nvSpPr>
                <p:cNvPr id="49" name="TextBox 19"/>
                <p:cNvSpPr txBox="1"/>
                <p:nvPr/>
              </p:nvSpPr>
              <p:spPr>
                <a:xfrm>
                  <a:off x="2162758" y="400047"/>
                  <a:ext cx="253990" cy="29844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**</a:t>
                  </a:r>
                </a:p>
              </p:txBody>
            </p:sp>
            <p:sp>
              <p:nvSpPr>
                <p:cNvPr id="50" name="TextBox 20"/>
                <p:cNvSpPr txBox="1"/>
                <p:nvPr/>
              </p:nvSpPr>
              <p:spPr>
                <a:xfrm>
                  <a:off x="2505645" y="657220"/>
                  <a:ext cx="253990" cy="29844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**</a:t>
                  </a:r>
                </a:p>
              </p:txBody>
            </p:sp>
            <p:sp>
              <p:nvSpPr>
                <p:cNvPr id="51" name="TextBox 21"/>
                <p:cNvSpPr txBox="1"/>
                <p:nvPr/>
              </p:nvSpPr>
              <p:spPr>
                <a:xfrm>
                  <a:off x="4429620" y="1304915"/>
                  <a:ext cx="253990" cy="29844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</a:t>
                  </a:r>
                </a:p>
              </p:txBody>
            </p:sp>
            <p:sp>
              <p:nvSpPr>
                <p:cNvPr id="52" name="TextBox 22"/>
                <p:cNvSpPr txBox="1"/>
                <p:nvPr/>
              </p:nvSpPr>
              <p:spPr>
                <a:xfrm>
                  <a:off x="4115308" y="1171566"/>
                  <a:ext cx="253990" cy="29844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GB" sz="1400" b="1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*</a:t>
                  </a:r>
                </a:p>
              </p:txBody>
            </p:sp>
          </p:grpSp>
          <p:sp>
            <p:nvSpPr>
              <p:cNvPr id="46" name="TextBox 16"/>
              <p:cNvSpPr txBox="1"/>
              <p:nvPr/>
            </p:nvSpPr>
            <p:spPr>
              <a:xfrm>
                <a:off x="2800908" y="790569"/>
                <a:ext cx="253990" cy="298448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GB" sz="1400" b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**</a:t>
                </a:r>
              </a:p>
            </p:txBody>
          </p:sp>
        </p:grpSp>
        <p:grpSp>
          <p:nvGrpSpPr>
            <p:cNvPr id="34824" name="Group 32"/>
            <p:cNvGrpSpPr>
              <a:grpSpLocks/>
            </p:cNvGrpSpPr>
            <p:nvPr/>
          </p:nvGrpSpPr>
          <p:grpSpPr bwMode="auto">
            <a:xfrm>
              <a:off x="1325065" y="5760873"/>
              <a:ext cx="5148064" cy="575484"/>
              <a:chOff x="288032" y="3213556"/>
              <a:chExt cx="5148064" cy="575484"/>
            </a:xfrm>
          </p:grpSpPr>
          <p:grpSp>
            <p:nvGrpSpPr>
              <p:cNvPr id="34825" name="Group 51"/>
              <p:cNvGrpSpPr>
                <a:grpSpLocks/>
              </p:cNvGrpSpPr>
              <p:nvPr/>
            </p:nvGrpSpPr>
            <p:grpSpPr bwMode="auto">
              <a:xfrm>
                <a:off x="288032" y="3326795"/>
                <a:ext cx="5148064" cy="462245"/>
                <a:chOff x="72008" y="6081355"/>
                <a:chExt cx="5148064" cy="462245"/>
              </a:xfrm>
            </p:grpSpPr>
            <p:sp>
              <p:nvSpPr>
                <p:cNvPr id="34827" name="TextBox 42"/>
                <p:cNvSpPr txBox="1">
                  <a:spLocks noChangeArrowheads="1"/>
                </p:cNvSpPr>
                <p:nvPr/>
              </p:nvSpPr>
              <p:spPr bwMode="auto">
                <a:xfrm>
                  <a:off x="72008" y="6081355"/>
                  <a:ext cx="5148064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GB" altLang="en-US" sz="1000">
                      <a:solidFill>
                        <a:prstClr val="black"/>
                      </a:solidFill>
                    </a:rPr>
                    <a:t>B12 (nM)     500    500    500    500               0.15   0.15   0.15   0.15                  -         -          -</a:t>
                  </a:r>
                </a:p>
              </p:txBody>
            </p:sp>
            <p:sp>
              <p:nvSpPr>
                <p:cNvPr id="34828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72008" y="6297379"/>
                  <a:ext cx="5076056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GB" altLang="en-US" sz="1000">
                      <a:solidFill>
                        <a:prstClr val="black"/>
                      </a:solidFill>
                    </a:rPr>
                    <a:t>Folate (µM)   6        15      30       60                  6        15       30      60                   -       30      60</a:t>
                  </a:r>
                </a:p>
              </p:txBody>
            </p:sp>
          </p:grpSp>
          <p:sp>
            <p:nvSpPr>
              <p:cNvPr id="34826" name="TextBox 41"/>
              <p:cNvSpPr txBox="1">
                <a:spLocks noChangeArrowheads="1"/>
              </p:cNvSpPr>
              <p:nvPr/>
            </p:nvSpPr>
            <p:spPr bwMode="auto">
              <a:xfrm>
                <a:off x="835991" y="3213556"/>
                <a:ext cx="495649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sz="800">
                    <a:solidFill>
                      <a:prstClr val="black"/>
                    </a:solidFill>
                  </a:rPr>
                  <a:t>Control</a:t>
                </a:r>
              </a:p>
            </p:txBody>
          </p:sp>
        </p:grpSp>
      </p:grpSp>
      <p:sp>
        <p:nvSpPr>
          <p:cNvPr id="34" name="TextBox 22"/>
          <p:cNvSpPr txBox="1"/>
          <p:nvPr/>
        </p:nvSpPr>
        <p:spPr>
          <a:xfrm>
            <a:off x="4849813" y="3889375"/>
            <a:ext cx="254000" cy="29845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50689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8443" y="192604"/>
            <a:ext cx="618637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GB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isulphite-Pyrosequencing</a:t>
            </a:r>
            <a:r>
              <a:rPr lang="en-US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</a:t>
            </a:r>
            <a:r>
              <a:rPr lang="en-US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mplicon</a:t>
            </a:r>
            <a:endParaRPr lang="en-GB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889" y="306589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92860" y="307952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LDLR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99021" y="983817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792860" y="998737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SREBF1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781974" y="3532603"/>
            <a:ext cx="7110536" cy="889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1200" dirty="0" smtClean="0">
                <a:solidFill>
                  <a:srgbClr val="000000"/>
                </a:solidFill>
                <a:highlight>
                  <a:srgbClr val="00FF00"/>
                </a:highlight>
                <a:latin typeface="Courier"/>
                <a:ea typeface="Calibri"/>
              </a:rPr>
              <a:t>TGATTTTGCTTTGAGGGAGAGGA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AAC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latin typeface="Courier"/>
                <a:ea typeface="Calibri"/>
              </a:rPr>
              <a:t>1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CCCTTCTGTTTGTTCAACTCCTTCTCCTAAGGGGAGAAATCAATATTTA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latin typeface="Courier"/>
                <a:ea typeface="Calibri"/>
              </a:rPr>
              <a:t>2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FF00"/>
                </a:highlight>
                <a:latin typeface="Courier"/>
                <a:ea typeface="Calibri"/>
              </a:rPr>
              <a:t>TCCAGACTCCAGGTATC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highlight>
                  <a:srgbClr val="FFFF00"/>
                </a:highlight>
                <a:latin typeface="Courier"/>
                <a:ea typeface="Calibri"/>
              </a:rPr>
              <a:t>3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FF00"/>
                </a:highlight>
                <a:latin typeface="Courier"/>
                <a:ea typeface="Calibri"/>
              </a:rPr>
              <a:t>TACAATTGATTTTTCAGATGTTTATACTC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AGCCAAAGG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latin typeface="Courier"/>
                <a:ea typeface="Calibri"/>
              </a:rPr>
              <a:t>4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GGATCCCACAAAACAAAAAATATTTT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00FF00"/>
                </a:highlight>
                <a:latin typeface="Courier"/>
                <a:ea typeface="Calibri"/>
              </a:rPr>
              <a:t>TTTGGCTGTACTTTTGTGAAGATTTTAT</a:t>
            </a:r>
            <a:endParaRPr lang="en-GB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0344" y="1473606"/>
            <a:ext cx="6370752" cy="889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1200" dirty="0" smtClean="0">
                <a:solidFill>
                  <a:srgbClr val="000000"/>
                </a:solidFill>
                <a:highlight>
                  <a:srgbClr val="00FF00"/>
                </a:highlight>
                <a:latin typeface="Courier"/>
                <a:ea typeface="Calibri"/>
              </a:rPr>
              <a:t>CCCTGCCTGGGCTCTGATGCAAATGC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ACTGGCTTCAAGCCAGGCCTCCAGTG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latin typeface="Courier"/>
                <a:ea typeface="Calibri"/>
              </a:rPr>
              <a:t>4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AGGTTG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latin typeface="Courier"/>
                <a:ea typeface="Calibri"/>
              </a:rPr>
              <a:t>3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CCTACCC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latin typeface="Courier"/>
                <a:ea typeface="Calibri"/>
              </a:rPr>
              <a:t>2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FF00"/>
                </a:highlight>
                <a:latin typeface="Courier"/>
                <a:ea typeface="Calibri"/>
              </a:rPr>
              <a:t>GCAACAAGCACACCAGGACTGCTAGTAACAGGGCATCTCAAGCAGC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FF0000"/>
                </a:highlight>
                <a:latin typeface="Courier"/>
                <a:ea typeface="Calibri"/>
              </a:rPr>
              <a:t>CG</a:t>
            </a:r>
            <a:r>
              <a:rPr lang="en-GB" sz="1200" baseline="30000" dirty="0" smtClean="0">
                <a:solidFill>
                  <a:srgbClr val="000000"/>
                </a:solidFill>
                <a:latin typeface="Courier"/>
                <a:ea typeface="Calibri"/>
              </a:rPr>
              <a:t>1</a:t>
            </a:r>
            <a:r>
              <a:rPr lang="en-GB" sz="1200" dirty="0" smtClean="0">
                <a:solidFill>
                  <a:srgbClr val="000000"/>
                </a:solidFill>
                <a:latin typeface="Courier"/>
                <a:ea typeface="Calibri"/>
              </a:rPr>
              <a:t>AGTGGAGCCCCAGT</a:t>
            </a:r>
            <a:r>
              <a:rPr lang="en-GB" sz="1200" dirty="0" smtClean="0">
                <a:solidFill>
                  <a:srgbClr val="000000"/>
                </a:solidFill>
                <a:highlight>
                  <a:srgbClr val="00FF00"/>
                </a:highlight>
                <a:latin typeface="Courier"/>
                <a:ea typeface="Calibri"/>
              </a:rPr>
              <a:t>TTCTAAAGCCTGCACAGACCTCT</a:t>
            </a:r>
            <a:endParaRPr lang="en-GB" sz="1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8" y="4941168"/>
            <a:ext cx="1809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87" y="5517232"/>
            <a:ext cx="1809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47" y="5229200"/>
            <a:ext cx="1809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86562" y="4869343"/>
            <a:ext cx="3916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Flanking primer sequences for BS-</a:t>
            </a:r>
            <a:r>
              <a:rPr lang="en-GB" sz="1200" dirty="0" err="1"/>
              <a:t>P</a:t>
            </a:r>
            <a:r>
              <a:rPr lang="en-GB" sz="1200" dirty="0" err="1" smtClean="0"/>
              <a:t>yrosequencing</a:t>
            </a:r>
            <a:r>
              <a:rPr lang="en-GB" sz="1200" dirty="0" smtClean="0"/>
              <a:t> </a:t>
            </a:r>
            <a:r>
              <a:rPr lang="en-GB" sz="1200" dirty="0" err="1"/>
              <a:t>a</a:t>
            </a:r>
            <a:r>
              <a:rPr lang="en-GB" sz="1200" dirty="0" err="1" smtClean="0"/>
              <a:t>mplicon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084169" y="5146342"/>
            <a:ext cx="763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/>
              <a:t>CpG</a:t>
            </a:r>
            <a:r>
              <a:rPr lang="en-GB" sz="1200" dirty="0" smtClean="0"/>
              <a:t> sites</a:t>
            </a:r>
            <a:endParaRPr lang="en-GB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1074522" y="5423341"/>
            <a:ext cx="135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Sequencing Primer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94126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122169"/>
            <a:ext cx="9046029" cy="2154233"/>
            <a:chOff x="0" y="1089402"/>
            <a:chExt cx="9046029" cy="2154233"/>
          </a:xfrm>
        </p:grpSpPr>
        <p:pic>
          <p:nvPicPr>
            <p:cNvPr id="2" name="Picture 1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9" r="1062"/>
            <a:stretch/>
          </p:blipFill>
          <p:spPr>
            <a:xfrm>
              <a:off x="0" y="1268760"/>
              <a:ext cx="9046029" cy="1769541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8" y="1089402"/>
              <a:ext cx="619125" cy="333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051" name="Straight Arrow Connector 5"/>
            <p:cNvCxnSpPr>
              <a:cxnSpLocks noChangeShapeType="1"/>
            </p:cNvCxnSpPr>
            <p:nvPr/>
          </p:nvCxnSpPr>
          <p:spPr bwMode="auto">
            <a:xfrm>
              <a:off x="3711078" y="1962170"/>
              <a:ext cx="5159" cy="7467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sys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2914351" y="2708920"/>
              <a:ext cx="1869109" cy="5347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Location of </a:t>
              </a:r>
              <a:r>
                <a:rPr kumimoji="0" lang="en-GB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Illumina</a:t>
              </a:r>
              <a:r>
                <a:rPr kumimoji="0" lang="en-GB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450k probe (cg27407935) and bisulphite </a:t>
              </a:r>
              <a:r>
                <a:rPr kumimoji="0" lang="en-GB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pyrosequencing</a:t>
              </a:r>
              <a:r>
                <a:rPr kumimoji="0" lang="en-GB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assay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8731" y="4174603"/>
            <a:ext cx="9051758" cy="2385789"/>
            <a:chOff x="41896" y="3851523"/>
            <a:chExt cx="9051758" cy="2385789"/>
          </a:xfrm>
        </p:grpSpPr>
        <p:pic>
          <p:nvPicPr>
            <p:cNvPr id="9" name="Picture 8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0"/>
            <a:stretch/>
          </p:blipFill>
          <p:spPr>
            <a:xfrm>
              <a:off x="41896" y="3930775"/>
              <a:ext cx="9051758" cy="1512168"/>
            </a:xfrm>
            <a:prstGeom prst="rect">
              <a:avLst/>
            </a:prstGeom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4706" y="3851523"/>
              <a:ext cx="609600" cy="333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Straight Arrow Connector 6"/>
            <p:cNvSpPr>
              <a:spLocks noChangeShapeType="1"/>
            </p:cNvSpPr>
            <p:nvPr/>
          </p:nvSpPr>
          <p:spPr bwMode="auto">
            <a:xfrm>
              <a:off x="1211511" y="4534123"/>
              <a:ext cx="20637" cy="1087437"/>
            </a:xfrm>
            <a:prstGeom prst="straightConnector1">
              <a:avLst/>
            </a:prstGeom>
            <a:noFill/>
            <a:ln w="9525">
              <a:solidFill>
                <a:srgbClr val="8D0C00"/>
              </a:solidFill>
              <a:prstDash val="sys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414586" y="5661248"/>
              <a:ext cx="1689720" cy="5760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Location of </a:t>
              </a:r>
              <a:r>
                <a:rPr kumimoji="0" lang="en-GB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Illumina</a:t>
              </a:r>
              <a:r>
                <a:rPr kumimoji="0" lang="en-GB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450k probe (cg22971501) and bisulphite </a:t>
              </a:r>
              <a:r>
                <a:rPr kumimoji="0" lang="en-GB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pyrosequencing</a:t>
              </a:r>
              <a:r>
                <a:rPr kumimoji="0" lang="en-GB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assay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4574" y="42779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67544" y="810494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SREBF1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58924" y="346035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28347" y="3655189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LDLR</a:t>
            </a:r>
            <a:endParaRPr lang="en-GB" dirty="0"/>
          </a:p>
        </p:txBody>
      </p:sp>
      <p:sp>
        <p:nvSpPr>
          <p:cNvPr id="17" name="TextBox 40"/>
          <p:cNvSpPr txBox="1">
            <a:spLocks noChangeArrowheads="1"/>
          </p:cNvSpPr>
          <p:nvPr/>
        </p:nvSpPr>
        <p:spPr bwMode="auto">
          <a:xfrm>
            <a:off x="268287" y="0"/>
            <a:ext cx="3076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17739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3"/>
          <p:cNvSpPr txBox="1">
            <a:spLocks noChangeArrowheads="1"/>
          </p:cNvSpPr>
          <p:nvPr/>
        </p:nvSpPr>
        <p:spPr bwMode="auto">
          <a:xfrm>
            <a:off x="150813" y="347663"/>
            <a:ext cx="327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35842" name="TextBox 13"/>
          <p:cNvSpPr txBox="1">
            <a:spLocks noChangeArrowheads="1"/>
          </p:cNvSpPr>
          <p:nvPr/>
        </p:nvSpPr>
        <p:spPr bwMode="auto">
          <a:xfrm>
            <a:off x="312738" y="3408363"/>
            <a:ext cx="371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35843" name="TextBox 40"/>
          <p:cNvSpPr txBox="1">
            <a:spLocks noChangeArrowheads="1"/>
          </p:cNvSpPr>
          <p:nvPr/>
        </p:nvSpPr>
        <p:spPr bwMode="auto">
          <a:xfrm>
            <a:off x="268287" y="0"/>
            <a:ext cx="3076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35844" name="Group 14"/>
          <p:cNvGrpSpPr>
            <a:grpSpLocks/>
          </p:cNvGrpSpPr>
          <p:nvPr/>
        </p:nvGrpSpPr>
        <p:grpSpPr bwMode="auto">
          <a:xfrm>
            <a:off x="268288" y="3886200"/>
            <a:ext cx="8542337" cy="2566988"/>
            <a:chOff x="457199" y="3877525"/>
            <a:chExt cx="8572501" cy="2207123"/>
          </a:xfrm>
        </p:grpSpPr>
        <p:sp>
          <p:nvSpPr>
            <p:cNvPr id="35860" name="TextBox 5"/>
            <p:cNvSpPr txBox="1">
              <a:spLocks noChangeArrowheads="1"/>
            </p:cNvSpPr>
            <p:nvPr/>
          </p:nvSpPr>
          <p:spPr bwMode="auto">
            <a:xfrm>
              <a:off x="465636" y="5638801"/>
              <a:ext cx="116491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000">
                  <a:solidFill>
                    <a:srgbClr val="FF0000"/>
                  </a:solidFill>
                </a:rPr>
                <a:t>PPARγ binding site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043932" y="5727031"/>
              <a:ext cx="216662" cy="12694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35862" name="Picture 12" descr="hgt_genome_euro_7efc_e22640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263321"/>
              <a:ext cx="8572500" cy="1397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5863" name="Group 23"/>
            <p:cNvGrpSpPr>
              <a:grpSpLocks/>
            </p:cNvGrpSpPr>
            <p:nvPr/>
          </p:nvGrpSpPr>
          <p:grpSpPr bwMode="auto">
            <a:xfrm>
              <a:off x="1571939" y="3964874"/>
              <a:ext cx="346075" cy="263069"/>
              <a:chOff x="2914650" y="771982"/>
              <a:chExt cx="346075" cy="263069"/>
            </a:xfrm>
          </p:grpSpPr>
          <p:sp>
            <p:nvSpPr>
              <p:cNvPr id="25" name="Bent-Up Arrow 24"/>
              <p:cNvSpPr/>
              <p:nvPr/>
            </p:nvSpPr>
            <p:spPr>
              <a:xfrm rot="5400000">
                <a:off x="3068610" y="935648"/>
                <a:ext cx="92816" cy="106738"/>
              </a:xfrm>
              <a:prstGeom prst="bentUpArrow">
                <a:avLst>
                  <a:gd name="adj1" fmla="val 0"/>
                  <a:gd name="adj2" fmla="val 13095"/>
                  <a:gd name="adj3" fmla="val 226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871" name="TextBox 25"/>
              <p:cNvSpPr txBox="1">
                <a:spLocks noChangeArrowheads="1"/>
              </p:cNvSpPr>
              <p:nvPr/>
            </p:nvSpPr>
            <p:spPr bwMode="auto">
              <a:xfrm>
                <a:off x="2914650" y="771982"/>
                <a:ext cx="346075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800" dirty="0">
                    <a:solidFill>
                      <a:srgbClr val="FF0000"/>
                    </a:solidFill>
                  </a:rPr>
                  <a:t>TSS</a:t>
                </a:r>
              </a:p>
            </p:txBody>
          </p:sp>
        </p:grpSp>
        <p:sp>
          <p:nvSpPr>
            <p:cNvPr id="27" name="5-Point Star 26"/>
            <p:cNvSpPr/>
            <p:nvPr/>
          </p:nvSpPr>
          <p:spPr>
            <a:xfrm>
              <a:off x="1374828" y="4979039"/>
              <a:ext cx="227814" cy="199283"/>
            </a:xfrm>
            <a:prstGeom prst="star5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865" name="TextBox 30"/>
            <p:cNvSpPr txBox="1">
              <a:spLocks noChangeArrowheads="1"/>
            </p:cNvSpPr>
            <p:nvPr/>
          </p:nvSpPr>
          <p:spPr bwMode="auto">
            <a:xfrm>
              <a:off x="457199" y="5838427"/>
              <a:ext cx="126078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000">
                  <a:solidFill>
                    <a:srgbClr val="FF0000"/>
                  </a:solidFill>
                </a:rPr>
                <a:t>C/EBPα binding  site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911704" y="5904475"/>
              <a:ext cx="84435" cy="14877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477257" y="5733856"/>
              <a:ext cx="105145" cy="14878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321603" y="5737951"/>
              <a:ext cx="108331" cy="14877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869" name="TextBox 2"/>
            <p:cNvSpPr txBox="1">
              <a:spLocks noChangeArrowheads="1"/>
            </p:cNvSpPr>
            <p:nvPr/>
          </p:nvSpPr>
          <p:spPr bwMode="auto">
            <a:xfrm>
              <a:off x="903835" y="3877525"/>
              <a:ext cx="55015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400" b="1">
                  <a:solidFill>
                    <a:prstClr val="black"/>
                  </a:solidFill>
                </a:rPr>
                <a:t>LDLR</a:t>
              </a:r>
            </a:p>
          </p:txBody>
        </p:sp>
      </p:grpSp>
      <p:grpSp>
        <p:nvGrpSpPr>
          <p:cNvPr id="35845" name="Group 8"/>
          <p:cNvGrpSpPr>
            <a:grpSpLocks/>
          </p:cNvGrpSpPr>
          <p:nvPr/>
        </p:nvGrpSpPr>
        <p:grpSpPr bwMode="auto">
          <a:xfrm>
            <a:off x="520700" y="766763"/>
            <a:ext cx="8289925" cy="2517775"/>
            <a:chOff x="520004" y="767179"/>
            <a:chExt cx="8290696" cy="2517806"/>
          </a:xfrm>
        </p:grpSpPr>
        <p:pic>
          <p:nvPicPr>
            <p:cNvPr id="35846" name="Picture 1" descr="hgt_genome_euro_523_e22fb0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857" y="1147903"/>
              <a:ext cx="8154843" cy="1580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3211067" y="2824604"/>
              <a:ext cx="266725" cy="16351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848" name="TextBox 10"/>
            <p:cNvSpPr txBox="1">
              <a:spLocks noChangeArrowheads="1"/>
            </p:cNvSpPr>
            <p:nvPr/>
          </p:nvSpPr>
          <p:spPr bwMode="auto">
            <a:xfrm>
              <a:off x="537612" y="2725048"/>
              <a:ext cx="1356675" cy="317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000">
                  <a:solidFill>
                    <a:srgbClr val="FF0000"/>
                  </a:solidFill>
                </a:rPr>
                <a:t>PPARγ binding sites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718616" y="2796029"/>
              <a:ext cx="85733" cy="19208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35850" name="Group 19"/>
            <p:cNvGrpSpPr>
              <a:grpSpLocks/>
            </p:cNvGrpSpPr>
            <p:nvPr/>
          </p:nvGrpSpPr>
          <p:grpSpPr bwMode="auto">
            <a:xfrm>
              <a:off x="4577423" y="767179"/>
              <a:ext cx="356617" cy="339208"/>
              <a:chOff x="2914650" y="771982"/>
              <a:chExt cx="346075" cy="263068"/>
            </a:xfrm>
          </p:grpSpPr>
          <p:sp>
            <p:nvSpPr>
              <p:cNvPr id="17" name="Bent-Up Arrow 16"/>
              <p:cNvSpPr/>
              <p:nvPr/>
            </p:nvSpPr>
            <p:spPr>
              <a:xfrm rot="5400000" flipV="1">
                <a:off x="2954581" y="928426"/>
                <a:ext cx="92339" cy="121717"/>
              </a:xfrm>
              <a:prstGeom prst="bentUpArrow">
                <a:avLst>
                  <a:gd name="adj1" fmla="val 0"/>
                  <a:gd name="adj2" fmla="val 13095"/>
                  <a:gd name="adj3" fmla="val 226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859" name="TextBox 18"/>
              <p:cNvSpPr txBox="1">
                <a:spLocks noChangeArrowheads="1"/>
              </p:cNvSpPr>
              <p:nvPr/>
            </p:nvSpPr>
            <p:spPr bwMode="auto">
              <a:xfrm>
                <a:off x="2914650" y="771982"/>
                <a:ext cx="346075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800" dirty="0">
                    <a:solidFill>
                      <a:srgbClr val="FF0000"/>
                    </a:solidFill>
                  </a:rPr>
                  <a:t>TSS</a:t>
                </a:r>
              </a:p>
            </p:txBody>
          </p:sp>
        </p:grpSp>
        <p:grpSp>
          <p:nvGrpSpPr>
            <p:cNvPr id="35851" name="Group 20"/>
            <p:cNvGrpSpPr>
              <a:grpSpLocks/>
            </p:cNvGrpSpPr>
            <p:nvPr/>
          </p:nvGrpSpPr>
          <p:grpSpPr bwMode="auto">
            <a:xfrm>
              <a:off x="8161719" y="767179"/>
              <a:ext cx="356617" cy="339208"/>
              <a:chOff x="2914650" y="771982"/>
              <a:chExt cx="346075" cy="263068"/>
            </a:xfrm>
          </p:grpSpPr>
          <p:sp>
            <p:nvSpPr>
              <p:cNvPr id="22" name="Bent-Up Arrow 21"/>
              <p:cNvSpPr/>
              <p:nvPr/>
            </p:nvSpPr>
            <p:spPr>
              <a:xfrm rot="5400000" flipV="1">
                <a:off x="2954405" y="929197"/>
                <a:ext cx="92339" cy="120176"/>
              </a:xfrm>
              <a:prstGeom prst="bentUpArrow">
                <a:avLst>
                  <a:gd name="adj1" fmla="val 0"/>
                  <a:gd name="adj2" fmla="val 13095"/>
                  <a:gd name="adj3" fmla="val 226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857" name="TextBox 22"/>
              <p:cNvSpPr txBox="1">
                <a:spLocks noChangeArrowheads="1"/>
              </p:cNvSpPr>
              <p:nvPr/>
            </p:nvSpPr>
            <p:spPr bwMode="auto">
              <a:xfrm>
                <a:off x="2914650" y="771982"/>
                <a:ext cx="346075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800">
                    <a:solidFill>
                      <a:srgbClr val="FF0000"/>
                    </a:solidFill>
                  </a:rPr>
                  <a:t>TSS</a:t>
                </a:r>
              </a:p>
            </p:txBody>
          </p:sp>
        </p:grpSp>
        <p:sp>
          <p:nvSpPr>
            <p:cNvPr id="28" name="5-Point Star 27"/>
            <p:cNvSpPr/>
            <p:nvPr/>
          </p:nvSpPr>
          <p:spPr>
            <a:xfrm>
              <a:off x="3612742" y="2013381"/>
              <a:ext cx="233385" cy="258766"/>
            </a:xfrm>
            <a:prstGeom prst="star5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853" name="TextBox 28"/>
            <p:cNvSpPr txBox="1">
              <a:spLocks noChangeArrowheads="1"/>
            </p:cNvSpPr>
            <p:nvPr/>
          </p:nvSpPr>
          <p:spPr bwMode="auto">
            <a:xfrm>
              <a:off x="520004" y="2967500"/>
              <a:ext cx="1374282" cy="317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000">
                  <a:solidFill>
                    <a:srgbClr val="FF0000"/>
                  </a:solidFill>
                </a:rPr>
                <a:t>C/EBPα binding sites 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043867" y="3050032"/>
              <a:ext cx="87320" cy="19208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855" name="TextBox 4"/>
            <p:cNvSpPr txBox="1">
              <a:spLocks noChangeArrowheads="1"/>
            </p:cNvSpPr>
            <p:nvPr/>
          </p:nvSpPr>
          <p:spPr bwMode="auto">
            <a:xfrm>
              <a:off x="923199" y="788648"/>
              <a:ext cx="755219" cy="396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400" b="1">
                  <a:solidFill>
                    <a:prstClr val="black"/>
                  </a:solidFill>
                </a:rPr>
                <a:t>SREBF1</a:t>
              </a:r>
            </a:p>
          </p:txBody>
        </p:sp>
      </p:grpSp>
      <p:sp>
        <p:nvSpPr>
          <p:cNvPr id="33" name="Bent-Up Arrow 32"/>
          <p:cNvSpPr/>
          <p:nvPr/>
        </p:nvSpPr>
        <p:spPr bwMode="auto">
          <a:xfrm rot="5400000" flipV="1">
            <a:off x="3884559" y="1002506"/>
            <a:ext cx="119063" cy="125413"/>
          </a:xfrm>
          <a:prstGeom prst="bentUpArrow">
            <a:avLst>
              <a:gd name="adj1" fmla="val 0"/>
              <a:gd name="adj2" fmla="val 13095"/>
              <a:gd name="adj3" fmla="val 2261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Box 18"/>
          <p:cNvSpPr txBox="1">
            <a:spLocks noChangeArrowheads="1"/>
          </p:cNvSpPr>
          <p:nvPr/>
        </p:nvSpPr>
        <p:spPr bwMode="auto">
          <a:xfrm>
            <a:off x="3855376" y="785019"/>
            <a:ext cx="356584" cy="27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dirty="0">
                <a:solidFill>
                  <a:srgbClr val="FF0000"/>
                </a:solidFill>
              </a:rPr>
              <a:t>TSS</a:t>
            </a:r>
          </a:p>
        </p:txBody>
      </p:sp>
      <p:sp>
        <p:nvSpPr>
          <p:cNvPr id="35" name="Bent-Up Arrow 34"/>
          <p:cNvSpPr/>
          <p:nvPr/>
        </p:nvSpPr>
        <p:spPr bwMode="auto">
          <a:xfrm rot="5400000" flipV="1">
            <a:off x="3216499" y="1006941"/>
            <a:ext cx="108239" cy="114012"/>
          </a:xfrm>
          <a:prstGeom prst="bentUpArrow">
            <a:avLst>
              <a:gd name="adj1" fmla="val 0"/>
              <a:gd name="adj2" fmla="val 13095"/>
              <a:gd name="adj3" fmla="val 2261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TextBox 18"/>
          <p:cNvSpPr txBox="1">
            <a:spLocks noChangeArrowheads="1"/>
          </p:cNvSpPr>
          <p:nvPr/>
        </p:nvSpPr>
        <p:spPr bwMode="auto">
          <a:xfrm>
            <a:off x="3122614" y="790030"/>
            <a:ext cx="35244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dirty="0">
                <a:solidFill>
                  <a:srgbClr val="FF0000"/>
                </a:solidFill>
              </a:rPr>
              <a:t>TSS</a:t>
            </a:r>
          </a:p>
        </p:txBody>
      </p:sp>
      <p:sp>
        <p:nvSpPr>
          <p:cNvPr id="37" name="Bent-Up Arrow 36"/>
          <p:cNvSpPr/>
          <p:nvPr/>
        </p:nvSpPr>
        <p:spPr bwMode="auto">
          <a:xfrm rot="5400000">
            <a:off x="1722636" y="4185940"/>
            <a:ext cx="107950" cy="106362"/>
          </a:xfrm>
          <a:prstGeom prst="bentUpArrow">
            <a:avLst>
              <a:gd name="adj1" fmla="val 0"/>
              <a:gd name="adj2" fmla="val 13095"/>
              <a:gd name="adj3" fmla="val 2261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TextBox 25"/>
          <p:cNvSpPr txBox="1">
            <a:spLocks noChangeArrowheads="1"/>
          </p:cNvSpPr>
          <p:nvPr/>
        </p:nvSpPr>
        <p:spPr bwMode="auto">
          <a:xfrm>
            <a:off x="1556906" y="3992364"/>
            <a:ext cx="344857" cy="25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dirty="0">
                <a:solidFill>
                  <a:srgbClr val="FF0000"/>
                </a:solidFill>
              </a:rPr>
              <a:t>TSS</a:t>
            </a:r>
          </a:p>
        </p:txBody>
      </p:sp>
      <p:sp>
        <p:nvSpPr>
          <p:cNvPr id="41" name="Bent-Up Arrow 40"/>
          <p:cNvSpPr/>
          <p:nvPr/>
        </p:nvSpPr>
        <p:spPr bwMode="auto">
          <a:xfrm rot="5400000">
            <a:off x="7721808" y="4198640"/>
            <a:ext cx="107950" cy="106362"/>
          </a:xfrm>
          <a:prstGeom prst="bentUpArrow">
            <a:avLst>
              <a:gd name="adj1" fmla="val 0"/>
              <a:gd name="adj2" fmla="val 13095"/>
              <a:gd name="adj3" fmla="val 2261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TextBox 25"/>
          <p:cNvSpPr txBox="1">
            <a:spLocks noChangeArrowheads="1"/>
          </p:cNvSpPr>
          <p:nvPr/>
        </p:nvSpPr>
        <p:spPr bwMode="auto">
          <a:xfrm>
            <a:off x="7556078" y="4005064"/>
            <a:ext cx="344857" cy="25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dirty="0">
                <a:solidFill>
                  <a:srgbClr val="FF0000"/>
                </a:solidFill>
              </a:rPr>
              <a:t>TSS</a:t>
            </a:r>
          </a:p>
        </p:txBody>
      </p:sp>
    </p:spTree>
    <p:extLst>
      <p:ext uri="{BB962C8B-B14F-4D97-AF65-F5344CB8AC3E}">
        <p14:creationId xmlns:p14="http://schemas.microsoft.com/office/powerpoint/2010/main" val="3847152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850" y="115888"/>
            <a:ext cx="67313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GB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 </a:t>
            </a:r>
            <a:r>
              <a:rPr lang="en-GB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B12 in primary human adipocytes</a:t>
            </a:r>
          </a:p>
        </p:txBody>
      </p:sp>
      <p:grpSp>
        <p:nvGrpSpPr>
          <p:cNvPr id="36866" name="Group 15"/>
          <p:cNvGrpSpPr>
            <a:grpSpLocks/>
          </p:cNvGrpSpPr>
          <p:nvPr/>
        </p:nvGrpSpPr>
        <p:grpSpPr bwMode="auto">
          <a:xfrm>
            <a:off x="1006475" y="804863"/>
            <a:ext cx="2066925" cy="2486025"/>
            <a:chOff x="0" y="0"/>
            <a:chExt cx="2419349" cy="2076450"/>
          </a:xfrm>
        </p:grpSpPr>
        <p:grpSp>
          <p:nvGrpSpPr>
            <p:cNvPr id="36888" name="Group 16"/>
            <p:cNvGrpSpPr>
              <a:grpSpLocks/>
            </p:cNvGrpSpPr>
            <p:nvPr/>
          </p:nvGrpSpPr>
          <p:grpSpPr bwMode="auto">
            <a:xfrm>
              <a:off x="0" y="0"/>
              <a:ext cx="2419349" cy="2076450"/>
              <a:chOff x="0" y="0"/>
              <a:chExt cx="3543692" cy="2286000"/>
            </a:xfrm>
          </p:grpSpPr>
          <p:graphicFrame>
            <p:nvGraphicFramePr>
              <p:cNvPr id="19" name="Chart 18"/>
              <p:cNvGraphicFramePr>
                <a:graphicFrameLocks/>
              </p:cNvGraphicFramePr>
              <p:nvPr/>
            </p:nvGraphicFramePr>
            <p:xfrm>
              <a:off x="0" y="0"/>
              <a:ext cx="3543692" cy="2286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20" name="TextBox 5"/>
              <p:cNvSpPr txBox="1"/>
              <p:nvPr/>
            </p:nvSpPr>
            <p:spPr>
              <a:xfrm>
                <a:off x="1829002" y="817471"/>
                <a:ext cx="416425" cy="272977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GB" sz="1400" b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**</a:t>
                </a:r>
              </a:p>
            </p:txBody>
          </p:sp>
          <p:sp>
            <p:nvSpPr>
              <p:cNvPr id="21" name="TextBox 6"/>
              <p:cNvSpPr txBox="1"/>
              <p:nvPr/>
            </p:nvSpPr>
            <p:spPr>
              <a:xfrm>
                <a:off x="2596530" y="455448"/>
                <a:ext cx="500798" cy="28173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GB" sz="14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***</a:t>
                </a:r>
              </a:p>
            </p:txBody>
          </p:sp>
        </p:grpSp>
        <p:sp>
          <p:nvSpPr>
            <p:cNvPr id="18" name="TextBox 3"/>
            <p:cNvSpPr txBox="1"/>
            <p:nvPr/>
          </p:nvSpPr>
          <p:spPr bwMode="auto">
            <a:xfrm>
              <a:off x="1285860" y="464085"/>
              <a:ext cx="343764" cy="25723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***</a:t>
              </a:r>
            </a:p>
          </p:txBody>
        </p:sp>
      </p:grpSp>
      <p:grpSp>
        <p:nvGrpSpPr>
          <p:cNvPr id="36867" name="Group 21"/>
          <p:cNvGrpSpPr>
            <a:grpSpLocks/>
          </p:cNvGrpSpPr>
          <p:nvPr/>
        </p:nvGrpSpPr>
        <p:grpSpPr bwMode="auto">
          <a:xfrm>
            <a:off x="3986213" y="990600"/>
            <a:ext cx="1947862" cy="2203450"/>
            <a:chOff x="0" y="0"/>
            <a:chExt cx="2438399" cy="2743200"/>
          </a:xfrm>
        </p:grpSpPr>
        <p:graphicFrame>
          <p:nvGraphicFramePr>
            <p:cNvPr id="23" name="Chart 22"/>
            <p:cNvGraphicFramePr>
              <a:graphicFrameLocks/>
            </p:cNvGraphicFramePr>
            <p:nvPr/>
          </p:nvGraphicFramePr>
          <p:xfrm>
            <a:off x="0" y="0"/>
            <a:ext cx="2438399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TextBox 7"/>
            <p:cNvSpPr txBox="1"/>
            <p:nvPr/>
          </p:nvSpPr>
          <p:spPr>
            <a:xfrm>
              <a:off x="1877984" y="310291"/>
              <a:ext cx="258347" cy="29447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</a:t>
              </a:r>
            </a:p>
          </p:txBody>
        </p:sp>
        <p:sp>
          <p:nvSpPr>
            <p:cNvPr id="25" name="TextBox 9"/>
            <p:cNvSpPr txBox="1"/>
            <p:nvPr/>
          </p:nvSpPr>
          <p:spPr>
            <a:xfrm>
              <a:off x="1343405" y="588958"/>
              <a:ext cx="256359" cy="2964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</a:t>
              </a:r>
            </a:p>
          </p:txBody>
        </p:sp>
      </p:grpSp>
      <p:grpSp>
        <p:nvGrpSpPr>
          <p:cNvPr id="36868" name="Group 14"/>
          <p:cNvGrpSpPr>
            <a:grpSpLocks/>
          </p:cNvGrpSpPr>
          <p:nvPr/>
        </p:nvGrpSpPr>
        <p:grpSpPr bwMode="auto">
          <a:xfrm>
            <a:off x="6657975" y="838200"/>
            <a:ext cx="2016125" cy="2305050"/>
            <a:chOff x="0" y="0"/>
            <a:chExt cx="3543692" cy="2286000"/>
          </a:xfrm>
        </p:grpSpPr>
        <p:graphicFrame>
          <p:nvGraphicFramePr>
            <p:cNvPr id="26" name="Chart 25"/>
            <p:cNvGraphicFramePr>
              <a:graphicFrameLocks/>
            </p:cNvGraphicFramePr>
            <p:nvPr/>
          </p:nvGraphicFramePr>
          <p:xfrm>
            <a:off x="0" y="0"/>
            <a:ext cx="3543692" cy="228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TextBox 9"/>
            <p:cNvSpPr txBox="1"/>
            <p:nvPr/>
          </p:nvSpPr>
          <p:spPr>
            <a:xfrm>
              <a:off x="2661954" y="579372"/>
              <a:ext cx="418546" cy="27236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</a:t>
              </a:r>
            </a:p>
          </p:txBody>
        </p:sp>
        <p:sp>
          <p:nvSpPr>
            <p:cNvPr id="28" name="TextBox 10"/>
            <p:cNvSpPr txBox="1"/>
            <p:nvPr/>
          </p:nvSpPr>
          <p:spPr>
            <a:xfrm>
              <a:off x="1760686" y="634476"/>
              <a:ext cx="502256" cy="28338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***</a:t>
              </a:r>
            </a:p>
          </p:txBody>
        </p:sp>
      </p:grpSp>
      <p:grpSp>
        <p:nvGrpSpPr>
          <p:cNvPr id="36869" name="Group 28"/>
          <p:cNvGrpSpPr>
            <a:grpSpLocks/>
          </p:cNvGrpSpPr>
          <p:nvPr/>
        </p:nvGrpSpPr>
        <p:grpSpPr bwMode="auto">
          <a:xfrm>
            <a:off x="827088" y="3744913"/>
            <a:ext cx="2419350" cy="2419350"/>
            <a:chOff x="2714625" y="47625"/>
            <a:chExt cx="3543692" cy="2286000"/>
          </a:xfrm>
        </p:grpSpPr>
        <p:graphicFrame>
          <p:nvGraphicFramePr>
            <p:cNvPr id="30" name="Chart 29"/>
            <p:cNvGraphicFramePr>
              <a:graphicFrameLocks/>
            </p:cNvGraphicFramePr>
            <p:nvPr/>
          </p:nvGraphicFramePr>
          <p:xfrm>
            <a:off x="2714625" y="47625"/>
            <a:ext cx="3543692" cy="228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1" name="TextBox 13"/>
            <p:cNvSpPr txBox="1"/>
            <p:nvPr/>
          </p:nvSpPr>
          <p:spPr>
            <a:xfrm>
              <a:off x="5337515" y="626625"/>
              <a:ext cx="418546" cy="2730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***</a:t>
              </a:r>
            </a:p>
          </p:txBody>
        </p:sp>
        <p:sp>
          <p:nvSpPr>
            <p:cNvPr id="32" name="TextBox 14"/>
            <p:cNvSpPr txBox="1"/>
            <p:nvPr/>
          </p:nvSpPr>
          <p:spPr>
            <a:xfrm>
              <a:off x="4458568" y="638625"/>
              <a:ext cx="502256" cy="2835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***</a:t>
              </a:r>
            </a:p>
          </p:txBody>
        </p:sp>
      </p:grpSp>
      <p:grpSp>
        <p:nvGrpSpPr>
          <p:cNvPr id="36870" name="Group 33"/>
          <p:cNvGrpSpPr>
            <a:grpSpLocks/>
          </p:cNvGrpSpPr>
          <p:nvPr/>
        </p:nvGrpSpPr>
        <p:grpSpPr bwMode="auto">
          <a:xfrm>
            <a:off x="3849688" y="3692525"/>
            <a:ext cx="2419350" cy="2419350"/>
            <a:chOff x="5400675" y="47625"/>
            <a:chExt cx="3543692" cy="2286000"/>
          </a:xfrm>
        </p:grpSpPr>
        <p:graphicFrame>
          <p:nvGraphicFramePr>
            <p:cNvPr id="35" name="Chart 34"/>
            <p:cNvGraphicFramePr>
              <a:graphicFrameLocks/>
            </p:cNvGraphicFramePr>
            <p:nvPr/>
          </p:nvGraphicFramePr>
          <p:xfrm>
            <a:off x="5400675" y="47625"/>
            <a:ext cx="3543692" cy="228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6" name="TextBox 17"/>
            <p:cNvSpPr txBox="1"/>
            <p:nvPr/>
          </p:nvSpPr>
          <p:spPr>
            <a:xfrm>
              <a:off x="8065420" y="742125"/>
              <a:ext cx="418546" cy="2730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</a:t>
              </a:r>
            </a:p>
          </p:txBody>
        </p:sp>
        <p:sp>
          <p:nvSpPr>
            <p:cNvPr id="37" name="TextBox 18"/>
            <p:cNvSpPr txBox="1"/>
            <p:nvPr/>
          </p:nvSpPr>
          <p:spPr>
            <a:xfrm>
              <a:off x="7144618" y="718125"/>
              <a:ext cx="502256" cy="2835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***</a:t>
              </a:r>
            </a:p>
          </p:txBody>
        </p:sp>
      </p:grpSp>
      <p:sp>
        <p:nvSpPr>
          <p:cNvPr id="36871" name="TextBox 1"/>
          <p:cNvSpPr txBox="1">
            <a:spLocks noChangeArrowheads="1"/>
          </p:cNvSpPr>
          <p:nvPr/>
        </p:nvSpPr>
        <p:spPr bwMode="auto">
          <a:xfrm>
            <a:off x="827088" y="620713"/>
            <a:ext cx="31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36872" name="TextBox 3"/>
          <p:cNvSpPr txBox="1">
            <a:spLocks noChangeArrowheads="1"/>
          </p:cNvSpPr>
          <p:nvPr/>
        </p:nvSpPr>
        <p:spPr bwMode="auto">
          <a:xfrm>
            <a:off x="3779838" y="692150"/>
            <a:ext cx="309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36873" name="TextBox 4"/>
          <p:cNvSpPr txBox="1">
            <a:spLocks noChangeArrowheads="1"/>
          </p:cNvSpPr>
          <p:nvPr/>
        </p:nvSpPr>
        <p:spPr bwMode="auto">
          <a:xfrm>
            <a:off x="6350000" y="669925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36874" name="TextBox 5"/>
          <p:cNvSpPr txBox="1">
            <a:spLocks noChangeArrowheads="1"/>
          </p:cNvSpPr>
          <p:nvPr/>
        </p:nvSpPr>
        <p:spPr bwMode="auto">
          <a:xfrm>
            <a:off x="500063" y="3387725"/>
            <a:ext cx="327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36875" name="TextBox 6"/>
          <p:cNvSpPr txBox="1">
            <a:spLocks noChangeArrowheads="1"/>
          </p:cNvSpPr>
          <p:nvPr/>
        </p:nvSpPr>
        <p:spPr bwMode="auto">
          <a:xfrm>
            <a:off x="3632200" y="3421063"/>
            <a:ext cx="296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1226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215</Words>
  <Application>Microsoft Office PowerPoint</Application>
  <PresentationFormat>On-screen Show (4:3)</PresentationFormat>
  <Paragraphs>84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TRIPS</dc:creator>
  <cp:lastModifiedBy>GT</cp:lastModifiedBy>
  <cp:revision>31</cp:revision>
  <dcterms:created xsi:type="dcterms:W3CDTF">2014-06-02T14:41:47Z</dcterms:created>
  <dcterms:modified xsi:type="dcterms:W3CDTF">2015-01-10T17:30:21Z</dcterms:modified>
</cp:coreProperties>
</file>