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9588" cy="9144000"/>
  <p:notesSz cx="6718300" cy="98552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>
    <p:restoredLeft sz="84301" autoAdjust="0"/>
    <p:restoredTop sz="94660"/>
  </p:normalViewPr>
  <p:slideViewPr>
    <p:cSldViewPr>
      <p:cViewPr>
        <p:scale>
          <a:sx n="120" d="100"/>
          <a:sy n="120" d="100"/>
        </p:scale>
        <p:origin x="-276" y="192"/>
      </p:cViewPr>
      <p:guideLst>
        <p:guide orient="horz" pos="2881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ekekfls00.ekmd.huji.uni\public\labdata\asafh_lab_data\FTO\SJ%20samples\SJ%20FTO%20methylation%20summary%2016.7.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dont\Documents\PhD\EJP%20manuscript\SJ%20FTO%20methylation%20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idont\Documents\PhD\EJP%20manuscript\SJ%20FTO%20methylation%20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52176301398632"/>
          <c:y val="7.0957407407407483E-2"/>
          <c:w val="0.68621117715315594"/>
          <c:h val="0.72455470633981944"/>
        </c:manualLayout>
      </c:layout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36841344"/>
        <c:axId val="37137408"/>
      </c:scatterChart>
      <c:valAx>
        <c:axId val="36841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Replicate2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he-IL"/>
          </a:p>
        </c:txPr>
        <c:crossAx val="37137408"/>
        <c:crosses val="autoZero"/>
        <c:crossBetween val="midCat"/>
        <c:majorUnit val="10"/>
      </c:valAx>
      <c:valAx>
        <c:axId val="3713740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Replicate1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he-IL"/>
          </a:p>
        </c:txPr>
        <c:crossAx val="36841344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rtl="0">
              <a:defRPr sz="1400"/>
            </a:pPr>
            <a:r>
              <a:rPr lang="en-US" sz="1400"/>
              <a:t>Within-plate replicates </a:t>
            </a:r>
          </a:p>
        </c:rich>
      </c:tx>
      <c:layout>
        <c:manualLayout>
          <c:xMode val="edge"/>
          <c:yMode val="edge"/>
          <c:x val="0.29851578282828284"/>
          <c:y val="3.2070707070707069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results!$AO$5:$AO$31</c:f>
              <c:numCache>
                <c:formatCode>0.0</c:formatCode>
                <c:ptCount val="27"/>
                <c:pt idx="0">
                  <c:v>13.093210026770503</c:v>
                </c:pt>
                <c:pt idx="1">
                  <c:v>35.480093676814988</c:v>
                </c:pt>
                <c:pt idx="2">
                  <c:v>28.932273321928147</c:v>
                </c:pt>
                <c:pt idx="3">
                  <c:v>29.804129168872418</c:v>
                </c:pt>
                <c:pt idx="4">
                  <c:v>26.927081583985487</c:v>
                </c:pt>
                <c:pt idx="5">
                  <c:v>28.02189210320563</c:v>
                </c:pt>
                <c:pt idx="6">
                  <c:v>20.769366507852478</c:v>
                </c:pt>
                <c:pt idx="7">
                  <c:v>27.300782541606964</c:v>
                </c:pt>
                <c:pt idx="8">
                  <c:v>34.072933807526944</c:v>
                </c:pt>
                <c:pt idx="9">
                  <c:v>35.167206040992447</c:v>
                </c:pt>
                <c:pt idx="10">
                  <c:v>20.500720282151907</c:v>
                </c:pt>
                <c:pt idx="11">
                  <c:v>32.091327899559566</c:v>
                </c:pt>
                <c:pt idx="12">
                  <c:v>21.695874406717774</c:v>
                </c:pt>
                <c:pt idx="13">
                  <c:v>34.077730763203256</c:v>
                </c:pt>
                <c:pt idx="14">
                  <c:v>22.259051504334526</c:v>
                </c:pt>
                <c:pt idx="15">
                  <c:v>60.060975609756099</c:v>
                </c:pt>
                <c:pt idx="16">
                  <c:v>48.653176955793271</c:v>
                </c:pt>
                <c:pt idx="17">
                  <c:v>25.431692705274287</c:v>
                </c:pt>
                <c:pt idx="18">
                  <c:v>38.931577021587991</c:v>
                </c:pt>
                <c:pt idx="19">
                  <c:v>28.679681117777964</c:v>
                </c:pt>
                <c:pt idx="20">
                  <c:v>27.808883911907426</c:v>
                </c:pt>
                <c:pt idx="21">
                  <c:v>45.40048812957621</c:v>
                </c:pt>
                <c:pt idx="22">
                  <c:v>26.799360227474676</c:v>
                </c:pt>
                <c:pt idx="23">
                  <c:v>30.638633377135349</c:v>
                </c:pt>
                <c:pt idx="24">
                  <c:v>30.492450966558486</c:v>
                </c:pt>
                <c:pt idx="25">
                  <c:v>20.7926664869237</c:v>
                </c:pt>
                <c:pt idx="26">
                  <c:v>23.84174624829468</c:v>
                </c:pt>
              </c:numCache>
            </c:numRef>
          </c:xVal>
          <c:yVal>
            <c:numRef>
              <c:f>results!$AP$5:$AP$31</c:f>
              <c:numCache>
                <c:formatCode>0.0</c:formatCode>
                <c:ptCount val="27"/>
                <c:pt idx="0">
                  <c:v>13.093210026770503</c:v>
                </c:pt>
                <c:pt idx="1">
                  <c:v>35.376967688483845</c:v>
                </c:pt>
                <c:pt idx="2">
                  <c:v>29.67697448681907</c:v>
                </c:pt>
                <c:pt idx="3">
                  <c:v>27.167838471245719</c:v>
                </c:pt>
                <c:pt idx="4">
                  <c:v>26.580284916601041</c:v>
                </c:pt>
                <c:pt idx="5">
                  <c:v>33.093201260693384</c:v>
                </c:pt>
                <c:pt idx="6">
                  <c:v>18.911977585804344</c:v>
                </c:pt>
                <c:pt idx="7">
                  <c:v>25.786350148367951</c:v>
                </c:pt>
                <c:pt idx="8">
                  <c:v>32.436666539299225</c:v>
                </c:pt>
                <c:pt idx="9">
                  <c:v>35.031277926720286</c:v>
                </c:pt>
                <c:pt idx="10">
                  <c:v>23.654793482379688</c:v>
                </c:pt>
                <c:pt idx="11">
                  <c:v>28.283487278096349</c:v>
                </c:pt>
                <c:pt idx="12">
                  <c:v>24.150818951302629</c:v>
                </c:pt>
                <c:pt idx="13">
                  <c:v>32.650196518809658</c:v>
                </c:pt>
                <c:pt idx="14">
                  <c:v>25.610627053278108</c:v>
                </c:pt>
                <c:pt idx="15">
                  <c:v>57.714389866034821</c:v>
                </c:pt>
                <c:pt idx="16">
                  <c:v>46.585117227319067</c:v>
                </c:pt>
                <c:pt idx="17">
                  <c:v>24.493605899374593</c:v>
                </c:pt>
                <c:pt idx="18">
                  <c:v>41.217086015213582</c:v>
                </c:pt>
                <c:pt idx="19">
                  <c:v>27.665180826068816</c:v>
                </c:pt>
                <c:pt idx="20">
                  <c:v>30.450005611042535</c:v>
                </c:pt>
                <c:pt idx="21">
                  <c:v>42.080979496297637</c:v>
                </c:pt>
                <c:pt idx="22">
                  <c:v>25.886045388701106</c:v>
                </c:pt>
                <c:pt idx="23">
                  <c:v>30.95447635810865</c:v>
                </c:pt>
                <c:pt idx="24">
                  <c:v>31.682740751403482</c:v>
                </c:pt>
                <c:pt idx="25">
                  <c:v>21.948907531162615</c:v>
                </c:pt>
                <c:pt idx="26">
                  <c:v>24.228117251452055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388928"/>
        <c:axId val="76696192"/>
      </c:scatterChart>
      <c:valAx>
        <c:axId val="653889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rtl="0">
                  <a:defRPr/>
                </a:pPr>
                <a:r>
                  <a:rPr lang="en-US"/>
                  <a:t>Replicate 1 - % Methylation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76696192"/>
        <c:crosses val="autoZero"/>
        <c:crossBetween val="midCat"/>
        <c:majorUnit val="10"/>
      </c:valAx>
      <c:valAx>
        <c:axId val="766961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 rtl="0">
                  <a:defRPr/>
                </a:pPr>
                <a:r>
                  <a:rPr lang="en-US"/>
                  <a:t>Replicate 2 - % Methylation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653889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rtl="0">
              <a:defRPr sz="1400"/>
            </a:pPr>
            <a:r>
              <a:rPr lang="en-US" sz="1400" b="1" i="0" baseline="0">
                <a:effectLst/>
              </a:rPr>
              <a:t>Between-plate replicates </a:t>
            </a:r>
            <a:endParaRPr lang="he-IL" sz="1400">
              <a:effectLst/>
            </a:endParaRPr>
          </a:p>
        </c:rich>
      </c:tx>
      <c:layout>
        <c:manualLayout>
          <c:xMode val="edge"/>
          <c:yMode val="edge"/>
          <c:x val="0.26616445707070702"/>
          <c:y val="3.2070707070707069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results!$AO$32:$AO$63</c:f>
              <c:numCache>
                <c:formatCode>0.0</c:formatCode>
                <c:ptCount val="32"/>
                <c:pt idx="0">
                  <c:v>27.002891101831029</c:v>
                </c:pt>
                <c:pt idx="1">
                  <c:v>27.943058221369164</c:v>
                </c:pt>
                <c:pt idx="2">
                  <c:v>36.831296847725639</c:v>
                </c:pt>
                <c:pt idx="3">
                  <c:v>43.982272871161761</c:v>
                </c:pt>
                <c:pt idx="4">
                  <c:v>38.82272298860422</c:v>
                </c:pt>
                <c:pt idx="5">
                  <c:v>29.644970414201186</c:v>
                </c:pt>
                <c:pt idx="6">
                  <c:v>26.024688719072305</c:v>
                </c:pt>
                <c:pt idx="7">
                  <c:v>12.435207085702782</c:v>
                </c:pt>
                <c:pt idx="8">
                  <c:v>25.671598908202842</c:v>
                </c:pt>
                <c:pt idx="9">
                  <c:v>28.985304408677397</c:v>
                </c:pt>
                <c:pt idx="10">
                  <c:v>25.615452594369398</c:v>
                </c:pt>
                <c:pt idx="11">
                  <c:v>28.512665079021431</c:v>
                </c:pt>
                <c:pt idx="12">
                  <c:v>31.486324748437429</c:v>
                </c:pt>
                <c:pt idx="13">
                  <c:v>44.645295177761994</c:v>
                </c:pt>
                <c:pt idx="14">
                  <c:v>22.841130046894662</c:v>
                </c:pt>
                <c:pt idx="15">
                  <c:v>21.932428165456269</c:v>
                </c:pt>
                <c:pt idx="16">
                  <c:v>24.37956204379562</c:v>
                </c:pt>
                <c:pt idx="17">
                  <c:v>46.841477949940405</c:v>
                </c:pt>
                <c:pt idx="18">
                  <c:v>36.019469983775011</c:v>
                </c:pt>
                <c:pt idx="19">
                  <c:v>32.307692307692314</c:v>
                </c:pt>
                <c:pt idx="20">
                  <c:v>26.329843726293429</c:v>
                </c:pt>
                <c:pt idx="21">
                  <c:v>32.667386609071272</c:v>
                </c:pt>
                <c:pt idx="22">
                  <c:v>30.694736842105264</c:v>
                </c:pt>
                <c:pt idx="23">
                  <c:v>36.951527682058348</c:v>
                </c:pt>
                <c:pt idx="24">
                  <c:v>27.729293594599046</c:v>
                </c:pt>
                <c:pt idx="25">
                  <c:v>27.764448275058822</c:v>
                </c:pt>
                <c:pt idx="26">
                  <c:v>36.364476480916736</c:v>
                </c:pt>
                <c:pt idx="27">
                  <c:v>30.999946152603524</c:v>
                </c:pt>
                <c:pt idx="28">
                  <c:v>30.212503849707424</c:v>
                </c:pt>
                <c:pt idx="29">
                  <c:v>26.333687566418703</c:v>
                </c:pt>
                <c:pt idx="30">
                  <c:v>32.870125752932474</c:v>
                </c:pt>
                <c:pt idx="31">
                  <c:v>27.061641942320097</c:v>
                </c:pt>
              </c:numCache>
            </c:numRef>
          </c:xVal>
          <c:yVal>
            <c:numRef>
              <c:f>results!$AP$32:$AP$63</c:f>
              <c:numCache>
                <c:formatCode>0.0</c:formatCode>
                <c:ptCount val="32"/>
                <c:pt idx="0">
                  <c:v>34.479213783461489</c:v>
                </c:pt>
                <c:pt idx="1">
                  <c:v>32.083500602167803</c:v>
                </c:pt>
                <c:pt idx="2">
                  <c:v>43.355955032896439</c:v>
                </c:pt>
                <c:pt idx="3">
                  <c:v>44.790131543038044</c:v>
                </c:pt>
                <c:pt idx="4">
                  <c:v>43.664588681090329</c:v>
                </c:pt>
                <c:pt idx="5">
                  <c:v>28.478599430750226</c:v>
                </c:pt>
                <c:pt idx="6">
                  <c:v>23.918458060313441</c:v>
                </c:pt>
                <c:pt idx="7">
                  <c:v>12.050919924935675</c:v>
                </c:pt>
                <c:pt idx="8">
                  <c:v>24.851867754401031</c:v>
                </c:pt>
                <c:pt idx="9">
                  <c:v>27.465219588753225</c:v>
                </c:pt>
                <c:pt idx="10">
                  <c:v>21.412441996079306</c:v>
                </c:pt>
                <c:pt idx="11">
                  <c:v>27.161631048882338</c:v>
                </c:pt>
                <c:pt idx="12">
                  <c:v>35.865996649916248</c:v>
                </c:pt>
                <c:pt idx="13">
                  <c:v>37.447807933194156</c:v>
                </c:pt>
                <c:pt idx="14">
                  <c:v>27.677689091600151</c:v>
                </c:pt>
                <c:pt idx="15">
                  <c:v>20.198419988976671</c:v>
                </c:pt>
                <c:pt idx="16">
                  <c:v>23.912461875969829</c:v>
                </c:pt>
                <c:pt idx="17">
                  <c:v>43.368572801537717</c:v>
                </c:pt>
                <c:pt idx="18">
                  <c:v>28.97606382978724</c:v>
                </c:pt>
                <c:pt idx="19">
                  <c:v>30.074166927817824</c:v>
                </c:pt>
                <c:pt idx="20">
                  <c:v>24.447207175206465</c:v>
                </c:pt>
                <c:pt idx="21">
                  <c:v>32.10492642354447</c:v>
                </c:pt>
                <c:pt idx="22">
                  <c:v>33.259661325446096</c:v>
                </c:pt>
                <c:pt idx="23">
                  <c:v>39.370490431872845</c:v>
                </c:pt>
                <c:pt idx="24">
                  <c:v>31.059431524547801</c:v>
                </c:pt>
                <c:pt idx="25">
                  <c:v>29.17994784120545</c:v>
                </c:pt>
                <c:pt idx="26">
                  <c:v>38.342114789043961</c:v>
                </c:pt>
                <c:pt idx="27">
                  <c:v>30.808547324342634</c:v>
                </c:pt>
                <c:pt idx="28">
                  <c:v>31.612307433992363</c:v>
                </c:pt>
                <c:pt idx="29">
                  <c:v>25.805252725470762</c:v>
                </c:pt>
                <c:pt idx="30">
                  <c:v>33.318704467655579</c:v>
                </c:pt>
                <c:pt idx="31">
                  <c:v>27.392938939544528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867328"/>
        <c:axId val="94045312"/>
      </c:scatterChart>
      <c:valAx>
        <c:axId val="86867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rtl="0">
                  <a:defRPr/>
                </a:pPr>
                <a:r>
                  <a:rPr lang="en-US"/>
                  <a:t>Replicate 1 - % Methylation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94045312"/>
        <c:crosses val="autoZero"/>
        <c:crossBetween val="midCat"/>
      </c:valAx>
      <c:valAx>
        <c:axId val="94045312"/>
        <c:scaling>
          <c:orientation val="minMax"/>
          <c:max val="70"/>
        </c:scaling>
        <c:delete val="0"/>
        <c:axPos val="l"/>
        <c:title>
          <c:tx>
            <c:rich>
              <a:bodyPr rot="-5400000" vert="horz"/>
              <a:lstStyle/>
              <a:p>
                <a:pPr rtl="0">
                  <a:defRPr/>
                </a:pPr>
                <a:r>
                  <a:rPr lang="en-US"/>
                  <a:t>Replicate 2 - % Methylation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86867328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07037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56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8C3252B-0745-4F7C-99FF-6EF79B54F119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974850" y="739775"/>
            <a:ext cx="2770188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07037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56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E9DFEC0-E272-486D-8BC6-A99154B03C56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68774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>
          <a:xfrm>
            <a:off x="1974850" y="739775"/>
            <a:ext cx="2770188" cy="3695700"/>
          </a:xfrm>
        </p:spPr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BA28C-F0D3-4806-8E69-240B7599DA1F}" type="slidenum">
              <a:rPr lang="he-IL" smtClean="0"/>
              <a:pPr/>
              <a:t>1</a:t>
            </a:fld>
            <a:endParaRPr lang="he-I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469" y="2840568"/>
            <a:ext cx="583065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938" y="5181600"/>
            <a:ext cx="4801712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3201" y="1346202"/>
            <a:ext cx="1543407" cy="286723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80" y="1346202"/>
            <a:ext cx="4515895" cy="28672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0" y="5875868"/>
            <a:ext cx="5830650" cy="1816099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860" y="3875619"/>
            <a:ext cx="583065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80" y="7840134"/>
            <a:ext cx="3029651" cy="221784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957" y="7840134"/>
            <a:ext cx="3029651" cy="221784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80" y="366185"/>
            <a:ext cx="6173629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79" y="2046818"/>
            <a:ext cx="3030843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79" y="2899835"/>
            <a:ext cx="3030843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79" y="2046818"/>
            <a:ext cx="3032033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79" y="2899835"/>
            <a:ext cx="3032033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83" y="364067"/>
            <a:ext cx="2256757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908" y="364068"/>
            <a:ext cx="3834700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83" y="1913468"/>
            <a:ext cx="2256757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527" y="6400801"/>
            <a:ext cx="4115753" cy="7556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527" y="817034"/>
            <a:ext cx="4115753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527" y="7156451"/>
            <a:ext cx="4115753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80" y="366185"/>
            <a:ext cx="6173629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80" y="2133601"/>
            <a:ext cx="6173629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16038" y="8475134"/>
            <a:ext cx="1600571" cy="48683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E7495-A57C-492E-8751-162682C09AD6}" type="datetimeFigureOut">
              <a:rPr lang="he-IL" smtClean="0"/>
              <a:pPr/>
              <a:t>ג'/כסלו/תשע"ה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693" y="8475134"/>
            <a:ext cx="2172203" cy="48683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2979" y="8475134"/>
            <a:ext cx="1600571" cy="486834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4ACBB-4188-48C8-A83F-0889D8B59A0B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37817558"/>
              </p:ext>
            </p:extLst>
          </p:nvPr>
        </p:nvGraphicFramePr>
        <p:xfrm>
          <a:off x="3573810" y="611560"/>
          <a:ext cx="259228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4764" y="323528"/>
            <a:ext cx="24270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200" b="1" dirty="0" smtClean="0"/>
              <a:t>A</a:t>
            </a:r>
            <a:endParaRPr lang="he-IL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47132" y="323528"/>
            <a:ext cx="242702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1200" b="1" dirty="0" smtClean="0"/>
              <a:t>B</a:t>
            </a:r>
            <a:endParaRPr lang="he-IL" sz="1200" b="1" dirty="0"/>
          </a:p>
        </p:txBody>
      </p:sp>
      <p:graphicFrame>
        <p:nvGraphicFramePr>
          <p:cNvPr id="20" name="תרשים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95357"/>
              </p:ext>
            </p:extLst>
          </p:nvPr>
        </p:nvGraphicFramePr>
        <p:xfrm>
          <a:off x="261442" y="539816"/>
          <a:ext cx="3168000" cy="23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תרשים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5047266"/>
              </p:ext>
            </p:extLst>
          </p:nvPr>
        </p:nvGraphicFramePr>
        <p:xfrm>
          <a:off x="3574162" y="539816"/>
          <a:ext cx="3168000" cy="23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81522" y="82784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200" dirty="0" smtClean="0"/>
              <a:t>r= 0.973</a:t>
            </a:r>
          </a:p>
          <a:p>
            <a:pPr algn="ctr" rtl="0"/>
            <a:r>
              <a:rPr lang="en-US" sz="1200" dirty="0" smtClean="0"/>
              <a:t>n= 27</a:t>
            </a:r>
          </a:p>
          <a:p>
            <a:pPr algn="ctr" rtl="0"/>
            <a:r>
              <a:rPr lang="en-US" sz="1200" dirty="0" smtClean="0"/>
              <a:t>CV</a:t>
            </a:r>
            <a:r>
              <a:rPr lang="en-US" sz="1200" dirty="0" smtClean="0"/>
              <a:t>= 5%</a:t>
            </a:r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2472" y="82784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200" dirty="0" smtClean="0"/>
              <a:t>r= 0.889</a:t>
            </a:r>
          </a:p>
          <a:p>
            <a:pPr algn="ctr" rtl="0"/>
            <a:r>
              <a:rPr lang="en-US" sz="1200" dirty="0" smtClean="0"/>
              <a:t>n= 32</a:t>
            </a:r>
          </a:p>
          <a:p>
            <a:pPr algn="ctr" rtl="0"/>
            <a:r>
              <a:rPr lang="en-US" sz="1200" smtClean="0"/>
              <a:t>CV</a:t>
            </a:r>
            <a:r>
              <a:rPr lang="en-US" sz="1200" dirty="0" smtClean="0"/>
              <a:t>= 7.8%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5513</TotalTime>
  <Words>49</Words>
  <Application>Microsoft Office PowerPoint</Application>
  <PresentationFormat>מותאם אישית</PresentationFormat>
  <Paragraphs>17</Paragraphs>
  <Slides>1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Office Theme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gidont</dc:creator>
  <cp:lastModifiedBy>גדעון טופורוב[Gidon Toperoff]</cp:lastModifiedBy>
  <cp:revision>146</cp:revision>
  <dcterms:created xsi:type="dcterms:W3CDTF">2013-06-04T05:48:06Z</dcterms:created>
  <dcterms:modified xsi:type="dcterms:W3CDTF">2014-11-25T09:31:19Z</dcterms:modified>
</cp:coreProperties>
</file>