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199">
          <p15:clr>
            <a:srgbClr val="A4A3A4"/>
          </p15:clr>
        </p15:guide>
        <p15:guide id="2" pos="4162">
          <p15:clr>
            <a:srgbClr val="A4A3A4"/>
          </p15:clr>
        </p15:guide>
        <p15:guide id="3" orient="horz" pos="2288">
          <p15:clr>
            <a:srgbClr val="A4A3A4"/>
          </p15:clr>
        </p15:guide>
        <p15:guide id="4" pos="351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142" d="100"/>
          <a:sy n="142" d="100"/>
        </p:scale>
        <p:origin x="-5376" y="-104"/>
      </p:cViewPr>
      <p:guideLst>
        <p:guide orient="horz" pos="1199"/>
        <p:guide orient="horz" pos="2288"/>
        <p:guide pos="4162"/>
        <p:guide pos="351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906E-4F16-0644-9676-2EB837F4B051}" type="datetimeFigureOut">
              <a:rPr kumimoji="1" lang="ja-JP" altLang="en-US" smtClean="0"/>
              <a:t>15/07/23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408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906E-4F16-0644-9676-2EB837F4B051}" type="datetimeFigureOut">
              <a:rPr kumimoji="1" lang="ja-JP" altLang="en-US" smtClean="0"/>
              <a:t>15/07/23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0391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906E-4F16-0644-9676-2EB837F4B051}" type="datetimeFigureOut">
              <a:rPr kumimoji="1" lang="ja-JP" altLang="en-US" smtClean="0"/>
              <a:t>15/07/23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699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906E-4F16-0644-9676-2EB837F4B051}" type="datetimeFigureOut">
              <a:rPr kumimoji="1" lang="ja-JP" altLang="en-US" smtClean="0"/>
              <a:t>15/07/23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3504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906E-4F16-0644-9676-2EB837F4B051}" type="datetimeFigureOut">
              <a:rPr kumimoji="1" lang="ja-JP" altLang="en-US" smtClean="0"/>
              <a:t>15/07/23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3776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906E-4F16-0644-9676-2EB837F4B051}" type="datetimeFigureOut">
              <a:rPr kumimoji="1" lang="ja-JP" altLang="en-US" smtClean="0"/>
              <a:t>15/07/23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437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906E-4F16-0644-9676-2EB837F4B051}" type="datetimeFigureOut">
              <a:rPr kumimoji="1" lang="ja-JP" altLang="en-US" smtClean="0"/>
              <a:t>15/07/23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0366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906E-4F16-0644-9676-2EB837F4B051}" type="datetimeFigureOut">
              <a:rPr kumimoji="1" lang="ja-JP" altLang="en-US" smtClean="0"/>
              <a:t>15/07/23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53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906E-4F16-0644-9676-2EB837F4B051}" type="datetimeFigureOut">
              <a:rPr kumimoji="1" lang="ja-JP" altLang="en-US" smtClean="0"/>
              <a:t>15/07/23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385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906E-4F16-0644-9676-2EB837F4B051}" type="datetimeFigureOut">
              <a:rPr kumimoji="1" lang="ja-JP" altLang="en-US" smtClean="0"/>
              <a:t>15/07/23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9838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906E-4F16-0644-9676-2EB837F4B051}" type="datetimeFigureOut">
              <a:rPr kumimoji="1" lang="ja-JP" altLang="en-US" smtClean="0"/>
              <a:t>15/07/23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577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906E-4F16-0644-9676-2EB837F4B051}" type="datetimeFigureOut">
              <a:rPr kumimoji="1" lang="ja-JP" altLang="en-US" smtClean="0"/>
              <a:t>15/07/23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088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図形グループ 61"/>
          <p:cNvGrpSpPr/>
          <p:nvPr/>
        </p:nvGrpSpPr>
        <p:grpSpPr>
          <a:xfrm>
            <a:off x="104629" y="345943"/>
            <a:ext cx="6586717" cy="5194552"/>
            <a:chOff x="508462" y="676908"/>
            <a:chExt cx="8555777" cy="6747431"/>
          </a:xfrm>
        </p:grpSpPr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4735" y="1121913"/>
              <a:ext cx="3886200" cy="1504950"/>
            </a:xfrm>
            <a:prstGeom prst="rect">
              <a:avLst/>
            </a:prstGeom>
          </p:spPr>
        </p:pic>
        <p:pic>
          <p:nvPicPr>
            <p:cNvPr id="6" name="図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26271" y="1150445"/>
              <a:ext cx="3937968" cy="1498780"/>
            </a:xfrm>
            <a:prstGeom prst="rect">
              <a:avLst/>
            </a:prstGeom>
          </p:spPr>
        </p:pic>
        <p:sp>
          <p:nvSpPr>
            <p:cNvPr id="7" name="テキスト ボックス 6"/>
            <p:cNvSpPr txBox="1"/>
            <p:nvPr/>
          </p:nvSpPr>
          <p:spPr>
            <a:xfrm>
              <a:off x="2480296" y="676908"/>
              <a:ext cx="564863" cy="379775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r>
                <a:rPr lang="en-US" altLang="ja-JP" sz="13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Pt1</a:t>
              </a:r>
              <a:endParaRPr lang="ja-JP" altLang="en-US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1014571" y="1231796"/>
              <a:ext cx="661976" cy="292372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r>
                <a:rPr lang="en-US" altLang="ja-JP" sz="13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</a:t>
              </a:r>
              <a:r>
                <a:rPr lang="en-US" altLang="ja-JP" sz="1300" dirty="0">
                  <a:latin typeface="Arial" panose="020B0604020202020204" pitchFamily="34" charset="0"/>
                  <a:cs typeface="Arial" panose="020B0604020202020204" pitchFamily="34" charset="0"/>
                </a:rPr>
                <a:t>=0.99</a:t>
              </a:r>
              <a:endParaRPr lang="ja-JP" altLang="en-US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3118270" y="1231796"/>
              <a:ext cx="661976" cy="292372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r>
                <a:rPr lang="en-US" altLang="ja-JP" sz="13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</a:t>
              </a:r>
              <a:r>
                <a:rPr lang="en-US" altLang="ja-JP" sz="1300" dirty="0">
                  <a:latin typeface="Arial" panose="020B0604020202020204" pitchFamily="34" charset="0"/>
                  <a:cs typeface="Arial" panose="020B0604020202020204" pitchFamily="34" charset="0"/>
                </a:rPr>
                <a:t>=0.99</a:t>
              </a:r>
              <a:endParaRPr lang="ja-JP" altLang="en-US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5376109" y="1232488"/>
              <a:ext cx="661976" cy="292372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r>
                <a:rPr lang="en-US" altLang="ja-JP" sz="13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</a:t>
              </a:r>
              <a:r>
                <a:rPr lang="en-US" altLang="ja-JP" sz="1300" dirty="0">
                  <a:latin typeface="Arial" panose="020B0604020202020204" pitchFamily="34" charset="0"/>
                  <a:cs typeface="Arial" panose="020B0604020202020204" pitchFamily="34" charset="0"/>
                </a:rPr>
                <a:t>=0.99</a:t>
              </a:r>
              <a:endParaRPr lang="ja-JP" altLang="en-US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7469550" y="1232488"/>
              <a:ext cx="661976" cy="292371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r>
                <a:rPr lang="en-US" altLang="ja-JP" sz="13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</a:t>
              </a:r>
              <a:r>
                <a:rPr lang="en-US" altLang="ja-JP" sz="1300" dirty="0">
                  <a:latin typeface="Arial" panose="020B0604020202020204" pitchFamily="34" charset="0"/>
                  <a:cs typeface="Arial" panose="020B0604020202020204" pitchFamily="34" charset="0"/>
                </a:rPr>
                <a:t>=0.99</a:t>
              </a:r>
              <a:endParaRPr lang="ja-JP" altLang="en-US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グループ化 66"/>
            <p:cNvGrpSpPr>
              <a:grpSpLocks noChangeAspect="1"/>
            </p:cNvGrpSpPr>
            <p:nvPr/>
          </p:nvGrpSpPr>
          <p:grpSpPr>
            <a:xfrm>
              <a:off x="742023" y="3352112"/>
              <a:ext cx="3906480" cy="1476000"/>
              <a:chOff x="603973" y="7278631"/>
              <a:chExt cx="3781425" cy="1428750"/>
            </a:xfrm>
          </p:grpSpPr>
          <p:pic>
            <p:nvPicPr>
              <p:cNvPr id="13" name="図 1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3973" y="7278631"/>
                <a:ext cx="3781425" cy="1428750"/>
              </a:xfrm>
              <a:prstGeom prst="rect">
                <a:avLst/>
              </a:prstGeom>
            </p:spPr>
          </p:pic>
          <p:sp>
            <p:nvSpPr>
              <p:cNvPr id="14" name="テキスト ボックス 13"/>
              <p:cNvSpPr txBox="1"/>
              <p:nvPr/>
            </p:nvSpPr>
            <p:spPr>
              <a:xfrm>
                <a:off x="853810" y="7307982"/>
                <a:ext cx="640818" cy="2830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r=</a:t>
                </a:r>
                <a:r>
                  <a:rPr lang="en-US" altLang="ja-JP" sz="1300" dirty="0">
                    <a:latin typeface="Arial" panose="020B0604020202020204" pitchFamily="34" charset="0"/>
                    <a:cs typeface="Arial" panose="020B0604020202020204" pitchFamily="34" charset="0"/>
                  </a:rPr>
                  <a:t>0.99</a:t>
                </a:r>
                <a:endParaRPr lang="ja-JP" altLang="en-US" sz="1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テキスト ボックス 14"/>
              <p:cNvSpPr txBox="1"/>
              <p:nvPr/>
            </p:nvSpPr>
            <p:spPr>
              <a:xfrm>
                <a:off x="2895753" y="7307982"/>
                <a:ext cx="640818" cy="2830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US" altLang="ja-JP" sz="1300" dirty="0">
                    <a:latin typeface="Arial" panose="020B0604020202020204" pitchFamily="34" charset="0"/>
                    <a:cs typeface="Arial" panose="020B0604020202020204" pitchFamily="34" charset="0"/>
                  </a:rPr>
                  <a:t>=0.99</a:t>
                </a:r>
                <a:endParaRPr lang="ja-JP" altLang="en-US" sz="1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6" name="テキスト ボックス 15"/>
            <p:cNvSpPr txBox="1"/>
            <p:nvPr/>
          </p:nvSpPr>
          <p:spPr>
            <a:xfrm>
              <a:off x="6890440" y="682040"/>
              <a:ext cx="564863" cy="379775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r>
                <a:rPr lang="en-US" altLang="ja-JP" sz="13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Pt2</a:t>
              </a:r>
              <a:endParaRPr lang="ja-JP" altLang="en-US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2480296" y="2883726"/>
              <a:ext cx="564863" cy="379775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r>
                <a:rPr lang="en-US" altLang="ja-JP" sz="13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Pt3</a:t>
              </a:r>
              <a:endParaRPr lang="ja-JP" altLang="en-US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テキスト ボックス 17"/>
            <p:cNvSpPr txBox="1"/>
            <p:nvPr/>
          </p:nvSpPr>
          <p:spPr>
            <a:xfrm rot="16200000">
              <a:off x="-30213" y="1677592"/>
              <a:ext cx="1397161" cy="319806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pPr algn="ctr"/>
              <a:r>
                <a:rPr lang="en-US" altLang="ja-JP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Beta value (R1)</a:t>
              </a:r>
              <a:endParaRPr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正方形/長方形 18"/>
            <p:cNvSpPr/>
            <p:nvPr/>
          </p:nvSpPr>
          <p:spPr>
            <a:xfrm>
              <a:off x="2659701" y="1502232"/>
              <a:ext cx="230833" cy="826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3" tIns="45712" rIns="91423" bIns="45712"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6947425" y="1502232"/>
              <a:ext cx="230833" cy="826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3" tIns="45712" rIns="91423" bIns="45712"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正方形/長方形 20"/>
            <p:cNvSpPr/>
            <p:nvPr/>
          </p:nvSpPr>
          <p:spPr>
            <a:xfrm>
              <a:off x="2620317" y="3603879"/>
              <a:ext cx="230833" cy="826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3" tIns="45712" rIns="91423" bIns="45712"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2" name="グループ化 99"/>
            <p:cNvGrpSpPr/>
            <p:nvPr/>
          </p:nvGrpSpPr>
          <p:grpSpPr>
            <a:xfrm>
              <a:off x="754101" y="5183427"/>
              <a:ext cx="8281578" cy="2011178"/>
              <a:chOff x="603973" y="1042018"/>
              <a:chExt cx="8281577" cy="2011177"/>
            </a:xfrm>
          </p:grpSpPr>
          <p:pic>
            <p:nvPicPr>
              <p:cNvPr id="23" name="図 22"/>
              <p:cNvPicPr>
                <a:picLocks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25949" y="1531374"/>
                <a:ext cx="3859601" cy="1496382"/>
              </a:xfrm>
              <a:prstGeom prst="rect">
                <a:avLst/>
              </a:prstGeom>
            </p:spPr>
          </p:pic>
          <p:pic>
            <p:nvPicPr>
              <p:cNvPr id="24" name="図 23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3973" y="1557770"/>
                <a:ext cx="3905250" cy="1495425"/>
              </a:xfrm>
              <a:prstGeom prst="rect">
                <a:avLst/>
              </a:prstGeom>
            </p:spPr>
          </p:pic>
          <p:sp>
            <p:nvSpPr>
              <p:cNvPr id="25" name="テキスト ボックス 24"/>
              <p:cNvSpPr txBox="1"/>
              <p:nvPr/>
            </p:nvSpPr>
            <p:spPr>
              <a:xfrm>
                <a:off x="853810" y="1587813"/>
                <a:ext cx="662010" cy="2923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US" altLang="ja-JP" sz="1300" dirty="0">
                    <a:latin typeface="Arial" panose="020B0604020202020204" pitchFamily="34" charset="0"/>
                    <a:cs typeface="Arial" panose="020B0604020202020204" pitchFamily="34" charset="0"/>
                  </a:rPr>
                  <a:t>=0.99</a:t>
                </a:r>
                <a:endParaRPr lang="ja-JP" altLang="en-US" sz="1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テキスト ボックス 25"/>
              <p:cNvSpPr txBox="1"/>
              <p:nvPr/>
            </p:nvSpPr>
            <p:spPr>
              <a:xfrm>
                <a:off x="2957509" y="1587813"/>
                <a:ext cx="662010" cy="2923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US" altLang="ja-JP" sz="1300" dirty="0">
                    <a:latin typeface="Arial" panose="020B0604020202020204" pitchFamily="34" charset="0"/>
                    <a:cs typeface="Arial" panose="020B0604020202020204" pitchFamily="34" charset="0"/>
                  </a:rPr>
                  <a:t>=0.99</a:t>
                </a:r>
                <a:endParaRPr lang="ja-JP" altLang="en-US" sz="1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テキスト ボックス 26"/>
              <p:cNvSpPr txBox="1"/>
              <p:nvPr/>
            </p:nvSpPr>
            <p:spPr>
              <a:xfrm>
                <a:off x="2092022" y="1064456"/>
                <a:ext cx="1037357" cy="2923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Cont. blood</a:t>
                </a:r>
                <a:endParaRPr lang="ja-JP" altLang="en-US" sz="1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テキスト ボックス 27"/>
              <p:cNvSpPr txBox="1"/>
              <p:nvPr/>
            </p:nvSpPr>
            <p:spPr>
              <a:xfrm>
                <a:off x="6401111" y="1042018"/>
                <a:ext cx="1000156" cy="2923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Cont. brain</a:t>
                </a:r>
                <a:endParaRPr lang="ja-JP" altLang="en-US" sz="1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テキスト ボックス 28"/>
              <p:cNvSpPr txBox="1"/>
              <p:nvPr/>
            </p:nvSpPr>
            <p:spPr>
              <a:xfrm>
                <a:off x="5214648" y="1595834"/>
                <a:ext cx="662010" cy="2923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US" altLang="ja-JP" sz="1300" dirty="0">
                    <a:latin typeface="Arial" panose="020B0604020202020204" pitchFamily="34" charset="0"/>
                    <a:cs typeface="Arial" panose="020B0604020202020204" pitchFamily="34" charset="0"/>
                  </a:rPr>
                  <a:t>=0.99</a:t>
                </a:r>
                <a:endParaRPr lang="ja-JP" altLang="en-US" sz="1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テキスト ボックス 29"/>
              <p:cNvSpPr txBox="1"/>
              <p:nvPr/>
            </p:nvSpPr>
            <p:spPr>
              <a:xfrm>
                <a:off x="7319386" y="1595834"/>
                <a:ext cx="662011" cy="2923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US" altLang="ja-JP" sz="1300" dirty="0">
                    <a:latin typeface="Arial" panose="020B0604020202020204" pitchFamily="34" charset="0"/>
                    <a:cs typeface="Arial" panose="020B0604020202020204" pitchFamily="34" charset="0"/>
                  </a:rPr>
                  <a:t>=0.97</a:t>
                </a:r>
                <a:endParaRPr lang="ja-JP" altLang="en-US" sz="1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正方形/長方形 30"/>
              <p:cNvSpPr/>
              <p:nvPr/>
            </p:nvSpPr>
            <p:spPr>
              <a:xfrm>
                <a:off x="2532785" y="1903611"/>
                <a:ext cx="230833" cy="826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正方形/長方形 31"/>
              <p:cNvSpPr/>
              <p:nvPr/>
            </p:nvSpPr>
            <p:spPr>
              <a:xfrm>
                <a:off x="6811521" y="1822066"/>
                <a:ext cx="230833" cy="826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3" name="テキスト ボックス 32"/>
            <p:cNvSpPr txBox="1"/>
            <p:nvPr/>
          </p:nvSpPr>
          <p:spPr>
            <a:xfrm>
              <a:off x="1099327" y="2574148"/>
              <a:ext cx="1397207" cy="3198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Beta value (R2)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テキスト ボックス 33"/>
            <p:cNvSpPr txBox="1"/>
            <p:nvPr/>
          </p:nvSpPr>
          <p:spPr>
            <a:xfrm>
              <a:off x="1010851" y="916328"/>
              <a:ext cx="407023" cy="292371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r>
                <a:rPr lang="en-US" altLang="ja-JP" sz="13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BS</a:t>
              </a:r>
              <a:endParaRPr lang="ja-JP" altLang="en-US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テキスト ボックス 34"/>
            <p:cNvSpPr txBox="1"/>
            <p:nvPr/>
          </p:nvSpPr>
          <p:spPr>
            <a:xfrm>
              <a:off x="3111692" y="916328"/>
              <a:ext cx="583097" cy="292371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r>
                <a:rPr lang="en-US" altLang="ja-JP" sz="13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oxBS</a:t>
              </a:r>
              <a:endParaRPr lang="ja-JP" altLang="en-US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テキスト ボックス 35"/>
            <p:cNvSpPr txBox="1"/>
            <p:nvPr/>
          </p:nvSpPr>
          <p:spPr>
            <a:xfrm>
              <a:off x="1010851" y="3101151"/>
              <a:ext cx="407023" cy="265792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r>
                <a:rPr lang="en-US" altLang="ja-JP" sz="13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BS</a:t>
              </a:r>
              <a:endParaRPr lang="ja-JP" altLang="en-US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テキスト ボックス 36"/>
            <p:cNvSpPr txBox="1"/>
            <p:nvPr/>
          </p:nvSpPr>
          <p:spPr>
            <a:xfrm>
              <a:off x="3122101" y="3106163"/>
              <a:ext cx="583097" cy="292372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r>
                <a:rPr lang="en-US" altLang="ja-JP" sz="13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oxBS</a:t>
              </a:r>
              <a:endParaRPr lang="ja-JP" altLang="en-US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テキスト ボックス 37"/>
            <p:cNvSpPr txBox="1"/>
            <p:nvPr/>
          </p:nvSpPr>
          <p:spPr>
            <a:xfrm>
              <a:off x="1010851" y="5438541"/>
              <a:ext cx="407023" cy="292371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r>
                <a:rPr lang="en-US" altLang="ja-JP" sz="13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BS</a:t>
              </a:r>
              <a:endParaRPr lang="ja-JP" altLang="en-US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テキスト ボックス 38"/>
            <p:cNvSpPr txBox="1"/>
            <p:nvPr/>
          </p:nvSpPr>
          <p:spPr>
            <a:xfrm>
              <a:off x="3114212" y="5438541"/>
              <a:ext cx="583097" cy="292371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r>
                <a:rPr lang="en-US" altLang="ja-JP" sz="13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oxBS</a:t>
              </a:r>
              <a:endParaRPr lang="ja-JP" altLang="en-US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テキスト ボックス 39"/>
            <p:cNvSpPr txBox="1"/>
            <p:nvPr/>
          </p:nvSpPr>
          <p:spPr>
            <a:xfrm>
              <a:off x="5375671" y="916328"/>
              <a:ext cx="407023" cy="292371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r>
                <a:rPr lang="en-US" altLang="ja-JP" sz="13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BS</a:t>
              </a:r>
              <a:endParaRPr lang="ja-JP" altLang="en-US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テキスト ボックス 40"/>
            <p:cNvSpPr txBox="1"/>
            <p:nvPr/>
          </p:nvSpPr>
          <p:spPr>
            <a:xfrm>
              <a:off x="7419055" y="916328"/>
              <a:ext cx="583097" cy="292371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r>
                <a:rPr lang="en-US" altLang="ja-JP" sz="13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oxBS</a:t>
              </a:r>
              <a:endParaRPr lang="ja-JP" altLang="en-US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5375671" y="5438541"/>
              <a:ext cx="407023" cy="292371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r>
                <a:rPr lang="en-US" altLang="ja-JP" sz="13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BS</a:t>
              </a:r>
              <a:endParaRPr lang="ja-JP" altLang="en-US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テキスト ボックス 42"/>
            <p:cNvSpPr txBox="1"/>
            <p:nvPr/>
          </p:nvSpPr>
          <p:spPr>
            <a:xfrm>
              <a:off x="7419055" y="5438541"/>
              <a:ext cx="583097" cy="292371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r>
                <a:rPr lang="en-US" altLang="ja-JP" sz="13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oxBS</a:t>
              </a:r>
              <a:endParaRPr lang="ja-JP" altLang="en-US" sz="1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 rot="16200000">
              <a:off x="2037798" y="1677592"/>
              <a:ext cx="1397161" cy="319806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pPr algn="ctr"/>
              <a:r>
                <a:rPr lang="en-US" altLang="ja-JP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Beta value (R1)</a:t>
              </a:r>
              <a:endParaRPr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テキスト ボックス 44"/>
            <p:cNvSpPr txBox="1"/>
            <p:nvPr/>
          </p:nvSpPr>
          <p:spPr>
            <a:xfrm rot="16200000">
              <a:off x="4324482" y="1677592"/>
              <a:ext cx="1397161" cy="319806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pPr algn="ctr"/>
              <a:r>
                <a:rPr lang="en-US" altLang="ja-JP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Beta value (R1)</a:t>
              </a:r>
              <a:endParaRPr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テキスト ボックス 45"/>
            <p:cNvSpPr txBox="1"/>
            <p:nvPr/>
          </p:nvSpPr>
          <p:spPr>
            <a:xfrm rot="16200000">
              <a:off x="6400535" y="1677592"/>
              <a:ext cx="1397161" cy="319807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pPr algn="ctr"/>
              <a:r>
                <a:rPr lang="en-US" altLang="ja-JP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Beta value (R1)</a:t>
              </a:r>
              <a:endParaRPr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テキスト ボックス 46"/>
            <p:cNvSpPr txBox="1"/>
            <p:nvPr/>
          </p:nvSpPr>
          <p:spPr>
            <a:xfrm>
              <a:off x="3204541" y="2574148"/>
              <a:ext cx="1397207" cy="3198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r>
                <a:rPr kumimoji="1" lang="en-US" altLang="ja-JP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eta value (R2)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テキスト ボックス 47"/>
            <p:cNvSpPr txBox="1"/>
            <p:nvPr/>
          </p:nvSpPr>
          <p:spPr>
            <a:xfrm>
              <a:off x="5495024" y="2574148"/>
              <a:ext cx="1397207" cy="3198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r>
                <a:rPr kumimoji="1" lang="en-US" altLang="ja-JP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eta value (R2)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テキスト ボックス 48"/>
            <p:cNvSpPr txBox="1"/>
            <p:nvPr/>
          </p:nvSpPr>
          <p:spPr>
            <a:xfrm>
              <a:off x="7480770" y="2574148"/>
              <a:ext cx="1397207" cy="3198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r>
                <a:rPr kumimoji="1" lang="en-US" altLang="ja-JP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eta value (R2)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テキスト ボックス 49"/>
            <p:cNvSpPr txBox="1"/>
            <p:nvPr/>
          </p:nvSpPr>
          <p:spPr>
            <a:xfrm>
              <a:off x="1099328" y="4749959"/>
              <a:ext cx="1397207" cy="3198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Beta value (R2)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テキスト ボックス 50"/>
            <p:cNvSpPr txBox="1"/>
            <p:nvPr/>
          </p:nvSpPr>
          <p:spPr>
            <a:xfrm>
              <a:off x="3204543" y="4749959"/>
              <a:ext cx="1397207" cy="3198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Beta value (R2)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テキスト ボックス 51"/>
            <p:cNvSpPr txBox="1"/>
            <p:nvPr/>
          </p:nvSpPr>
          <p:spPr>
            <a:xfrm>
              <a:off x="1099327" y="7104512"/>
              <a:ext cx="1397207" cy="3198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Beta value (R2)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テキスト ボックス 52"/>
            <p:cNvSpPr txBox="1"/>
            <p:nvPr/>
          </p:nvSpPr>
          <p:spPr>
            <a:xfrm>
              <a:off x="3204541" y="7104512"/>
              <a:ext cx="1397207" cy="3198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Beta value (R2)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テキスト ボックス 53"/>
            <p:cNvSpPr txBox="1"/>
            <p:nvPr/>
          </p:nvSpPr>
          <p:spPr>
            <a:xfrm>
              <a:off x="5495024" y="7104512"/>
              <a:ext cx="1397207" cy="3198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Beta value (R2)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7480770" y="7104512"/>
              <a:ext cx="1397207" cy="3198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Beta value (R2)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テキスト ボックス 55"/>
            <p:cNvSpPr txBox="1"/>
            <p:nvPr/>
          </p:nvSpPr>
          <p:spPr>
            <a:xfrm rot="16200000">
              <a:off x="2037797" y="3824266"/>
              <a:ext cx="1397161" cy="319806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pPr algn="ctr"/>
              <a:r>
                <a:rPr lang="en-US" altLang="ja-JP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Beta value (R1)</a:t>
              </a:r>
              <a:endParaRPr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テキスト ボックス 56"/>
            <p:cNvSpPr txBox="1"/>
            <p:nvPr/>
          </p:nvSpPr>
          <p:spPr>
            <a:xfrm rot="16200000">
              <a:off x="-30215" y="3824266"/>
              <a:ext cx="1397161" cy="319807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pPr algn="ctr"/>
              <a:r>
                <a:rPr lang="en-US" altLang="ja-JP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Beta value (R1)</a:t>
              </a:r>
              <a:endParaRPr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テキスト ボックス 57"/>
            <p:cNvSpPr txBox="1"/>
            <p:nvPr/>
          </p:nvSpPr>
          <p:spPr>
            <a:xfrm rot="16200000">
              <a:off x="-30215" y="6176874"/>
              <a:ext cx="1397161" cy="319807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pPr algn="ctr"/>
              <a:r>
                <a:rPr lang="en-US" altLang="ja-JP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Beta value (R1)</a:t>
              </a:r>
              <a:endParaRPr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テキスト ボックス 58"/>
            <p:cNvSpPr txBox="1"/>
            <p:nvPr/>
          </p:nvSpPr>
          <p:spPr>
            <a:xfrm rot="16200000">
              <a:off x="2037796" y="6176874"/>
              <a:ext cx="1397161" cy="319807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pPr algn="ctr"/>
              <a:r>
                <a:rPr lang="en-US" altLang="ja-JP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Beta value (R1)</a:t>
              </a:r>
              <a:endParaRPr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テキスト ボックス 59"/>
            <p:cNvSpPr txBox="1"/>
            <p:nvPr/>
          </p:nvSpPr>
          <p:spPr>
            <a:xfrm rot="16200000">
              <a:off x="4324482" y="6176874"/>
              <a:ext cx="1397161" cy="319807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pPr algn="ctr"/>
              <a:r>
                <a:rPr lang="en-US" altLang="ja-JP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Beta value (R1)</a:t>
              </a:r>
              <a:endParaRPr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テキスト ボックス 60"/>
            <p:cNvSpPr txBox="1"/>
            <p:nvPr/>
          </p:nvSpPr>
          <p:spPr>
            <a:xfrm rot="16200000">
              <a:off x="6400535" y="6176874"/>
              <a:ext cx="1397161" cy="319807"/>
            </a:xfrm>
            <a:prstGeom prst="rect">
              <a:avLst/>
            </a:prstGeom>
            <a:noFill/>
          </p:spPr>
          <p:txBody>
            <a:bodyPr wrap="none" lIns="91423" tIns="45712" rIns="91423" bIns="45712" rtlCol="0">
              <a:spAutoFit/>
            </a:bodyPr>
            <a:lstStyle/>
            <a:p>
              <a:pPr algn="ctr"/>
              <a:r>
                <a:rPr lang="en-US" altLang="ja-JP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Beta value (R1)</a:t>
              </a:r>
              <a:endParaRPr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正方形/長方形 62"/>
          <p:cNvSpPr/>
          <p:nvPr/>
        </p:nvSpPr>
        <p:spPr>
          <a:xfrm>
            <a:off x="132961" y="5889433"/>
            <a:ext cx="66284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ja-JP" sz="1600" b="1" dirty="0">
                <a:latin typeface="Arial"/>
                <a:cs typeface="Arial"/>
              </a:rPr>
              <a:t>Figure </a:t>
            </a:r>
            <a:r>
              <a:rPr lang="en-GB" altLang="ja-JP" sz="1600" b="1" dirty="0" smtClean="0">
                <a:latin typeface="Arial"/>
                <a:cs typeface="Arial"/>
              </a:rPr>
              <a:t>S</a:t>
            </a:r>
            <a:r>
              <a:rPr lang="en-US" altLang="ja-JP" sz="1600" b="1" dirty="0" smtClean="0">
                <a:latin typeface="Arial"/>
                <a:cs typeface="Arial"/>
              </a:rPr>
              <a:t>2</a:t>
            </a:r>
            <a:r>
              <a:rPr lang="en-GB" altLang="ja-JP" sz="1600" b="1" dirty="0" smtClean="0">
                <a:latin typeface="Arial"/>
                <a:cs typeface="Arial"/>
              </a:rPr>
              <a:t>. </a:t>
            </a:r>
            <a:r>
              <a:rPr lang="en-GB" altLang="ja-JP" sz="1600" b="1" dirty="0" smtClean="0">
                <a:latin typeface="Arial"/>
                <a:cs typeface="Arial"/>
              </a:rPr>
              <a:t>Scatter plots showing correlation between technical replicates of beta values by BS/oxBS-array </a:t>
            </a:r>
          </a:p>
          <a:p>
            <a:r>
              <a:rPr lang="en-GB" altLang="ja-JP" sz="1600" dirty="0" smtClean="0">
                <a:latin typeface="Arial"/>
                <a:cs typeface="Arial"/>
              </a:rPr>
              <a:t>Spearman’s correlation coefficient (r) revealed high reproducibility between beta values of technical replicates derived by BS-array (left panels) and oxBS-array (right panels) in the blood of </a:t>
            </a:r>
            <a:r>
              <a:rPr lang="en-US" altLang="ja-JP" sz="1600" dirty="0" smtClean="0">
                <a:latin typeface="Arial"/>
                <a:cs typeface="Arial"/>
              </a:rPr>
              <a:t>three </a:t>
            </a:r>
            <a:r>
              <a:rPr lang="en-US" altLang="ja-JP" sz="1600" dirty="0">
                <a:latin typeface="Arial"/>
                <a:cs typeface="Arial"/>
              </a:rPr>
              <a:t>KOS14 patients </a:t>
            </a:r>
            <a:r>
              <a:rPr lang="en-US" altLang="ja-JP" sz="1600" dirty="0" smtClean="0">
                <a:latin typeface="Arial"/>
                <a:cs typeface="Arial"/>
              </a:rPr>
              <a:t>(</a:t>
            </a:r>
            <a:r>
              <a:rPr lang="en-US" altLang="ja-JP" sz="1600" dirty="0">
                <a:latin typeface="Arial"/>
                <a:cs typeface="Arial"/>
              </a:rPr>
              <a:t>Pt1–Pt3</a:t>
            </a:r>
            <a:r>
              <a:rPr lang="en-US" altLang="ja-JP" sz="1600" dirty="0" smtClean="0">
                <a:latin typeface="Arial"/>
                <a:cs typeface="Arial"/>
              </a:rPr>
              <a:t>)</a:t>
            </a:r>
            <a:r>
              <a:rPr lang="en-GB" altLang="ja-JP" sz="1600" dirty="0" smtClean="0">
                <a:latin typeface="Arial"/>
                <a:cs typeface="Arial"/>
              </a:rPr>
              <a:t>, the control blood, and control brain samples. </a:t>
            </a:r>
            <a:r>
              <a:rPr lang="en-US" altLang="ja-JP" sz="1600" dirty="0" smtClean="0">
                <a:latin typeface="Arial"/>
                <a:cs typeface="Arial"/>
              </a:rPr>
              <a:t>Vertical lines denote beta values of replicate 1 (R1), while horizontal lines denote those of replicate 2 (R2).</a:t>
            </a:r>
            <a:r>
              <a:rPr lang="en-GB" altLang="ja-JP" sz="1600" dirty="0" smtClean="0">
                <a:latin typeface="Arial"/>
                <a:cs typeface="Arial"/>
              </a:rPr>
              <a:t> </a:t>
            </a:r>
            <a:endParaRPr lang="ja-JP" altLang="ja-JP" sz="1600" dirty="0">
              <a:latin typeface="Arial"/>
              <a:cs typeface="Arial"/>
            </a:endParaRPr>
          </a:p>
        </p:txBody>
      </p:sp>
      <p:cxnSp>
        <p:nvCxnSpPr>
          <p:cNvPr id="64" name="直線コネクタ 63"/>
          <p:cNvCxnSpPr/>
          <p:nvPr/>
        </p:nvCxnSpPr>
        <p:spPr>
          <a:xfrm flipV="1">
            <a:off x="519324" y="583847"/>
            <a:ext cx="2690502" cy="3952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/>
          <p:cNvCxnSpPr/>
          <p:nvPr/>
        </p:nvCxnSpPr>
        <p:spPr>
          <a:xfrm flipV="1">
            <a:off x="519325" y="2277396"/>
            <a:ext cx="2690502" cy="3952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/>
          <p:cNvCxnSpPr/>
          <p:nvPr/>
        </p:nvCxnSpPr>
        <p:spPr>
          <a:xfrm flipV="1">
            <a:off x="521258" y="4071441"/>
            <a:ext cx="2690502" cy="3952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/>
          <p:cNvCxnSpPr/>
          <p:nvPr/>
        </p:nvCxnSpPr>
        <p:spPr>
          <a:xfrm flipV="1">
            <a:off x="3880896" y="587799"/>
            <a:ext cx="2690502" cy="3952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/>
          <p:cNvCxnSpPr/>
          <p:nvPr/>
        </p:nvCxnSpPr>
        <p:spPr>
          <a:xfrm flipV="1">
            <a:off x="3870974" y="4070324"/>
            <a:ext cx="2690502" cy="3952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501356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1416</TotalTime>
  <Words>246</Words>
  <Application>Microsoft Macintosh PowerPoint</Application>
  <PresentationFormat>A4 210x297 mm</PresentationFormat>
  <Paragraphs>47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ホワイト</vt:lpstr>
      <vt:lpstr>PowerPoint プレゼンテーション</vt:lpstr>
    </vt:vector>
  </TitlesOfParts>
  <Company>National Tokyo Medical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Yamazawa Kazuki</dc:creator>
  <cp:lastModifiedBy>Yamazawa Kazuki</cp:lastModifiedBy>
  <cp:revision>21</cp:revision>
  <dcterms:created xsi:type="dcterms:W3CDTF">2015-05-21T08:27:10Z</dcterms:created>
  <dcterms:modified xsi:type="dcterms:W3CDTF">2015-07-23T01:10:46Z</dcterms:modified>
</cp:coreProperties>
</file>