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00" d="100"/>
          <a:sy n="100" d="100"/>
        </p:scale>
        <p:origin x="-1670" y="-38"/>
      </p:cViewPr>
      <p:guideLst>
        <p:guide orient="horz" pos="1344"/>
        <p:guide pos="13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326C8C7-9B43-4367-96D5-E0096634C7F7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7100" y="696913"/>
            <a:ext cx="2616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D13B68E-6E2B-4003-AA4A-2AE1CED1E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0956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13B68E-6E2B-4003-AA4A-2AE1CED1E3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866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8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83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88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393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05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671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867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74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13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93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93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6295EC-5D94-4FF7-B7CA-5B3C14DA4B58}" type="datetimeFigureOut">
              <a:rPr lang="en-US" smtClean="0"/>
              <a:t>5/23/2019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D46EF3-DB22-4EF2-8C18-0BB7ABF483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15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3" t="12433" r="32848" b="69784"/>
          <a:stretch/>
        </p:blipFill>
        <p:spPr>
          <a:xfrm flipH="1">
            <a:off x="1646209" y="1230651"/>
            <a:ext cx="2596552" cy="75545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6200000">
            <a:off x="1689661" y="874829"/>
            <a:ext cx="5245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DMSO</a:t>
            </a:r>
            <a:endParaRPr lang="en-US" sz="1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922989" y="76200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TNF</a:t>
            </a:r>
            <a:r>
              <a:rPr lang="en-US" sz="1200" b="1" dirty="0" smtClean="0">
                <a:sym typeface="Symbol"/>
              </a:rPr>
              <a:t></a:t>
            </a:r>
            <a:endParaRPr lang="en-US" sz="1200" b="1" dirty="0"/>
          </a:p>
        </p:txBody>
      </p:sp>
      <p:sp>
        <p:nvSpPr>
          <p:cNvPr id="18" name="TextBox 17"/>
          <p:cNvSpPr txBox="1"/>
          <p:nvPr/>
        </p:nvSpPr>
        <p:spPr>
          <a:xfrm rot="16200000">
            <a:off x="2451856" y="777847"/>
            <a:ext cx="71846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/>
              <a:t>A</a:t>
            </a:r>
            <a:r>
              <a:rPr lang="en-US" sz="1000" b="1" dirty="0" err="1" smtClean="0"/>
              <a:t>pa</a:t>
            </a:r>
            <a:r>
              <a:rPr lang="en-US" sz="1000" b="1" dirty="0" smtClean="0"/>
              <a:t> 5uM</a:t>
            </a:r>
            <a:endParaRPr lang="en-US" sz="1000" b="1" dirty="0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758990" y="742581"/>
            <a:ext cx="78899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err="1" smtClean="0"/>
              <a:t>Apa</a:t>
            </a:r>
            <a:r>
              <a:rPr lang="en-US" sz="1000" b="1" dirty="0" smtClean="0"/>
              <a:t> 20uM</a:t>
            </a:r>
            <a:endParaRPr lang="en-US" sz="1000" b="1" dirty="0"/>
          </a:p>
        </p:txBody>
      </p:sp>
      <p:sp>
        <p:nvSpPr>
          <p:cNvPr id="20" name="TextBox 19"/>
          <p:cNvSpPr txBox="1"/>
          <p:nvPr/>
        </p:nvSpPr>
        <p:spPr>
          <a:xfrm rot="16200000">
            <a:off x="3065451" y="668042"/>
            <a:ext cx="9380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 RVXB 10uM</a:t>
            </a:r>
            <a:endParaRPr lang="en-US" sz="1000" b="1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3703734" y="925323"/>
            <a:ext cx="4235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MZ1</a:t>
            </a:r>
            <a:endParaRPr lang="en-US" sz="10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0" y="8915400"/>
            <a:ext cx="29375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Tsuijikawa</a:t>
            </a:r>
            <a:r>
              <a:rPr lang="en-US" sz="1200" dirty="0" smtClean="0"/>
              <a:t> 2019  Supplemental Figure 1 </a:t>
            </a:r>
            <a:endParaRPr lang="en-US" sz="12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921" t="43065" r="29280" b="41730"/>
          <a:stretch/>
        </p:blipFill>
        <p:spPr>
          <a:xfrm flipH="1">
            <a:off x="1586029" y="2097251"/>
            <a:ext cx="2656730" cy="569749"/>
          </a:xfrm>
          <a:prstGeom prst="rect">
            <a:avLst/>
          </a:prstGeom>
        </p:spPr>
      </p:pic>
      <p:cxnSp>
        <p:nvCxnSpPr>
          <p:cNvPr id="26" name="Straight Connector 25"/>
          <p:cNvCxnSpPr/>
          <p:nvPr/>
        </p:nvCxnSpPr>
        <p:spPr>
          <a:xfrm>
            <a:off x="1295400" y="1640051"/>
            <a:ext cx="2906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09600" y="1530841"/>
            <a:ext cx="69602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smtClean="0"/>
              <a:t>185KDa</a:t>
            </a:r>
            <a:endParaRPr lang="en-US" sz="1100" dirty="0"/>
          </a:p>
        </p:txBody>
      </p:sp>
      <p:sp>
        <p:nvSpPr>
          <p:cNvPr id="29" name="TextBox 28"/>
          <p:cNvSpPr txBox="1"/>
          <p:nvPr/>
        </p:nvSpPr>
        <p:spPr>
          <a:xfrm>
            <a:off x="4331677" y="1469878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</a:rPr>
              <a:t>BRD4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3" name="Left Bracket 2"/>
          <p:cNvSpPr/>
          <p:nvPr/>
        </p:nvSpPr>
        <p:spPr>
          <a:xfrm rot="5400000">
            <a:off x="3011733" y="-417267"/>
            <a:ext cx="224935" cy="1828802"/>
          </a:xfrm>
          <a:prstGeom prst="leftBracket">
            <a:avLst/>
          </a:prstGeom>
          <a:noFill/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1" y="2743200"/>
            <a:ext cx="685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Supplemental Fig</a:t>
            </a:r>
            <a:r>
              <a:rPr lang="en-US" sz="1200" dirty="0"/>
              <a:t>. </a:t>
            </a:r>
            <a:r>
              <a:rPr lang="en-US" sz="1200" dirty="0" smtClean="0"/>
              <a:t>1. Overall abundance of BRD4 protein levels in HUVECs did not change with </a:t>
            </a:r>
            <a:r>
              <a:rPr lang="en-US" sz="1200" dirty="0" smtClean="0"/>
              <a:t>apabetalone </a:t>
            </a:r>
            <a:r>
              <a:rPr lang="en-US" sz="1200" dirty="0" smtClean="0"/>
              <a:t>treatment (western blot). HUVEC cells were co-treated with TNF</a:t>
            </a:r>
            <a:r>
              <a:rPr lang="en-US" sz="1200" dirty="0" smtClean="0">
                <a:sym typeface="Symbol"/>
              </a:rPr>
              <a:t> and either apabetalone, RVX compound B, or MZ-1 (0.2uM) for 24hrs. Western blot of protein lysates was probed with anti-BRD4 antibody (</a:t>
            </a:r>
            <a:r>
              <a:rPr lang="en-US" sz="1200" dirty="0" err="1" smtClean="0">
                <a:sym typeface="Symbol"/>
              </a:rPr>
              <a:t>Bethyl</a:t>
            </a:r>
            <a:r>
              <a:rPr lang="en-US" sz="1200" dirty="0" smtClean="0">
                <a:sym typeface="Symbol"/>
              </a:rPr>
              <a:t>, A700-005) and </a:t>
            </a:r>
            <a:r>
              <a:rPr lang="en-US" sz="1200" dirty="0"/>
              <a:t>goat anti-rabbit IgG H&amp;L chain specific peroxidase (</a:t>
            </a:r>
            <a:r>
              <a:rPr lang="en-US" sz="1200" dirty="0" err="1"/>
              <a:t>Calbiochem</a:t>
            </a:r>
            <a:r>
              <a:rPr lang="en-US" sz="1200" dirty="0"/>
              <a:t>, 401353)</a:t>
            </a:r>
            <a:r>
              <a:rPr lang="en-US" sz="1200" dirty="0" smtClean="0">
                <a:sym typeface="Symbol"/>
              </a:rPr>
              <a:t>.  </a:t>
            </a:r>
            <a:r>
              <a:rPr lang="en-US" sz="1200" dirty="0" smtClean="0"/>
              <a:t>Anti-</a:t>
            </a:r>
            <a:r>
              <a:rPr lang="en-US" sz="1200" dirty="0" smtClean="0">
                <a:sym typeface="Symbol"/>
              </a:rPr>
              <a:t> </a:t>
            </a:r>
            <a:r>
              <a:rPr lang="en-US" sz="1200" dirty="0" smtClean="0"/>
              <a:t>actin conjugated to peroxidase (Sigma, A3854) was used as a loading control. </a:t>
            </a:r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4347707" y="220980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prstClr val="black"/>
                </a:solidFill>
              </a:rPr>
              <a:t>Actin</a:t>
            </a:r>
            <a:endParaRPr lang="en-US" sz="12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8246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48"/>
          <p:cNvGrpSpPr/>
          <p:nvPr/>
        </p:nvGrpSpPr>
        <p:grpSpPr>
          <a:xfrm>
            <a:off x="2133600" y="3269843"/>
            <a:ext cx="2642616" cy="2407919"/>
            <a:chOff x="2133600" y="6403479"/>
            <a:chExt cx="2642616" cy="2407919"/>
          </a:xfrm>
        </p:grpSpPr>
        <p:graphicFrame>
          <p:nvGraphicFramePr>
            <p:cNvPr id="44" name="Object 4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56870360"/>
                </p:ext>
              </p:extLst>
            </p:nvPr>
          </p:nvGraphicFramePr>
          <p:xfrm>
            <a:off x="2133600" y="6403479"/>
            <a:ext cx="2642616" cy="2331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2" name="Prism 5" r:id="rId4" imgW="3240000" imgH="3362040" progId="Prism5.Document">
                    <p:embed/>
                  </p:oleObj>
                </mc:Choice>
                <mc:Fallback>
                  <p:oleObj name="Prism 5" r:id="rId4" imgW="3240000" imgH="3362040" progId="Prism5.Document">
                    <p:embed/>
                    <p:pic>
                      <p:nvPicPr>
                        <p:cNvPr id="0" name=""/>
                        <p:cNvPicPr preferRelativeResize="0"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133600" y="6403479"/>
                          <a:ext cx="2642616" cy="23317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5" name="Rectangle 174"/>
            <p:cNvSpPr/>
            <p:nvPr/>
          </p:nvSpPr>
          <p:spPr>
            <a:xfrm>
              <a:off x="2332578" y="8000999"/>
              <a:ext cx="2302808" cy="8103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0" y="8915400"/>
            <a:ext cx="28943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 smtClean="0"/>
              <a:t>Tsuijikawa</a:t>
            </a:r>
            <a:r>
              <a:rPr lang="en-US" sz="1200" dirty="0" smtClean="0"/>
              <a:t> 2019  Supplemental Figure 2</a:t>
            </a:r>
            <a:endParaRPr lang="en-US" sz="1200" dirty="0"/>
          </a:p>
        </p:txBody>
      </p:sp>
      <p:sp>
        <p:nvSpPr>
          <p:cNvPr id="150" name="TextBox 149"/>
          <p:cNvSpPr txBox="1"/>
          <p:nvPr/>
        </p:nvSpPr>
        <p:spPr>
          <a:xfrm>
            <a:off x="1741378" y="533400"/>
            <a:ext cx="6623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MCP-1</a:t>
            </a:r>
            <a:endParaRPr lang="en-US" sz="1200" dirty="0"/>
          </a:p>
        </p:txBody>
      </p:sp>
      <p:cxnSp>
        <p:nvCxnSpPr>
          <p:cNvPr id="151" name="Straight Connector 150"/>
          <p:cNvCxnSpPr/>
          <p:nvPr/>
        </p:nvCxnSpPr>
        <p:spPr>
          <a:xfrm>
            <a:off x="1887147" y="1115199"/>
            <a:ext cx="5748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1887147" y="1038999"/>
            <a:ext cx="1143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1308364" y="1115199"/>
            <a:ext cx="5407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1108339" y="1068260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***</a:t>
            </a:r>
            <a:endParaRPr lang="en-US" sz="1400" b="1" dirty="0"/>
          </a:p>
        </p:txBody>
      </p:sp>
      <p:sp>
        <p:nvSpPr>
          <p:cNvPr id="155" name="TextBox 154"/>
          <p:cNvSpPr txBox="1"/>
          <p:nvPr/>
        </p:nvSpPr>
        <p:spPr>
          <a:xfrm>
            <a:off x="2845677" y="1001118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***</a:t>
            </a:r>
            <a:endParaRPr lang="en-US" sz="1400" b="1" dirty="0"/>
          </a:p>
        </p:txBody>
      </p:sp>
      <p:sp>
        <p:nvSpPr>
          <p:cNvPr id="156" name="TextBox 155"/>
          <p:cNvSpPr txBox="1"/>
          <p:nvPr/>
        </p:nvSpPr>
        <p:spPr>
          <a:xfrm>
            <a:off x="2251339" y="1068260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***</a:t>
            </a:r>
            <a:endParaRPr lang="en-US" sz="1400" b="1" dirty="0"/>
          </a:p>
        </p:txBody>
      </p:sp>
      <p:sp>
        <p:nvSpPr>
          <p:cNvPr id="157" name="TextBox 156"/>
          <p:cNvSpPr txBox="1"/>
          <p:nvPr/>
        </p:nvSpPr>
        <p:spPr>
          <a:xfrm>
            <a:off x="5029200" y="533400"/>
            <a:ext cx="5870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SELE</a:t>
            </a:r>
            <a:endParaRPr lang="en-US" sz="1200" dirty="0"/>
          </a:p>
        </p:txBody>
      </p:sp>
      <p:cxnSp>
        <p:nvCxnSpPr>
          <p:cNvPr id="158" name="Straight Connector 157"/>
          <p:cNvCxnSpPr/>
          <p:nvPr/>
        </p:nvCxnSpPr>
        <p:spPr>
          <a:xfrm>
            <a:off x="5046008" y="1110762"/>
            <a:ext cx="5748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5046008" y="1034562"/>
            <a:ext cx="1143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Connector 159"/>
          <p:cNvCxnSpPr/>
          <p:nvPr/>
        </p:nvCxnSpPr>
        <p:spPr>
          <a:xfrm>
            <a:off x="4467225" y="1110762"/>
            <a:ext cx="5407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4267200" y="1063823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***</a:t>
            </a:r>
            <a:endParaRPr lang="en-US" sz="1400" b="1" dirty="0"/>
          </a:p>
        </p:txBody>
      </p:sp>
      <p:sp>
        <p:nvSpPr>
          <p:cNvPr id="162" name="TextBox 161"/>
          <p:cNvSpPr txBox="1"/>
          <p:nvPr/>
        </p:nvSpPr>
        <p:spPr>
          <a:xfrm>
            <a:off x="6004538" y="996681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***</a:t>
            </a:r>
            <a:endParaRPr lang="en-US" sz="1400" b="1" dirty="0"/>
          </a:p>
        </p:txBody>
      </p:sp>
      <p:sp>
        <p:nvSpPr>
          <p:cNvPr id="163" name="TextBox 162"/>
          <p:cNvSpPr txBox="1"/>
          <p:nvPr/>
        </p:nvSpPr>
        <p:spPr>
          <a:xfrm>
            <a:off x="5410200" y="1063823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***</a:t>
            </a:r>
            <a:endParaRPr lang="en-US" sz="1400" b="1" dirty="0"/>
          </a:p>
        </p:txBody>
      </p:sp>
      <p:sp>
        <p:nvSpPr>
          <p:cNvPr id="164" name="TextBox 163"/>
          <p:cNvSpPr txBox="1"/>
          <p:nvPr/>
        </p:nvSpPr>
        <p:spPr>
          <a:xfrm>
            <a:off x="3186944" y="3048000"/>
            <a:ext cx="7729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VCAM-1</a:t>
            </a:r>
          </a:p>
        </p:txBody>
      </p:sp>
      <p:cxnSp>
        <p:nvCxnSpPr>
          <p:cNvPr id="165" name="Straight Connector 164"/>
          <p:cNvCxnSpPr/>
          <p:nvPr/>
        </p:nvCxnSpPr>
        <p:spPr>
          <a:xfrm>
            <a:off x="3290921" y="3448138"/>
            <a:ext cx="57480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Connector 165"/>
          <p:cNvCxnSpPr/>
          <p:nvPr/>
        </p:nvCxnSpPr>
        <p:spPr>
          <a:xfrm>
            <a:off x="3290921" y="3371938"/>
            <a:ext cx="11430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Connector 166"/>
          <p:cNvCxnSpPr/>
          <p:nvPr/>
        </p:nvCxnSpPr>
        <p:spPr>
          <a:xfrm>
            <a:off x="2712138" y="3448138"/>
            <a:ext cx="5407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TextBox 167"/>
          <p:cNvSpPr txBox="1"/>
          <p:nvPr/>
        </p:nvSpPr>
        <p:spPr>
          <a:xfrm>
            <a:off x="2512113" y="3401199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***</a:t>
            </a:r>
            <a:endParaRPr lang="en-US" sz="1400" b="1" dirty="0"/>
          </a:p>
        </p:txBody>
      </p:sp>
      <p:sp>
        <p:nvSpPr>
          <p:cNvPr id="169" name="TextBox 168"/>
          <p:cNvSpPr txBox="1"/>
          <p:nvPr/>
        </p:nvSpPr>
        <p:spPr>
          <a:xfrm>
            <a:off x="4188513" y="3334057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***</a:t>
            </a:r>
            <a:endParaRPr lang="en-US" sz="1400" b="1" dirty="0"/>
          </a:p>
        </p:txBody>
      </p:sp>
      <p:sp>
        <p:nvSpPr>
          <p:cNvPr id="170" name="TextBox 169"/>
          <p:cNvSpPr txBox="1"/>
          <p:nvPr/>
        </p:nvSpPr>
        <p:spPr>
          <a:xfrm>
            <a:off x="3655113" y="3401199"/>
            <a:ext cx="396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***</a:t>
            </a:r>
            <a:endParaRPr lang="en-US" sz="1400" b="1" dirty="0"/>
          </a:p>
        </p:txBody>
      </p:sp>
      <p:grpSp>
        <p:nvGrpSpPr>
          <p:cNvPr id="47" name="Group 46"/>
          <p:cNvGrpSpPr/>
          <p:nvPr/>
        </p:nvGrpSpPr>
        <p:grpSpPr>
          <a:xfrm>
            <a:off x="695922" y="914400"/>
            <a:ext cx="2643402" cy="2410599"/>
            <a:chOff x="501983" y="4038600"/>
            <a:chExt cx="2643402" cy="2410599"/>
          </a:xfrm>
        </p:grpSpPr>
        <p:graphicFrame>
          <p:nvGraphicFramePr>
            <p:cNvPr id="41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03950479"/>
                </p:ext>
              </p:extLst>
            </p:nvPr>
          </p:nvGraphicFramePr>
          <p:xfrm>
            <a:off x="501983" y="4038600"/>
            <a:ext cx="2643402" cy="2327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3" name="Prism 5" r:id="rId6" imgW="3240000" imgH="3306960" progId="Prism5.Document">
                    <p:embed/>
                  </p:oleObj>
                </mc:Choice>
                <mc:Fallback>
                  <p:oleObj name="Prism 5" r:id="rId6" imgW="3240000" imgH="3306960" progId="Prism5.Documen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501983" y="4038600"/>
                          <a:ext cx="2643402" cy="2327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6" name="Rectangle 45"/>
            <p:cNvSpPr/>
            <p:nvPr/>
          </p:nvSpPr>
          <p:spPr>
            <a:xfrm>
              <a:off x="745192" y="5638800"/>
              <a:ext cx="2302808" cy="8103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3832046" y="914400"/>
            <a:ext cx="2661762" cy="2331720"/>
            <a:chOff x="3832046" y="4038600"/>
            <a:chExt cx="2661762" cy="2331720"/>
          </a:xfrm>
        </p:grpSpPr>
        <p:graphicFrame>
          <p:nvGraphicFramePr>
            <p:cNvPr id="43" name="Object 4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33572281"/>
                </p:ext>
              </p:extLst>
            </p:nvPr>
          </p:nvGraphicFramePr>
          <p:xfrm>
            <a:off x="3832046" y="4038600"/>
            <a:ext cx="2642616" cy="23317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14" name="Prism 5" r:id="rId8" imgW="3322080" imgH="3288960" progId="Prism5.Document">
                    <p:embed/>
                  </p:oleObj>
                </mc:Choice>
                <mc:Fallback>
                  <p:oleObj name="Prism 5" r:id="rId8" imgW="3322080" imgH="3288960" progId="Prism5.Document">
                    <p:embed/>
                    <p:pic>
                      <p:nvPicPr>
                        <p:cNvPr id="0" name=""/>
                        <p:cNvPicPr preferRelativeResize="0"/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3832046" y="4038600"/>
                          <a:ext cx="2642616" cy="233172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76" name="Rectangle 175"/>
            <p:cNvSpPr/>
            <p:nvPr/>
          </p:nvSpPr>
          <p:spPr>
            <a:xfrm>
              <a:off x="4191000" y="5652700"/>
              <a:ext cx="2302808" cy="6719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7" name="TextBox 176"/>
          <p:cNvSpPr txBox="1"/>
          <p:nvPr/>
        </p:nvSpPr>
        <p:spPr>
          <a:xfrm>
            <a:off x="2678259" y="2371636"/>
            <a:ext cx="674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 </a:t>
            </a:r>
          </a:p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+ 20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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M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1641739" y="2371636"/>
            <a:ext cx="481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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1032139" y="2371636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2304225" y="2664768"/>
            <a:ext cx="8723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apabetalone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2175139" y="2371636"/>
            <a:ext cx="5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 </a:t>
            </a:r>
          </a:p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+ 5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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M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 rot="16200000">
            <a:off x="-75856" y="1523656"/>
            <a:ext cx="12522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Fold change in mRNA</a:t>
            </a:r>
          </a:p>
          <a:p>
            <a:r>
              <a:rPr lang="en-US" sz="800" b="1" dirty="0" smtClean="0"/>
              <a:t>(relative to DMSO)</a:t>
            </a:r>
            <a:endParaRPr lang="en-US" sz="800" b="1" dirty="0"/>
          </a:p>
        </p:txBody>
      </p:sp>
      <p:sp>
        <p:nvSpPr>
          <p:cNvPr id="182" name="TextBox 181"/>
          <p:cNvSpPr txBox="1"/>
          <p:nvPr/>
        </p:nvSpPr>
        <p:spPr>
          <a:xfrm rot="16200000">
            <a:off x="3124544" y="1523656"/>
            <a:ext cx="12522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Fold change in mRNA</a:t>
            </a:r>
          </a:p>
          <a:p>
            <a:r>
              <a:rPr lang="en-US" sz="800" b="1" dirty="0" smtClean="0"/>
              <a:t>(relative to DMSO)</a:t>
            </a:r>
            <a:endParaRPr lang="en-US" sz="800" b="1" dirty="0"/>
          </a:p>
        </p:txBody>
      </p:sp>
      <p:sp>
        <p:nvSpPr>
          <p:cNvPr id="183" name="TextBox 182"/>
          <p:cNvSpPr txBox="1"/>
          <p:nvPr/>
        </p:nvSpPr>
        <p:spPr>
          <a:xfrm rot="16200000">
            <a:off x="1371945" y="3852789"/>
            <a:ext cx="12522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 dirty="0" smtClean="0"/>
              <a:t>Fold change in mRNA</a:t>
            </a:r>
          </a:p>
          <a:p>
            <a:r>
              <a:rPr lang="en-US" sz="800" b="1" dirty="0" smtClean="0"/>
              <a:t>(relative to DMSO)</a:t>
            </a:r>
            <a:endParaRPr lang="en-US" sz="800" b="1" dirty="0"/>
          </a:p>
        </p:txBody>
      </p:sp>
      <p:sp>
        <p:nvSpPr>
          <p:cNvPr id="184" name="TextBox 183"/>
          <p:cNvSpPr txBox="1"/>
          <p:nvPr/>
        </p:nvSpPr>
        <p:spPr>
          <a:xfrm>
            <a:off x="5837120" y="2362200"/>
            <a:ext cx="674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 </a:t>
            </a:r>
          </a:p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+ 20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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M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5" name="TextBox 184"/>
          <p:cNvSpPr txBox="1"/>
          <p:nvPr/>
        </p:nvSpPr>
        <p:spPr>
          <a:xfrm>
            <a:off x="4800600" y="2362200"/>
            <a:ext cx="481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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4191000" y="2362200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5463086" y="2655332"/>
            <a:ext cx="8723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apabetalone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5334000" y="2362200"/>
            <a:ext cx="5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 </a:t>
            </a:r>
          </a:p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+ 5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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M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4049859" y="4696598"/>
            <a:ext cx="674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 </a:t>
            </a:r>
          </a:p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+ 20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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M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3124200" y="4724400"/>
            <a:ext cx="4812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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1" name="TextBox 190"/>
          <p:cNvSpPr txBox="1"/>
          <p:nvPr/>
        </p:nvSpPr>
        <p:spPr>
          <a:xfrm>
            <a:off x="2514600" y="4724400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DMSO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2" name="TextBox 191"/>
          <p:cNvSpPr txBox="1"/>
          <p:nvPr/>
        </p:nvSpPr>
        <p:spPr>
          <a:xfrm>
            <a:off x="3675825" y="4989730"/>
            <a:ext cx="8723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apabetalone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3546739" y="4696598"/>
            <a:ext cx="571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TNF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 </a:t>
            </a:r>
          </a:p>
          <a:p>
            <a:pPr algn="ctr"/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+ 5 </a:t>
            </a:r>
            <a:r>
              <a:rPr lang="en-US" sz="900" b="1" dirty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</a:t>
            </a:r>
            <a:r>
              <a:rPr lang="en-US" sz="900" b="1" dirty="0" smtClean="0">
                <a:latin typeface="Arial" panose="020B0604020202020204" pitchFamily="34" charset="0"/>
                <a:cs typeface="Arial" panose="020B0604020202020204" pitchFamily="34" charset="0"/>
                <a:sym typeface="Symbol"/>
              </a:rPr>
              <a:t>M</a:t>
            </a:r>
            <a:endParaRPr lang="en-US" sz="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" y="5396805"/>
            <a:ext cx="685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Supplemental Fig</a:t>
            </a:r>
            <a:r>
              <a:rPr lang="en-US" sz="1200" dirty="0"/>
              <a:t>. </a:t>
            </a:r>
            <a:r>
              <a:rPr lang="en-US" sz="1200" dirty="0" smtClean="0"/>
              <a:t>2. In HUVECs, 1 hour apabetalone pretreatment significantly inhibited </a:t>
            </a:r>
            <a:r>
              <a:rPr lang="en-US" sz="1200" dirty="0"/>
              <a:t>TNF</a:t>
            </a:r>
            <a:r>
              <a:rPr lang="en-US" sz="1200" dirty="0">
                <a:sym typeface="Symbol"/>
              </a:rPr>
              <a:t>-induced expression of MCP-1, SELE, and VCAM-1 </a:t>
            </a:r>
            <a:r>
              <a:rPr lang="en-US" sz="1200" dirty="0" smtClean="0">
                <a:sym typeface="Symbol"/>
              </a:rPr>
              <a:t>(1 hour stimulation). Cells treated in parallel were processed for </a:t>
            </a:r>
            <a:r>
              <a:rPr lang="en-US" sz="1200" dirty="0" err="1" smtClean="0">
                <a:sym typeface="Symbol"/>
              </a:rPr>
              <a:t>ChIP</a:t>
            </a:r>
            <a:r>
              <a:rPr lang="en-US" sz="1200" dirty="0" smtClean="0">
                <a:sym typeface="Symbol"/>
              </a:rPr>
              <a:t> or RT-PCR according to the protocols found in Methods. </a:t>
            </a:r>
            <a:r>
              <a:rPr lang="en-US" sz="1200" dirty="0" smtClean="0"/>
              <a:t>Statistical </a:t>
            </a:r>
            <a:r>
              <a:rPr lang="en-US" sz="1200" dirty="0"/>
              <a:t>significance was determined through 1-way ANOVA analysis followed by Tukey's Multiple Comparison Test, where </a:t>
            </a:r>
            <a:r>
              <a:rPr lang="en-US" sz="1200" dirty="0" smtClean="0"/>
              <a:t>***, p&lt;0.001.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26981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6329</TotalTime>
  <Words>272</Words>
  <Application>Microsoft Office PowerPoint</Application>
  <PresentationFormat>Letter Paper (8.5x11 in)</PresentationFormat>
  <Paragraphs>53</Paragraphs>
  <Slides>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Office Theme</vt:lpstr>
      <vt:lpstr>Prism 5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Stotz</dc:creator>
  <cp:lastModifiedBy>Stephanie Stotz</cp:lastModifiedBy>
  <cp:revision>277</cp:revision>
  <cp:lastPrinted>2019-01-28T19:32:14Z</cp:lastPrinted>
  <dcterms:created xsi:type="dcterms:W3CDTF">2018-08-24T17:13:18Z</dcterms:created>
  <dcterms:modified xsi:type="dcterms:W3CDTF">2019-05-23T19:57:30Z</dcterms:modified>
</cp:coreProperties>
</file>