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"/>
  </p:notesMasterIdLst>
  <p:sldIdLst>
    <p:sldId id="284" r:id="rId2"/>
  </p:sldIdLst>
  <p:sldSz cx="12192000" cy="6858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libri Light" panose="020F0302020204030204" pitchFamily="34" charset="0"/>
      <p:regular r:id="rId8"/>
      <p:italic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7C83B-3998-4C7B-B6AD-B96D82FB77C6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9B878-2052-4BA9-B8C0-3B53C88A3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64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Fig. S1</a:t>
            </a:r>
          </a:p>
          <a:p>
            <a:endParaRPr lang="en-CA" dirty="0"/>
          </a:p>
          <a:p>
            <a:r>
              <a:rPr lang="en-CA" dirty="0"/>
              <a:t>Comparison of GR methylation values generated by </a:t>
            </a:r>
            <a:r>
              <a:rPr lang="en-CA" dirty="0" err="1"/>
              <a:t>singleplex</a:t>
            </a:r>
            <a:r>
              <a:rPr lang="en-CA" dirty="0"/>
              <a:t> and multiplex GR </a:t>
            </a:r>
            <a:r>
              <a:rPr lang="en-CA" dirty="0" err="1"/>
              <a:t>bisulfite</a:t>
            </a:r>
            <a:r>
              <a:rPr lang="en-CA" dirty="0"/>
              <a:t> sequencing assay methods in breast tumor samples. DNA from fresh frozen breast tumors (</a:t>
            </a:r>
            <a:r>
              <a:rPr lang="en-CA" i="1" dirty="0"/>
              <a:t>n</a:t>
            </a:r>
            <a:r>
              <a:rPr lang="en-CA" i="0" dirty="0"/>
              <a:t> = 11) was tested by both the </a:t>
            </a:r>
            <a:r>
              <a:rPr lang="en-CA" i="0" dirty="0" err="1"/>
              <a:t>singleplex</a:t>
            </a:r>
            <a:r>
              <a:rPr lang="en-CA" i="0" dirty="0"/>
              <a:t> and the multiplex GR </a:t>
            </a:r>
            <a:r>
              <a:rPr lang="en-CA" i="0" dirty="0" err="1"/>
              <a:t>bisulfite</a:t>
            </a:r>
            <a:r>
              <a:rPr lang="en-CA" i="0" dirty="0"/>
              <a:t> sequencing assay and the methylation values for each primer set in the assay were compared using a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Pearson correlation. There was a strong positive correlation between the two tests and all correlations were statistically significant with greater or equal to </a:t>
            </a:r>
            <a:r>
              <a:rPr lang="en-C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0.97, </a:t>
            </a:r>
            <a:r>
              <a:rPr lang="en-C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&lt; 0.0001. </a:t>
            </a:r>
            <a:r>
              <a:rPr lang="en-C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en-CA" sz="1200" i="1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en-CA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values for the relationship between methylation values are shown for each primer set.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DE495-85E0-484C-B517-B735E02502AA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29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77BB8-7FFA-4DE7-978E-EC3724F41C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581067-C1F9-4B04-A78D-2FF67EEBC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40CC3-EE7E-44C4-AE34-C2D1C4D59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F2561-5B03-426C-B4AB-BCA829CA8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18225-0078-42B4-8F16-2E08F006F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630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7B090-1928-4775-8AA4-A9DBEBACE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6C92C-7CF8-41A9-AFF9-A52AE2CFFE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AEE59-BF69-4621-A3FD-49F3805AE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4B3E1-1A68-4BB2-83E3-795DC17CC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34862-56B1-46BD-865C-EDB20BFA6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9672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F15ABD-9AE3-4C31-B91B-0682654915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7ED9EB-B4B0-4097-9B4E-E93D98C6C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94B1D-D807-411E-801A-87426A164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04275-64D3-4B43-972F-A2736C4EC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8B7DD-C263-4538-9B2D-D1D16F9A2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24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CE6F4-474B-474A-8E88-0F8F88F8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48AC0-3F7F-46B0-BA81-721567CE0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FDE3B-CC61-48EC-81F4-BC4274B30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33DC0-88D0-40BA-9690-E4C87BFC0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4D7B90-76DA-4176-9160-90291B2F1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5947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FAA88-C5CB-42E2-983B-11331ECC5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E22734-688B-4BAB-A503-4A57275B4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D5CFA-79FB-497B-BD4D-0D0AD869D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A557E-74FB-4DEE-97B9-4D835BF41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1E4A7-E0B4-47F9-909F-F9524C6DA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2804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7986-A5FB-4118-81DC-7559578C1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9343A-AADE-4308-B6A7-A8F969B8E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9C23FE-BEBB-4CB5-94DE-989F04E07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CB7AD-B206-4598-8A7F-8CF1172C7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4C343C-3BD2-44F3-B91D-8781D4679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22D45-2602-45ED-8A25-2577F118D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0536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96D78-B56C-44DD-A5F5-98BB642E6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CEF3DA-55AA-44AC-A9AD-120900DDD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C3E421-EE4E-4358-8B8E-528093CCFF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5FCFC0-E057-4104-8368-1A6C99988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1CC27A-73FF-4CDE-8E25-5E2A9B329B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C665AB-A7F2-4875-BDFB-0AAEB4BCF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D36949-BAFF-4550-BAE6-1811210E0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802519-571B-43C8-B7A1-E8248456F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0705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001D6-3B72-4242-B84F-411FA6C89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1A5A1E-3186-495C-9FDB-332B2E165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EDE46-C38B-49EA-8C91-71E33B980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6D5FD0-0B71-4D95-8DD3-778921DC7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6990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2D6A08-3D35-4571-974B-2FDADA23A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AF3EA1-F0E3-47AC-A5F7-20CA411C2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0C8E4-1400-4E5E-AB32-174E47AB0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260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D073C-A63E-42E5-9689-FFED4F698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5AB5F-D255-4258-9B1D-0DFA7A14C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3D9F35-CE9A-46EE-AEC6-B8B2899D8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98EB46-6B29-42C9-BCE5-740746BBE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E66C29-4675-484B-A17D-467A1C22B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0184C-2478-4E2A-99F2-BD0E96B2D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324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D8F2E-A417-4C28-B657-08217934E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7CC4C6-6EA1-457C-ABD7-85DABB0D17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7236B3-9BF8-4387-8A97-2D8FE7F57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4FA91E-6F46-41BA-B45A-A98A17793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D04FF-C317-4E0A-8CF8-39CBA403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96E58-1544-4191-8B42-A7B0A48E6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6238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908786-1BAC-4B87-B90E-B1E035142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3E5FF-08BB-4677-975C-AD1513954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0080-F599-4719-B749-CD1672C6B1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7D52D-A049-45B1-BF8E-3E101D436125}" type="datetimeFigureOut">
              <a:rPr lang="en-CA" smtClean="0"/>
              <a:t>2019-07-25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451B16-B09F-4A10-A322-F7AE55D4A9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B3FCA-73EA-4DA7-B1DF-1731F6675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4DFE6-DA46-4A3D-9D5B-530A5A5F05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8109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emf"/><Relationship Id="rId18" Type="http://schemas.openxmlformats.org/officeDocument/2006/relationships/oleObject" Target="../embeddings/oleObject8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9.emf"/><Relationship Id="rId7" Type="http://schemas.openxmlformats.org/officeDocument/2006/relationships/image" Target="../media/image2.e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7.e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emf"/><Relationship Id="rId5" Type="http://schemas.openxmlformats.org/officeDocument/2006/relationships/image" Target="../media/image1.emf"/><Relationship Id="rId15" Type="http://schemas.openxmlformats.org/officeDocument/2006/relationships/image" Target="../media/image6.e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8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emf"/><Relationship Id="rId1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9FAEA68-1F97-48DF-BD04-C217A96FB256}"/>
              </a:ext>
            </a:extLst>
          </p:cNvPr>
          <p:cNvGrpSpPr/>
          <p:nvPr/>
        </p:nvGrpSpPr>
        <p:grpSpPr>
          <a:xfrm>
            <a:off x="1743075" y="-42200"/>
            <a:ext cx="8707438" cy="6942401"/>
            <a:chOff x="362827" y="-42203"/>
            <a:chExt cx="8707438" cy="6942401"/>
          </a:xfrm>
        </p:grpSpPr>
        <p:graphicFrame>
          <p:nvGraphicFramePr>
            <p:cNvPr id="4" name="Object 3">
              <a:extLst>
                <a:ext uri="{FF2B5EF4-FFF2-40B4-BE49-F238E27FC236}">
                  <a16:creationId xmlns:a16="http://schemas.microsoft.com/office/drawing/2014/main" id="{75B92AAC-BE58-4F41-B018-4E57FAD28A5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4415" y="18122"/>
            <a:ext cx="3036887" cy="2297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Prism 6" r:id="rId4" imgW="4047925" imgH="3064551" progId="Prism6.Document">
                    <p:embed/>
                  </p:oleObj>
                </mc:Choice>
                <mc:Fallback>
                  <p:oleObj name="Prism 6" r:id="rId4" imgW="4047925" imgH="3064551" progId="Prism6.Document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75B92AAC-BE58-4F41-B018-4E57FAD28A5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64415" y="18122"/>
                          <a:ext cx="3036887" cy="22971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037B6064-93A2-4A5F-8AD7-13242978F56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98102" y="-39028"/>
            <a:ext cx="3036888" cy="2413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Prism 6" r:id="rId6" imgW="4047925" imgH="3220137" progId="Prism6.Document">
                    <p:embed/>
                  </p:oleObj>
                </mc:Choice>
                <mc:Fallback>
                  <p:oleObj name="Prism 6" r:id="rId6" imgW="4047925" imgH="3220137" progId="Prism6.Document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037B6064-93A2-4A5F-8AD7-13242978F56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198102" y="-39028"/>
                          <a:ext cx="3036888" cy="2413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3DD9FCEF-189B-4E30-93CA-26F06F4ABDA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33377" y="-42203"/>
            <a:ext cx="3036888" cy="2416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" name="Prism 6" r:id="rId8" imgW="4047925" imgH="3220137" progId="Prism6.Document">
                    <p:embed/>
                  </p:oleObj>
                </mc:Choice>
                <mc:Fallback>
                  <p:oleObj name="Prism 6" r:id="rId8" imgW="4047925" imgH="3220137" progId="Prism6.Document">
                    <p:embed/>
                    <p:pic>
                      <p:nvPicPr>
                        <p:cNvPr id="6" name="Object 5">
                          <a:extLst>
                            <a:ext uri="{FF2B5EF4-FFF2-40B4-BE49-F238E27FC236}">
                              <a16:creationId xmlns:a16="http://schemas.microsoft.com/office/drawing/2014/main" id="{3DD9FCEF-189B-4E30-93CA-26F06F4ABDA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6033377" y="-42203"/>
                          <a:ext cx="3036888" cy="24161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6">
              <a:extLst>
                <a:ext uri="{FF2B5EF4-FFF2-40B4-BE49-F238E27FC236}">
                  <a16:creationId xmlns:a16="http://schemas.microsoft.com/office/drawing/2014/main" id="{A5CC57C5-68CC-4124-9D27-94035DE57E0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4415" y="2236785"/>
            <a:ext cx="3036887" cy="2387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Prism 6" r:id="rId10" imgW="4047925" imgH="3183402" progId="Prism6.Document">
                    <p:embed/>
                  </p:oleObj>
                </mc:Choice>
                <mc:Fallback>
                  <p:oleObj name="Prism 6" r:id="rId10" imgW="4047925" imgH="3183402" progId="Prism6.Document">
                    <p:embed/>
                    <p:pic>
                      <p:nvPicPr>
                        <p:cNvPr id="7" name="Object 6">
                          <a:extLst>
                            <a:ext uri="{FF2B5EF4-FFF2-40B4-BE49-F238E27FC236}">
                              <a16:creationId xmlns:a16="http://schemas.microsoft.com/office/drawing/2014/main" id="{A5CC57C5-68CC-4124-9D27-94035DE57E0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64415" y="2236785"/>
                          <a:ext cx="3036887" cy="2387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12F8D1ED-A324-4168-9B20-0E7129BB829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10802" y="2222497"/>
            <a:ext cx="3009900" cy="24145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" name="Prism 6" r:id="rId12" imgW="4011192" imgH="3220137" progId="Prism6.Document">
                    <p:embed/>
                  </p:oleObj>
                </mc:Choice>
                <mc:Fallback>
                  <p:oleObj name="Prism 6" r:id="rId12" imgW="4011192" imgH="3220137" progId="Prism6.Document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12F8D1ED-A324-4168-9B20-0E7129BB829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3210802" y="2222497"/>
                          <a:ext cx="3009900" cy="24145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8">
              <a:extLst>
                <a:ext uri="{FF2B5EF4-FFF2-40B4-BE49-F238E27FC236}">
                  <a16:creationId xmlns:a16="http://schemas.microsoft.com/office/drawing/2014/main" id="{7371D476-4DE3-4396-8847-44C080D6B15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46077" y="2222497"/>
            <a:ext cx="3009900" cy="24145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" name="Prism 6" r:id="rId14" imgW="4011192" imgH="3220137" progId="Prism6.Document">
                    <p:embed/>
                  </p:oleObj>
                </mc:Choice>
                <mc:Fallback>
                  <p:oleObj name="Prism 6" r:id="rId14" imgW="4011192" imgH="3220137" progId="Prism6.Document">
                    <p:embed/>
                    <p:pic>
                      <p:nvPicPr>
                        <p:cNvPr id="9" name="Object 8">
                          <a:extLst>
                            <a:ext uri="{FF2B5EF4-FFF2-40B4-BE49-F238E27FC236}">
                              <a16:creationId xmlns:a16="http://schemas.microsoft.com/office/drawing/2014/main" id="{7371D476-4DE3-4396-8847-44C080D6B15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6046077" y="2222497"/>
                          <a:ext cx="3009900" cy="24145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8E839DED-689D-46E4-991B-20206E89890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2827" y="4512598"/>
            <a:ext cx="3036888" cy="23606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" name="Prism 6" r:id="rId16" imgW="4047925" imgH="3147026" progId="Prism6.Document">
                    <p:embed/>
                  </p:oleObj>
                </mc:Choice>
                <mc:Fallback>
                  <p:oleObj name="Prism 6" r:id="rId16" imgW="4047925" imgH="3147026" progId="Prism6.Document">
                    <p:embed/>
                    <p:pic>
                      <p:nvPicPr>
                        <p:cNvPr id="11" name="Object 10">
                          <a:extLst>
                            <a:ext uri="{FF2B5EF4-FFF2-40B4-BE49-F238E27FC236}">
                              <a16:creationId xmlns:a16="http://schemas.microsoft.com/office/drawing/2014/main" id="{8E839DED-689D-46E4-991B-20206E89890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362827" y="4512598"/>
                          <a:ext cx="3036888" cy="23606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>
              <a:extLst>
                <a:ext uri="{FF2B5EF4-FFF2-40B4-BE49-F238E27FC236}">
                  <a16:creationId xmlns:a16="http://schemas.microsoft.com/office/drawing/2014/main" id="{DEAA8E3B-62D6-4E20-AF95-AD50815E72D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21915" y="4520535"/>
            <a:ext cx="2989262" cy="2346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3" name="Prism 6" r:id="rId18" imgW="3983821" imgH="3128658" progId="Prism6.Document">
                    <p:embed/>
                  </p:oleObj>
                </mc:Choice>
                <mc:Fallback>
                  <p:oleObj name="Prism 6" r:id="rId18" imgW="3983821" imgH="3128658" progId="Prism6.Document">
                    <p:embed/>
                    <p:pic>
                      <p:nvPicPr>
                        <p:cNvPr id="12" name="Object 11">
                          <a:extLst>
                            <a:ext uri="{FF2B5EF4-FFF2-40B4-BE49-F238E27FC236}">
                              <a16:creationId xmlns:a16="http://schemas.microsoft.com/office/drawing/2014/main" id="{DEAA8E3B-62D6-4E20-AF95-AD50815E72D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3221915" y="4520535"/>
                          <a:ext cx="2989262" cy="23463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>
              <a:extLst>
                <a:ext uri="{FF2B5EF4-FFF2-40B4-BE49-F238E27FC236}">
                  <a16:creationId xmlns:a16="http://schemas.microsoft.com/office/drawing/2014/main" id="{81323091-02EE-48C3-9846-179B4FE3B2F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57190" y="4484023"/>
            <a:ext cx="2986087" cy="2416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Prism 6" r:id="rId20" imgW="3983821" imgH="3220137" progId="Prism6.Document">
                    <p:embed/>
                  </p:oleObj>
                </mc:Choice>
                <mc:Fallback>
                  <p:oleObj name="Prism 6" r:id="rId20" imgW="3983821" imgH="3220137" progId="Prism6.Document">
                    <p:embed/>
                    <p:pic>
                      <p:nvPicPr>
                        <p:cNvPr id="13" name="Object 12">
                          <a:extLst>
                            <a:ext uri="{FF2B5EF4-FFF2-40B4-BE49-F238E27FC236}">
                              <a16:creationId xmlns:a16="http://schemas.microsoft.com/office/drawing/2014/main" id="{81323091-02EE-48C3-9846-179B4FE3B2F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6057190" y="4484023"/>
                          <a:ext cx="2986087" cy="24161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7673907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old colours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20619"/>
      </a:accent1>
      <a:accent2>
        <a:srgbClr val="10286C"/>
      </a:accent2>
      <a:accent3>
        <a:srgbClr val="00792C"/>
      </a:accent3>
      <a:accent4>
        <a:srgbClr val="8B155F"/>
      </a:accent4>
      <a:accent5>
        <a:srgbClr val="93B80E"/>
      </a:accent5>
      <a:accent6>
        <a:srgbClr val="ED8201"/>
      </a:accent6>
      <a:hlink>
        <a:srgbClr val="422265"/>
      </a:hlink>
      <a:folHlink>
        <a:srgbClr val="F6E7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Arial</vt:lpstr>
      <vt:lpstr>Calibri Light</vt:lpstr>
      <vt:lpstr>1_Office Theme</vt:lpstr>
      <vt:lpstr>GraphPad Prism 6 Project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Hilary</dc:creator>
  <cp:lastModifiedBy>Hilary</cp:lastModifiedBy>
  <cp:revision>1</cp:revision>
  <dcterms:created xsi:type="dcterms:W3CDTF">2019-07-25T20:53:56Z</dcterms:created>
  <dcterms:modified xsi:type="dcterms:W3CDTF">2019-07-25T20:54:45Z</dcterms:modified>
</cp:coreProperties>
</file>