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0" r:id="rId2"/>
    <p:sldId id="266" r:id="rId3"/>
    <p:sldId id="264" r:id="rId4"/>
  </p:sldIdLst>
  <p:sldSz cx="6218238" cy="8229600"/>
  <p:notesSz cx="7010400" cy="9296400"/>
  <p:defaultTextStyle>
    <a:defPPr>
      <a:defRPr lang="en-US"/>
    </a:defPPr>
    <a:lvl1pPr marL="0" algn="l" defTabSz="8254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412716" algn="l" defTabSz="8254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825432" algn="l" defTabSz="8254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238148" algn="l" defTabSz="8254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650864" algn="l" defTabSz="8254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063581" algn="l" defTabSz="8254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476296" algn="l" defTabSz="8254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889011" algn="l" defTabSz="8254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301727" algn="l" defTabSz="8254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phanie Stotz" initials="SS" lastIdx="5" clrIdx="0"/>
  <p:cmAuthor id="1" name="Sylwia Wasiak" initials="SW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A6B1"/>
    <a:srgbClr val="23C0D3"/>
    <a:srgbClr val="0000FF"/>
    <a:srgbClr val="D9D9D9"/>
    <a:srgbClr val="0D6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075" autoAdjust="0"/>
  </p:normalViewPr>
  <p:slideViewPr>
    <p:cSldViewPr showGuides="1">
      <p:cViewPr>
        <p:scale>
          <a:sx n="100" d="100"/>
          <a:sy n="100" d="100"/>
        </p:scale>
        <p:origin x="-930" y="-72"/>
      </p:cViewPr>
      <p:guideLst>
        <p:guide orient="horz" pos="1642"/>
        <p:guide pos="3916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22C2A-62BF-49B0-A475-A8E3FC1A0A0F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89163" y="696913"/>
            <a:ext cx="26320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3DB61-E797-41DC-825E-8B98B2BB9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28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254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12716" algn="l" defTabSz="8254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25432" algn="l" defTabSz="8254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38148" algn="l" defTabSz="8254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50864" algn="l" defTabSz="8254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63581" algn="l" defTabSz="8254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76296" algn="l" defTabSz="8254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89011" algn="l" defTabSz="8254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01727" algn="l" defTabSz="82543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368" y="2556512"/>
            <a:ext cx="5285502" cy="17640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2736" y="4663440"/>
            <a:ext cx="4352767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2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5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8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50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6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76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9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01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974A-4F3C-47B7-94AD-5246A51D4144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6560-B1B3-4A1F-A598-F19E307B5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69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974A-4F3C-47B7-94AD-5246A51D4144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6560-B1B3-4A1F-A598-F19E307B5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6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198" y="5288281"/>
            <a:ext cx="5285502" cy="1634490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198" y="3488058"/>
            <a:ext cx="5285502" cy="1800224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127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8254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3814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5086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6358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7629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8901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30172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974A-4F3C-47B7-94AD-5246A51D4144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6560-B1B3-4A1F-A598-F19E307B5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96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3184" y="2560321"/>
            <a:ext cx="2046837" cy="724090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83658" y="2560321"/>
            <a:ext cx="2046837" cy="724090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974A-4F3C-47B7-94AD-5246A51D4144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6560-B1B3-4A1F-A598-F19E307B5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634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12" y="329566"/>
            <a:ext cx="5596414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0913" y="1842135"/>
            <a:ext cx="2747468" cy="767714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716" indent="0">
              <a:buNone/>
              <a:defRPr sz="1800" b="1"/>
            </a:lvl2pPr>
            <a:lvl3pPr marL="825432" indent="0">
              <a:buNone/>
              <a:defRPr sz="1500" b="1"/>
            </a:lvl3pPr>
            <a:lvl4pPr marL="1238148" indent="0">
              <a:buNone/>
              <a:defRPr sz="1400" b="1"/>
            </a:lvl4pPr>
            <a:lvl5pPr marL="1650864" indent="0">
              <a:buNone/>
              <a:defRPr sz="1400" b="1"/>
            </a:lvl5pPr>
            <a:lvl6pPr marL="2063581" indent="0">
              <a:buNone/>
              <a:defRPr sz="1400" b="1"/>
            </a:lvl6pPr>
            <a:lvl7pPr marL="2476296" indent="0">
              <a:buNone/>
              <a:defRPr sz="1400" b="1"/>
            </a:lvl7pPr>
            <a:lvl8pPr marL="2889011" indent="0">
              <a:buNone/>
              <a:defRPr sz="1400" b="1"/>
            </a:lvl8pPr>
            <a:lvl9pPr marL="3301727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0913" y="2609850"/>
            <a:ext cx="2747468" cy="474154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58779" y="1842135"/>
            <a:ext cx="2748547" cy="767714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716" indent="0">
              <a:buNone/>
              <a:defRPr sz="1800" b="1"/>
            </a:lvl2pPr>
            <a:lvl3pPr marL="825432" indent="0">
              <a:buNone/>
              <a:defRPr sz="1500" b="1"/>
            </a:lvl3pPr>
            <a:lvl4pPr marL="1238148" indent="0">
              <a:buNone/>
              <a:defRPr sz="1400" b="1"/>
            </a:lvl4pPr>
            <a:lvl5pPr marL="1650864" indent="0">
              <a:buNone/>
              <a:defRPr sz="1400" b="1"/>
            </a:lvl5pPr>
            <a:lvl6pPr marL="2063581" indent="0">
              <a:buNone/>
              <a:defRPr sz="1400" b="1"/>
            </a:lvl6pPr>
            <a:lvl7pPr marL="2476296" indent="0">
              <a:buNone/>
              <a:defRPr sz="1400" b="1"/>
            </a:lvl7pPr>
            <a:lvl8pPr marL="2889011" indent="0">
              <a:buNone/>
              <a:defRPr sz="1400" b="1"/>
            </a:lvl8pPr>
            <a:lvl9pPr marL="3301727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158779" y="2609850"/>
            <a:ext cx="2748547" cy="474154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974A-4F3C-47B7-94AD-5246A51D4144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6560-B1B3-4A1F-A598-F19E307B5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933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974A-4F3C-47B7-94AD-5246A51D4144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6560-B1B3-4A1F-A598-F19E307B5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34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974A-4F3C-47B7-94AD-5246A51D4144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6560-B1B3-4A1F-A598-F19E307B5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799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13" y="327661"/>
            <a:ext cx="2045758" cy="139446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159" y="327662"/>
            <a:ext cx="3476168" cy="702373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0913" y="1722122"/>
            <a:ext cx="2045758" cy="5629276"/>
          </a:xfrm>
        </p:spPr>
        <p:txBody>
          <a:bodyPr/>
          <a:lstStyle>
            <a:lvl1pPr marL="0" indent="0">
              <a:buNone/>
              <a:defRPr sz="1300"/>
            </a:lvl1pPr>
            <a:lvl2pPr marL="412716" indent="0">
              <a:buNone/>
              <a:defRPr sz="1100"/>
            </a:lvl2pPr>
            <a:lvl3pPr marL="825432" indent="0">
              <a:buNone/>
              <a:defRPr sz="900"/>
            </a:lvl3pPr>
            <a:lvl4pPr marL="1238148" indent="0">
              <a:buNone/>
              <a:defRPr sz="800"/>
            </a:lvl4pPr>
            <a:lvl5pPr marL="1650864" indent="0">
              <a:buNone/>
              <a:defRPr sz="800"/>
            </a:lvl5pPr>
            <a:lvl6pPr marL="2063581" indent="0">
              <a:buNone/>
              <a:defRPr sz="800"/>
            </a:lvl6pPr>
            <a:lvl7pPr marL="2476296" indent="0">
              <a:buNone/>
              <a:defRPr sz="800"/>
            </a:lvl7pPr>
            <a:lvl8pPr marL="2889011" indent="0">
              <a:buNone/>
              <a:defRPr sz="800"/>
            </a:lvl8pPr>
            <a:lvl9pPr marL="330172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974A-4F3C-47B7-94AD-5246A51D4144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6560-B1B3-4A1F-A598-F19E307B5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68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18" y="5760721"/>
            <a:ext cx="3730943" cy="680086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8818" y="735330"/>
            <a:ext cx="3730943" cy="4937760"/>
          </a:xfrm>
        </p:spPr>
        <p:txBody>
          <a:bodyPr/>
          <a:lstStyle>
            <a:lvl1pPr marL="0" indent="0">
              <a:buNone/>
              <a:defRPr sz="2800"/>
            </a:lvl1pPr>
            <a:lvl2pPr marL="412716" indent="0">
              <a:buNone/>
              <a:defRPr sz="2500"/>
            </a:lvl2pPr>
            <a:lvl3pPr marL="825432" indent="0">
              <a:buNone/>
              <a:defRPr sz="2200"/>
            </a:lvl3pPr>
            <a:lvl4pPr marL="1238148" indent="0">
              <a:buNone/>
              <a:defRPr sz="1800"/>
            </a:lvl4pPr>
            <a:lvl5pPr marL="1650864" indent="0">
              <a:buNone/>
              <a:defRPr sz="1800"/>
            </a:lvl5pPr>
            <a:lvl6pPr marL="2063581" indent="0">
              <a:buNone/>
              <a:defRPr sz="1800"/>
            </a:lvl6pPr>
            <a:lvl7pPr marL="2476296" indent="0">
              <a:buNone/>
              <a:defRPr sz="1800"/>
            </a:lvl7pPr>
            <a:lvl8pPr marL="2889011" indent="0">
              <a:buNone/>
              <a:defRPr sz="1800"/>
            </a:lvl8pPr>
            <a:lvl9pPr marL="3301727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18" y="6440807"/>
            <a:ext cx="3730943" cy="965834"/>
          </a:xfrm>
        </p:spPr>
        <p:txBody>
          <a:bodyPr/>
          <a:lstStyle>
            <a:lvl1pPr marL="0" indent="0">
              <a:buNone/>
              <a:defRPr sz="1300"/>
            </a:lvl1pPr>
            <a:lvl2pPr marL="412716" indent="0">
              <a:buNone/>
              <a:defRPr sz="1100"/>
            </a:lvl2pPr>
            <a:lvl3pPr marL="825432" indent="0">
              <a:buNone/>
              <a:defRPr sz="900"/>
            </a:lvl3pPr>
            <a:lvl4pPr marL="1238148" indent="0">
              <a:buNone/>
              <a:defRPr sz="800"/>
            </a:lvl4pPr>
            <a:lvl5pPr marL="1650864" indent="0">
              <a:buNone/>
              <a:defRPr sz="800"/>
            </a:lvl5pPr>
            <a:lvl6pPr marL="2063581" indent="0">
              <a:buNone/>
              <a:defRPr sz="800"/>
            </a:lvl6pPr>
            <a:lvl7pPr marL="2476296" indent="0">
              <a:buNone/>
              <a:defRPr sz="800"/>
            </a:lvl7pPr>
            <a:lvl8pPr marL="2889011" indent="0">
              <a:buNone/>
              <a:defRPr sz="800"/>
            </a:lvl8pPr>
            <a:lvl9pPr marL="330172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974A-4F3C-47B7-94AD-5246A51D4144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6560-B1B3-4A1F-A598-F19E307B5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949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974A-4F3C-47B7-94AD-5246A51D4144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6560-B1B3-4A1F-A598-F19E307B5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54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81167" y="440056"/>
            <a:ext cx="1049328" cy="936117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3185" y="440056"/>
            <a:ext cx="3044346" cy="936117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B974A-4F3C-47B7-94AD-5246A51D4144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46560-B1B3-4A1F-A598-F19E307B5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11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0912" y="329566"/>
            <a:ext cx="5596414" cy="1371600"/>
          </a:xfrm>
          <a:prstGeom prst="rect">
            <a:avLst/>
          </a:prstGeom>
        </p:spPr>
        <p:txBody>
          <a:bodyPr vert="horz" lIns="82543" tIns="41272" rIns="82543" bIns="4127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0912" y="1920241"/>
            <a:ext cx="5596414" cy="5431156"/>
          </a:xfrm>
          <a:prstGeom prst="rect">
            <a:avLst/>
          </a:prstGeom>
        </p:spPr>
        <p:txBody>
          <a:bodyPr vert="horz" lIns="82543" tIns="41272" rIns="82543" bIns="4127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0912" y="7627622"/>
            <a:ext cx="1450922" cy="438150"/>
          </a:xfrm>
          <a:prstGeom prst="rect">
            <a:avLst/>
          </a:prstGeom>
        </p:spPr>
        <p:txBody>
          <a:bodyPr vert="horz" lIns="82543" tIns="41272" rIns="82543" bIns="41272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B974A-4F3C-47B7-94AD-5246A51D4144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24565" y="7627622"/>
            <a:ext cx="1969109" cy="438150"/>
          </a:xfrm>
          <a:prstGeom prst="rect">
            <a:avLst/>
          </a:prstGeom>
        </p:spPr>
        <p:txBody>
          <a:bodyPr vert="horz" lIns="82543" tIns="41272" rIns="82543" bIns="41272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56404" y="7627622"/>
            <a:ext cx="1450922" cy="438150"/>
          </a:xfrm>
          <a:prstGeom prst="rect">
            <a:avLst/>
          </a:prstGeom>
        </p:spPr>
        <p:txBody>
          <a:bodyPr vert="horz" lIns="82543" tIns="41272" rIns="82543" bIns="41272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46560-B1B3-4A1F-A598-F19E307B5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44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25432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9538" indent="-309538" algn="l" defTabSz="825432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70663" indent="-257947" algn="l" defTabSz="825432" rtl="0" eaLnBrk="1" latinLnBrk="0" hangingPunct="1">
        <a:spcBef>
          <a:spcPct val="20000"/>
        </a:spcBef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31789" indent="-206358" algn="l" defTabSz="825432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44505" indent="-206358" algn="l" defTabSz="825432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7222" indent="-206358" algn="l" defTabSz="825432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9938" indent="-206358" algn="l" defTabSz="825432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2654" indent="-206358" algn="l" defTabSz="825432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95370" indent="-206358" algn="l" defTabSz="825432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08086" indent="-206358" algn="l" defTabSz="825432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54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12716" algn="l" defTabSz="8254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25432" algn="l" defTabSz="8254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38148" algn="l" defTabSz="8254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650864" algn="l" defTabSz="8254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63581" algn="l" defTabSz="8254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296" algn="l" defTabSz="8254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89011" algn="l" defTabSz="8254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01727" algn="l" defTabSz="8254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2648184"/>
              </p:ext>
            </p:extLst>
          </p:nvPr>
        </p:nvGraphicFramePr>
        <p:xfrm>
          <a:off x="947131" y="1783081"/>
          <a:ext cx="3889278" cy="2964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6" name="Prism 8" r:id="rId3" imgW="3764138" imgH="2890596" progId="Prism8.Document">
                  <p:embed/>
                </p:oleObj>
              </mc:Choice>
              <mc:Fallback>
                <p:oleObj name="Prism 8" r:id="rId3" imgW="3764138" imgH="2890596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7131" y="1783081"/>
                        <a:ext cx="3889278" cy="29646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33008" y="4594861"/>
            <a:ext cx="3317018" cy="304691"/>
          </a:xfrm>
          <a:prstGeom prst="rect">
            <a:avLst/>
          </a:prstGeom>
          <a:noFill/>
        </p:spPr>
        <p:txBody>
          <a:bodyPr wrap="none" lIns="82543" tIns="41272" rIns="82543" bIns="41272" rtlCol="0">
            <a:spAutoFit/>
          </a:bodyPr>
          <a:lstStyle/>
          <a:p>
            <a:r>
              <a:rPr lang="en-US" sz="1400" b="1" dirty="0"/>
              <a:t>classical         intermediate    non-classical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7277" y="5074921"/>
            <a:ext cx="5596413" cy="637090"/>
          </a:xfrm>
          <a:prstGeom prst="rect">
            <a:avLst/>
          </a:prstGeom>
          <a:noFill/>
          <a:ln>
            <a:noFill/>
          </a:ln>
        </p:spPr>
        <p:txBody>
          <a:bodyPr wrap="square" lIns="82543" tIns="41272" rIns="82543" bIns="41272" rtlCol="0">
            <a:spAutoFit/>
          </a:bodyPr>
          <a:lstStyle/>
          <a:p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File 1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Monocytes were classified as classical (CD14</a:t>
            </a:r>
            <a:r>
              <a:rPr lang="en-GB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CD16</a:t>
            </a:r>
            <a:r>
              <a:rPr lang="en-GB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), intermediate (CD14</a:t>
            </a:r>
            <a:r>
              <a:rPr lang="en-GB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CD16</a:t>
            </a:r>
            <a:r>
              <a:rPr lang="en-GB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) or non-classical (CD14</a:t>
            </a:r>
            <a:r>
              <a:rPr lang="en-GB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CD16</a:t>
            </a:r>
            <a:r>
              <a:rPr lang="en-GB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). Fluorescence was measured using a FACS CANTO II (BD) and analysed with </a:t>
            </a:r>
            <a:r>
              <a:rPr lang="en-GB" sz="900" dirty="0" err="1">
                <a:latin typeface="Arial" panose="020B0604020202020204" pitchFamily="34" charset="0"/>
                <a:cs typeface="Arial" panose="020B0604020202020204" pitchFamily="34" charset="0"/>
              </a:rPr>
              <a:t>FlowJo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software. There was no difference in cell number between control (CTL) and DM2+CVD monocyte populations.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63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2518987"/>
              </p:ext>
            </p:extLst>
          </p:nvPr>
        </p:nvGraphicFramePr>
        <p:xfrm>
          <a:off x="276367" y="2142581"/>
          <a:ext cx="5626213" cy="3000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2" name="Prism 8" r:id="rId3" imgW="6543306" imgH="3515824" progId="Prism8.Document">
                  <p:embed/>
                </p:oleObj>
              </mc:Choice>
              <mc:Fallback>
                <p:oleObj name="Prism 8" r:id="rId3" imgW="6543306" imgH="3515824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6367" y="2142581"/>
                        <a:ext cx="5626213" cy="30009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7275" y="5183043"/>
            <a:ext cx="5803689" cy="914347"/>
          </a:xfrm>
          <a:prstGeom prst="rect">
            <a:avLst/>
          </a:prstGeom>
          <a:noFill/>
          <a:ln>
            <a:noFill/>
          </a:ln>
        </p:spPr>
        <p:txBody>
          <a:bodyPr wrap="square" lIns="82543" tIns="41272" rIns="82543" bIns="41272" rtlCol="0">
            <a:spAutoFit/>
          </a:bodyPr>
          <a:lstStyle/>
          <a:p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File 2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Monocytes were stimulated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ex vivo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IFN</a:t>
            </a:r>
            <a:r>
              <a:rPr lang="en-US" sz="900" dirty="0" err="1">
                <a:latin typeface="Symbol" panose="05050102010706020507" pitchFamily="18" charset="2"/>
                <a:cs typeface="Arial" panose="020B0604020202020204" pitchFamily="34" charset="0"/>
              </a:rPr>
              <a:t>g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(1.5; 3.12; 6.25; 12.5; 25 U/ml), apabetalone (1.5; 3.12; 6.25; 12.5; 25 </a:t>
            </a:r>
            <a:r>
              <a:rPr lang="en-US" sz="900" dirty="0" err="1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) or a combination of both stimuli for 24h. Subsequently, cytotoxicity was determined by measuring the enzyme lactate dehydrogenase (LDH) in the supernatant using the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CytoTox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96 Non-Radioactive Cytotoxicity Assay. There was no difference between ‘unstimulated’ and stimulated conditions, except for the positive control where p&lt;0.0001.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Statistics: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One-Way ANOVA with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Dunnett’s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multiple comparisons test.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6380" y="2219581"/>
            <a:ext cx="418370" cy="252627"/>
          </a:xfrm>
          <a:prstGeom prst="rect">
            <a:avLst/>
          </a:prstGeom>
          <a:noFill/>
        </p:spPr>
        <p:txBody>
          <a:bodyPr wrap="none" lIns="82543" tIns="41272" rIns="82543" bIns="41272" rtlCol="0">
            <a:spAutoFit/>
          </a:bodyPr>
          <a:lstStyle/>
          <a:p>
            <a:r>
              <a:rPr lang="en-US" sz="1100" b="1" dirty="0" err="1"/>
              <a:t>IFN</a:t>
            </a:r>
            <a:r>
              <a:rPr lang="en-US" sz="1100" b="1" dirty="0" err="1">
                <a:latin typeface="Symbol" panose="05050102010706020507" pitchFamily="18" charset="2"/>
              </a:rPr>
              <a:t>g</a:t>
            </a:r>
            <a:endParaRPr lang="en-US" sz="1100" b="1" dirty="0">
              <a:latin typeface="Symbol" panose="05050102010706020507" pitchFamily="18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89909" y="2219581"/>
            <a:ext cx="1303227" cy="252627"/>
          </a:xfrm>
          <a:prstGeom prst="rect">
            <a:avLst/>
          </a:prstGeom>
          <a:noFill/>
        </p:spPr>
        <p:txBody>
          <a:bodyPr wrap="none" lIns="82543" tIns="41272" rIns="82543" bIns="41272" rtlCol="0">
            <a:spAutoFit/>
          </a:bodyPr>
          <a:lstStyle/>
          <a:p>
            <a:pPr algn="ctr"/>
            <a:r>
              <a:rPr lang="en-US" sz="1100" b="1" dirty="0"/>
              <a:t>Apabetalone + </a:t>
            </a:r>
            <a:r>
              <a:rPr lang="en-US" sz="1100" b="1" dirty="0" err="1"/>
              <a:t>IFN</a:t>
            </a:r>
            <a:r>
              <a:rPr lang="en-US" sz="1100" b="1" dirty="0" err="1">
                <a:latin typeface="Symbol" panose="05050102010706020507" pitchFamily="18" charset="2"/>
              </a:rPr>
              <a:t>g</a:t>
            </a:r>
            <a:endParaRPr lang="en-US" sz="1100" b="1" dirty="0">
              <a:latin typeface="Symbol" panose="05050102010706020507" pitchFamily="18" charset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36642" y="2219581"/>
            <a:ext cx="916904" cy="252627"/>
          </a:xfrm>
          <a:prstGeom prst="rect">
            <a:avLst/>
          </a:prstGeom>
          <a:noFill/>
        </p:spPr>
        <p:txBody>
          <a:bodyPr wrap="none" lIns="82543" tIns="41272" rIns="82543" bIns="41272" rtlCol="0">
            <a:spAutoFit/>
          </a:bodyPr>
          <a:lstStyle/>
          <a:p>
            <a:r>
              <a:rPr lang="en-US" sz="1100" b="1" dirty="0"/>
              <a:t>Apabetalone</a:t>
            </a:r>
          </a:p>
        </p:txBody>
      </p:sp>
    </p:spTree>
    <p:extLst>
      <p:ext uri="{BB962C8B-B14F-4D97-AF65-F5344CB8AC3E}">
        <p14:creationId xmlns:p14="http://schemas.microsoft.com/office/powerpoint/2010/main" val="1385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216167"/>
              </p:ext>
            </p:extLst>
          </p:nvPr>
        </p:nvGraphicFramePr>
        <p:xfrm>
          <a:off x="1674032" y="2331720"/>
          <a:ext cx="2524720" cy="2220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7" name="Prism 8" r:id="rId3" imgW="2579652" imgH="2289859" progId="Prism8.Document">
                  <p:embed/>
                </p:oleObj>
              </mc:Choice>
              <mc:Fallback>
                <p:oleObj name="Prism 8" r:id="rId3" imgW="2579652" imgH="2289859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4032" y="2331720"/>
                        <a:ext cx="2524720" cy="22202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32753" y="2263141"/>
            <a:ext cx="1024305" cy="252627"/>
          </a:xfrm>
          <a:prstGeom prst="rect">
            <a:avLst/>
          </a:prstGeom>
          <a:noFill/>
        </p:spPr>
        <p:txBody>
          <a:bodyPr wrap="none" lIns="82543" tIns="41272" rIns="82543" bIns="41272" rtlCol="0">
            <a:spAutoFit/>
          </a:bodyPr>
          <a:lstStyle/>
          <a:p>
            <a:r>
              <a:rPr lang="en-US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BRD4 mRNA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941122" y="2849900"/>
            <a:ext cx="78982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99745" y="2809103"/>
            <a:ext cx="500123" cy="283405"/>
          </a:xfrm>
          <a:prstGeom prst="rect">
            <a:avLst/>
          </a:prstGeom>
          <a:noFill/>
        </p:spPr>
        <p:txBody>
          <a:bodyPr wrap="none" lIns="82543" tIns="41272" rIns="82543" bIns="41272" rtlCol="0">
            <a:spAutoFit/>
          </a:bodyPr>
          <a:lstStyle/>
          <a:p>
            <a:r>
              <a:rPr lang="en-US" sz="1300" dirty="0"/>
              <a:t>****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42758" y="4414141"/>
            <a:ext cx="589891" cy="252627"/>
          </a:xfrm>
          <a:prstGeom prst="rect">
            <a:avLst/>
          </a:prstGeom>
          <a:noFill/>
        </p:spPr>
        <p:txBody>
          <a:bodyPr wrap="none" lIns="82543" tIns="41272" rIns="82543" bIns="41272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74015" y="4414141"/>
            <a:ext cx="1014687" cy="252627"/>
          </a:xfrm>
          <a:prstGeom prst="rect">
            <a:avLst/>
          </a:prstGeom>
          <a:noFill/>
        </p:spPr>
        <p:txBody>
          <a:bodyPr wrap="none" lIns="82543" tIns="41272" rIns="82543" bIns="41272" rtlCol="0">
            <a:spAutoFit/>
          </a:bodyPr>
          <a:lstStyle/>
          <a:p>
            <a:pPr algn="ctr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Apabetalone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7274" y="4846623"/>
            <a:ext cx="5665506" cy="498591"/>
          </a:xfrm>
          <a:prstGeom prst="rect">
            <a:avLst/>
          </a:prstGeom>
          <a:noFill/>
        </p:spPr>
        <p:txBody>
          <a:bodyPr wrap="square" lIns="82543" tIns="41272" rIns="82543" bIns="41272" rtlCol="0">
            <a:spAutoFit/>
          </a:bodyPr>
          <a:lstStyle/>
          <a:p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File 3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BRD4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mRNA expression is reduced by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ex vivo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treatment with apabetalone in DM2+CVD monocytes (4h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ex vivo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treatment, 25 </a:t>
            </a:r>
            <a:r>
              <a:rPr lang="en-US" sz="900" dirty="0" err="1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BRD4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expression was measured by real time PCR and normalized to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cyclophilin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A (endogenous control).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Statistics: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Unpaired Student’s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-test, **** p&lt;0.0001.</a:t>
            </a:r>
          </a:p>
        </p:txBody>
      </p:sp>
    </p:spTree>
    <p:extLst>
      <p:ext uri="{BB962C8B-B14F-4D97-AF65-F5344CB8AC3E}">
        <p14:creationId xmlns:p14="http://schemas.microsoft.com/office/powerpoint/2010/main" val="141927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17727</TotalTime>
  <Words>161</Words>
  <Application>Microsoft Office PowerPoint</Application>
  <PresentationFormat>Custom</PresentationFormat>
  <Paragraphs>11</Paragraphs>
  <Slides>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Office Theme</vt:lpstr>
      <vt:lpstr>Prism 8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Stotz</dc:creator>
  <cp:lastModifiedBy>Sylwia Wasiak</cp:lastModifiedBy>
  <cp:revision>659</cp:revision>
  <cp:lastPrinted>2020-02-11T20:40:51Z</cp:lastPrinted>
  <dcterms:created xsi:type="dcterms:W3CDTF">2019-11-26T17:17:44Z</dcterms:created>
  <dcterms:modified xsi:type="dcterms:W3CDTF">2020-09-29T18:29:00Z</dcterms:modified>
</cp:coreProperties>
</file>