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5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charts/chart28.xml" ContentType="application/vnd.openxmlformats-officedocument.drawingml.chart+xml"/>
  <Override PartName="/ppt/charts/style28.xml" ContentType="application/vnd.ms-office.chartstyle+xml"/>
  <Override PartName="/ppt/charts/colors28.xml" ContentType="application/vnd.ms-office.chartcolorstyle+xml"/>
  <Override PartName="/ppt/charts/chart29.xml" ContentType="application/vnd.openxmlformats-officedocument.drawingml.chart+xml"/>
  <Override PartName="/ppt/charts/style29.xml" ContentType="application/vnd.ms-office.chartstyle+xml"/>
  <Override PartName="/ppt/charts/colors29.xml" ContentType="application/vnd.ms-office.chartcolorstyle+xml"/>
  <Override PartName="/ppt/charts/chart30.xml" ContentType="application/vnd.openxmlformats-officedocument.drawingml.chart+xml"/>
  <Override PartName="/ppt/charts/style30.xml" ContentType="application/vnd.ms-office.chartstyle+xml"/>
  <Override PartName="/ppt/charts/colors30.xml" ContentType="application/vnd.ms-office.chartcolorstyle+xml"/>
  <Override PartName="/ppt/charts/chart31.xml" ContentType="application/vnd.openxmlformats-officedocument.drawingml.chart+xml"/>
  <Override PartName="/ppt/charts/style31.xml" ContentType="application/vnd.ms-office.chartstyle+xml"/>
  <Override PartName="/ppt/charts/colors31.xml" ContentType="application/vnd.ms-office.chartcolorstyle+xml"/>
  <Override PartName="/ppt/charts/chart32.xml" ContentType="application/vnd.openxmlformats-officedocument.drawingml.chart+xml"/>
  <Override PartName="/ppt/charts/style32.xml" ContentType="application/vnd.ms-office.chartstyle+xml"/>
  <Override PartName="/ppt/charts/colors32.xml" ContentType="application/vnd.ms-office.chartcolorstyle+xml"/>
  <Override PartName="/ppt/charts/chart33.xml" ContentType="application/vnd.openxmlformats-officedocument.drawingml.chart+xml"/>
  <Override PartName="/ppt/charts/style33.xml" ContentType="application/vnd.ms-office.chartstyle+xml"/>
  <Override PartName="/ppt/charts/colors33.xml" ContentType="application/vnd.ms-office.chartcolorstyle+xml"/>
  <Override PartName="/ppt/charts/chart34.xml" ContentType="application/vnd.openxmlformats-officedocument.drawingml.chart+xml"/>
  <Override PartName="/ppt/charts/style34.xml" ContentType="application/vnd.ms-office.chartstyle+xml"/>
  <Override PartName="/ppt/charts/colors34.xml" ContentType="application/vnd.ms-office.chartcolorstyle+xml"/>
  <Override PartName="/ppt/charts/chart35.xml" ContentType="application/vnd.openxmlformats-officedocument.drawingml.chart+xml"/>
  <Override PartName="/ppt/charts/style35.xml" ContentType="application/vnd.ms-office.chartstyle+xml"/>
  <Override PartName="/ppt/charts/colors35.xml" ContentType="application/vnd.ms-office.chartcolorstyle+xml"/>
  <Override PartName="/ppt/charts/chart36.xml" ContentType="application/vnd.openxmlformats-officedocument.drawingml.chart+xml"/>
  <Override PartName="/ppt/charts/style36.xml" ContentType="application/vnd.ms-office.chartstyle+xml"/>
  <Override PartName="/ppt/charts/colors36.xml" ContentType="application/vnd.ms-office.chartcolorstyle+xml"/>
  <Override PartName="/ppt/charts/chart37.xml" ContentType="application/vnd.openxmlformats-officedocument.drawingml.chart+xml"/>
  <Override PartName="/ppt/charts/style37.xml" ContentType="application/vnd.ms-office.chartstyle+xml"/>
  <Override PartName="/ppt/charts/colors37.xml" ContentType="application/vnd.ms-office.chartcolorstyle+xml"/>
  <Override PartName="/ppt/charts/chart38.xml" ContentType="application/vnd.openxmlformats-officedocument.drawingml.chart+xml"/>
  <Override PartName="/ppt/charts/style38.xml" ContentType="application/vnd.ms-office.chartstyle+xml"/>
  <Override PartName="/ppt/charts/colors38.xml" ContentType="application/vnd.ms-office.chartcolorstyle+xml"/>
  <Override PartName="/ppt/charts/chart39.xml" ContentType="application/vnd.openxmlformats-officedocument.drawingml.chart+xml"/>
  <Override PartName="/ppt/charts/style39.xml" ContentType="application/vnd.ms-office.chartstyle+xml"/>
  <Override PartName="/ppt/charts/colors39.xml" ContentType="application/vnd.ms-office.chartcolorstyle+xml"/>
  <Override PartName="/ppt/charts/chart40.xml" ContentType="application/vnd.openxmlformats-officedocument.drawingml.chart+xml"/>
  <Override PartName="/ppt/charts/style40.xml" ContentType="application/vnd.ms-office.chartstyle+xml"/>
  <Override PartName="/ppt/charts/colors40.xml" ContentType="application/vnd.ms-office.chartcolorstyle+xml"/>
  <Override PartName="/ppt/charts/chart41.xml" ContentType="application/vnd.openxmlformats-officedocument.drawingml.chart+xml"/>
  <Override PartName="/ppt/charts/style41.xml" ContentType="application/vnd.ms-office.chartstyle+xml"/>
  <Override PartName="/ppt/charts/colors41.xml" ContentType="application/vnd.ms-office.chartcolorstyle+xml"/>
  <Override PartName="/ppt/charts/chart42.xml" ContentType="application/vnd.openxmlformats-officedocument.drawingml.chart+xml"/>
  <Override PartName="/ppt/charts/style42.xml" ContentType="application/vnd.ms-office.chartstyle+xml"/>
  <Override PartName="/ppt/charts/colors42.xml" ContentType="application/vnd.ms-office.chartcolorstyle+xml"/>
  <Override PartName="/ppt/notesSlides/notesSlide6.xml" ContentType="application/vnd.openxmlformats-officedocument.presentationml.notesSlide+xml"/>
  <Override PartName="/ppt/charts/chart43.xml" ContentType="application/vnd.openxmlformats-officedocument.drawingml.chart+xml"/>
  <Override PartName="/ppt/charts/style43.xml" ContentType="application/vnd.ms-office.chartstyle+xml"/>
  <Override PartName="/ppt/charts/colors43.xml" ContentType="application/vnd.ms-office.chartcolorstyle+xml"/>
  <Override PartName="/ppt/charts/chart44.xml" ContentType="application/vnd.openxmlformats-officedocument.drawingml.chart+xml"/>
  <Override PartName="/ppt/charts/style44.xml" ContentType="application/vnd.ms-office.chartstyle+xml"/>
  <Override PartName="/ppt/charts/colors44.xml" ContentType="application/vnd.ms-office.chartcolorstyle+xml"/>
  <Override PartName="/ppt/charts/chart45.xml" ContentType="application/vnd.openxmlformats-officedocument.drawingml.chart+xml"/>
  <Override PartName="/ppt/charts/style45.xml" ContentType="application/vnd.ms-office.chartstyle+xml"/>
  <Override PartName="/ppt/charts/colors45.xml" ContentType="application/vnd.ms-office.chartcolorstyle+xml"/>
  <Override PartName="/ppt/charts/chart46.xml" ContentType="application/vnd.openxmlformats-officedocument.drawingml.chart+xml"/>
  <Override PartName="/ppt/charts/style46.xml" ContentType="application/vnd.ms-office.chartstyle+xml"/>
  <Override PartName="/ppt/charts/colors46.xml" ContentType="application/vnd.ms-office.chartcolorstyle+xml"/>
  <Override PartName="/ppt/charts/chart47.xml" ContentType="application/vnd.openxmlformats-officedocument.drawingml.chart+xml"/>
  <Override PartName="/ppt/charts/style47.xml" ContentType="application/vnd.ms-office.chartstyle+xml"/>
  <Override PartName="/ppt/charts/colors47.xml" ContentType="application/vnd.ms-office.chartcolorstyle+xml"/>
  <Override PartName="/ppt/charts/chart48.xml" ContentType="application/vnd.openxmlformats-officedocument.drawingml.chart+xml"/>
  <Override PartName="/ppt/charts/style48.xml" ContentType="application/vnd.ms-office.chartstyle+xml"/>
  <Override PartName="/ppt/charts/colors48.xml" ContentType="application/vnd.ms-office.chartcolorstyle+xml"/>
  <Override PartName="/ppt/charts/chart49.xml" ContentType="application/vnd.openxmlformats-officedocument.drawingml.chart+xml"/>
  <Override PartName="/ppt/charts/style49.xml" ContentType="application/vnd.ms-office.chartstyle+xml"/>
  <Override PartName="/ppt/charts/colors49.xml" ContentType="application/vnd.ms-office.chartcolorstyle+xml"/>
  <Override PartName="/ppt/charts/chart50.xml" ContentType="application/vnd.openxmlformats-officedocument.drawingml.chart+xml"/>
  <Override PartName="/ppt/charts/style50.xml" ContentType="application/vnd.ms-office.chartstyle+xml"/>
  <Override PartName="/ppt/charts/colors5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60" r:id="rId4"/>
    <p:sldId id="264" r:id="rId5"/>
    <p:sldId id="262" r:id="rId6"/>
    <p:sldId id="263" r:id="rId7"/>
    <p:sldId id="267" r:id="rId8"/>
    <p:sldId id="266" r:id="rId9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58"/>
    <p:restoredTop sz="86392"/>
  </p:normalViewPr>
  <p:slideViewPr>
    <p:cSldViewPr snapToGrid="0" snapToObjects="1">
      <p:cViewPr>
        <p:scale>
          <a:sx n="57" d="100"/>
          <a:sy n="57" d="100"/>
        </p:scale>
        <p:origin x="336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Seagate%20Expansion%20Drive/Old%20Files%20-%20pre%20Sept%202020/UCLA/OBGYN%20Research/Epigenetics/Abstract/kinetics%20pre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ATACseq_counts_table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ATACseq_counts_table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ATACseq_counts_table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Seagate%20Expansion%20Drive/Old%20Files%20-%20pre%20Sept%202020/UCLA/OBGYN%20Research/Epigenetics/Abstract/kinetics%20present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7.xml"/><Relationship Id="rId1" Type="http://schemas.microsoft.com/office/2011/relationships/chartStyle" Target="styl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8.xml"/><Relationship Id="rId1" Type="http://schemas.microsoft.com/office/2011/relationships/chartStyle" Target="styl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29.xml"/><Relationship Id="rId1" Type="http://schemas.microsoft.com/office/2011/relationships/chartStyle" Target="styl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Seagate%20Expansion%20Drive/Old%20Files%20-%20pre%20Sept%202020/UCLA/OBGYN%20Research/Epigenetics/Abstract/kinetics%20presentation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0.xml"/><Relationship Id="rId1" Type="http://schemas.microsoft.com/office/2011/relationships/chartStyle" Target="styl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1.xml"/><Relationship Id="rId1" Type="http://schemas.microsoft.com/office/2011/relationships/chartStyle" Target="styl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2.xml"/><Relationship Id="rId1" Type="http://schemas.microsoft.com/office/2011/relationships/chartStyle" Target="styl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3.xml"/><Relationship Id="rId1" Type="http://schemas.microsoft.com/office/2011/relationships/chartStyle" Target="styl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4.xml"/><Relationship Id="rId1" Type="http://schemas.microsoft.com/office/2011/relationships/chartStyle" Target="styl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5.xml"/><Relationship Id="rId1" Type="http://schemas.microsoft.com/office/2011/relationships/chartStyle" Target="styl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6.xml"/><Relationship Id="rId1" Type="http://schemas.microsoft.com/office/2011/relationships/chartStyle" Target="styl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7.xml"/><Relationship Id="rId1" Type="http://schemas.microsoft.com/office/2011/relationships/chartStyle" Target="styl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8.xml"/><Relationship Id="rId1" Type="http://schemas.microsoft.com/office/2011/relationships/chartStyle" Target="style38.xml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39.xml"/><Relationship Id="rId1" Type="http://schemas.microsoft.com/office/2011/relationships/chartStyle" Target="style39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Seagate%20Expansion%20Drive/Old%20Files%20-%20pre%20Sept%202020/UCLA/OBGYN%20Research/Epigenetics/Abstract/kinetics%20presentation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4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ownloads/RPGC.scores.15genes%20(2).xlsx" TargetMode="External"/><Relationship Id="rId2" Type="http://schemas.microsoft.com/office/2011/relationships/chartColorStyle" Target="colors40.xml"/><Relationship Id="rId1" Type="http://schemas.microsoft.com/office/2011/relationships/chartStyle" Target="style40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Epigenetic%20manuscript%20/RPGC.scores.15genes%20(1).xlsx" TargetMode="External"/><Relationship Id="rId2" Type="http://schemas.microsoft.com/office/2011/relationships/chartColorStyle" Target="colors41.xml"/><Relationship Id="rId1" Type="http://schemas.microsoft.com/office/2011/relationships/chartStyle" Target="style41.xml"/></Relationships>
</file>

<file path=ppt/charts/_rels/chart4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egoriochazenbalk/Desktop/TAG%20synthesis%20RNA%20seq-Time-course%2010-21-20%20.xlsx" TargetMode="External"/><Relationship Id="rId2" Type="http://schemas.microsoft.com/office/2011/relationships/chartColorStyle" Target="colors42.xml"/><Relationship Id="rId1" Type="http://schemas.microsoft.com/office/2011/relationships/chartStyle" Target="style42.xml"/></Relationships>
</file>

<file path=ppt/charts/_rels/chart4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Fold%20changes%20at%20day%2012-GC.xlsx" TargetMode="External"/><Relationship Id="rId2" Type="http://schemas.microsoft.com/office/2011/relationships/chartColorStyle" Target="colors43.xml"/><Relationship Id="rId1" Type="http://schemas.microsoft.com/office/2011/relationships/chartStyle" Target="style43.xml"/></Relationships>
</file>

<file path=ppt/charts/_rels/chart4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Fold%20changes%20at%20day%2012-GC.xlsx" TargetMode="External"/><Relationship Id="rId2" Type="http://schemas.microsoft.com/office/2011/relationships/chartColorStyle" Target="colors44.xml"/><Relationship Id="rId1" Type="http://schemas.microsoft.com/office/2011/relationships/chartStyle" Target="style44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Fold%20changes%20at%20day%2012-GC.xlsx" TargetMode="External"/><Relationship Id="rId2" Type="http://schemas.microsoft.com/office/2011/relationships/chartColorStyle" Target="colors45.xml"/><Relationship Id="rId1" Type="http://schemas.microsoft.com/office/2011/relationships/chartStyle" Target="style45.xml"/></Relationships>
</file>

<file path=ppt/charts/_rels/chart4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Fold%20changes%20at%20day%2012-GC.xlsx" TargetMode="External"/><Relationship Id="rId2" Type="http://schemas.microsoft.com/office/2011/relationships/chartColorStyle" Target="colors46.xml"/><Relationship Id="rId1" Type="http://schemas.microsoft.com/office/2011/relationships/chartStyle" Target="style46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Fold%20changes%20at%20day%2012-GC.xlsx" TargetMode="External"/><Relationship Id="rId2" Type="http://schemas.microsoft.com/office/2011/relationships/chartColorStyle" Target="colors47.xml"/><Relationship Id="rId1" Type="http://schemas.microsoft.com/office/2011/relationships/chartStyle" Target="style47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Fold%20changes%20at%20day%2012-GC.xlsx" TargetMode="External"/><Relationship Id="rId2" Type="http://schemas.microsoft.com/office/2011/relationships/chartColorStyle" Target="colors48.xml"/><Relationship Id="rId1" Type="http://schemas.microsoft.com/office/2011/relationships/chartStyle" Target="style48.xml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Fold%20changes%20at%20day%2012-GC.xlsx" TargetMode="External"/><Relationship Id="rId2" Type="http://schemas.microsoft.com/office/2011/relationships/chartColorStyle" Target="colors49.xml"/><Relationship Id="rId1" Type="http://schemas.microsoft.com/office/2011/relationships/chartStyle" Target="style49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Seagate%20Expansion%20Drive/Old%20Files%20-%20pre%20Sept%202020/UCLA/OBGYN%20Research/Epigenetics/Abstract/kinetics%20presentation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Fold%20changes%20at%20day%2012-GC.xlsx" TargetMode="External"/><Relationship Id="rId2" Type="http://schemas.microsoft.com/office/2011/relationships/chartColorStyle" Target="colors50.xml"/><Relationship Id="rId1" Type="http://schemas.microsoft.com/office/2011/relationships/chartStyle" Target="style50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Volumes/Seagate%20Expansion%20Drive/Old%20Files%20-%20pre%20Sept%202020/UCLA/OBGYN%20Research/Epigenetics/Abstract/kinetics%20presentation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ATACseq_counts_tabl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ATACseq_counts_table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Karen/Downloads/ATACseq_counts_table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FABP4</a:t>
            </a:r>
          </a:p>
        </c:rich>
      </c:tx>
      <c:layout>
        <c:manualLayout>
          <c:xMode val="edge"/>
          <c:yMode val="edge"/>
          <c:x val="0.44375771256231517"/>
          <c:y val="0.13908417391240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genes-kinetics'!$B$22,'interested genes-kinetics'!$D$22,'interested genes-kinetics'!$F$22,'interested genes-kinetics'!$H$22)</c:f>
              <c:numCache>
                <c:formatCode>General</c:formatCode>
                <c:ptCount val="4"/>
                <c:pt idx="0">
                  <c:v>1.3878663330000001</c:v>
                </c:pt>
                <c:pt idx="1">
                  <c:v>1410.0622534333334</c:v>
                </c:pt>
                <c:pt idx="2">
                  <c:v>7187.8663203333335</c:v>
                </c:pt>
                <c:pt idx="3">
                  <c:v>5335.0279183333332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BF-4046-B1F1-9FFDFCF79B9A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genes-kinetics'!$C$22,'interested genes-kinetics'!$E$22,'interested genes-kinetics'!$G$22,'interested genes-kinetics'!$I$22)</c:f>
              <c:numCache>
                <c:formatCode>General</c:formatCode>
                <c:ptCount val="4"/>
                <c:pt idx="0">
                  <c:v>2.0043152416666667</c:v>
                </c:pt>
                <c:pt idx="1">
                  <c:v>232.23737507333331</c:v>
                </c:pt>
                <c:pt idx="2">
                  <c:v>2217.7892003000002</c:v>
                </c:pt>
                <c:pt idx="3">
                  <c:v>1934.4873219000001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BF-4046-B1F1-9FFDFCF79B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ax val="10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WNT10B</a:t>
            </a:r>
          </a:p>
        </c:rich>
      </c:tx>
      <c:layout>
        <c:manualLayout>
          <c:xMode val="edge"/>
          <c:yMode val="edge"/>
          <c:x val="0.32623854396031332"/>
          <c:y val="0.125724097409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2'!$B$111,'Figure 2'!$D$111,'Figure 2'!$F$111)</c:f>
              <c:numCache>
                <c:formatCode>General</c:formatCode>
                <c:ptCount val="3"/>
                <c:pt idx="0">
                  <c:v>3.3254939077032932</c:v>
                </c:pt>
                <c:pt idx="1">
                  <c:v>7.2519450686772666</c:v>
                </c:pt>
                <c:pt idx="2">
                  <c:v>4.4664095102217507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5E-7D40-ABD0-58D3A87EBAA1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2'!$C$111,'Figure 2'!$E$111,'Figure 2'!$G$111)</c:f>
              <c:numCache>
                <c:formatCode>General</c:formatCode>
                <c:ptCount val="3"/>
                <c:pt idx="0">
                  <c:v>3.8357788725760238</c:v>
                </c:pt>
                <c:pt idx="1">
                  <c:v>7.4787564869887335</c:v>
                </c:pt>
                <c:pt idx="2">
                  <c:v>3.796381678783233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5E-7D40-ABD0-58D3A87EBA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SFRP1</a:t>
            </a:r>
          </a:p>
        </c:rich>
      </c:tx>
      <c:layout>
        <c:manualLayout>
          <c:xMode val="edge"/>
          <c:yMode val="edge"/>
          <c:x val="0.36893644761353112"/>
          <c:y val="7.11927748364995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2'!$B$95,'Figure 2'!$D$95,'Figure 2'!$F$95)</c:f>
              <c:numCache>
                <c:formatCode>General</c:formatCode>
                <c:ptCount val="3"/>
                <c:pt idx="0">
                  <c:v>2.5575436006983132</c:v>
                </c:pt>
                <c:pt idx="1">
                  <c:v>6.9271267424755507</c:v>
                </c:pt>
                <c:pt idx="2">
                  <c:v>4.6721875213517103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EF-F849-8931-133491B2025B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2'!$C$95,'Figure 2'!$E$95,'Figure 2'!$G$95)</c:f>
              <c:numCache>
                <c:formatCode>General</c:formatCode>
                <c:ptCount val="3"/>
                <c:pt idx="0">
                  <c:v>2.6008548343347169</c:v>
                </c:pt>
                <c:pt idx="1">
                  <c:v>6.1876342335376462</c:v>
                </c:pt>
                <c:pt idx="2">
                  <c:v>3.81650560551385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EF-F849-8931-133491B20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FZD1</a:t>
            </a:r>
          </a:p>
        </c:rich>
      </c:tx>
      <c:layout>
        <c:manualLayout>
          <c:xMode val="edge"/>
          <c:yMode val="edge"/>
          <c:x val="0.41412179912853214"/>
          <c:y val="0.102845474518803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2'!$B$103,'Figure 2'!$D$103,'Figure 2'!$F$103)</c:f>
              <c:numCache>
                <c:formatCode>General</c:formatCode>
                <c:ptCount val="3"/>
                <c:pt idx="0">
                  <c:v>3.0607030077220632</c:v>
                </c:pt>
                <c:pt idx="1">
                  <c:v>29.750055674556233</c:v>
                </c:pt>
                <c:pt idx="2">
                  <c:v>12.761443224398633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F71-4B4E-8F65-E5246A8FEAFA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2'!$C$103,'Figure 2'!$E$103,'Figure 2'!$G$103)</c:f>
              <c:numCache>
                <c:formatCode>General</c:formatCode>
                <c:ptCount val="3"/>
                <c:pt idx="0">
                  <c:v>5.7098351092752466</c:v>
                </c:pt>
                <c:pt idx="1">
                  <c:v>23.655389043890768</c:v>
                </c:pt>
                <c:pt idx="2">
                  <c:v>8.0289314204686235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F71-4B4E-8F65-E5246A8FEA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BSCL2</a:t>
            </a:r>
          </a:p>
        </c:rich>
      </c:tx>
      <c:layout>
        <c:manualLayout>
          <c:xMode val="edge"/>
          <c:yMode val="edge"/>
          <c:x val="0.38665151317411289"/>
          <c:y val="0.1947738954505686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Sheet1!$A$51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Sheet1!$F$51:$H$51</c:f>
                <c:numCache>
                  <c:formatCode>General</c:formatCode>
                  <c:ptCount val="3"/>
                  <c:pt idx="0">
                    <c:v>0.10852294422266839</c:v>
                  </c:pt>
                  <c:pt idx="1">
                    <c:v>7.9824158240527313E-2</c:v>
                  </c:pt>
                  <c:pt idx="2">
                    <c:v>0.12565013998173064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Sheet1!$B$50:$D$50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Sheet1!$B$51:$D$51</c:f>
              <c:numCache>
                <c:formatCode>General</c:formatCode>
                <c:ptCount val="3"/>
                <c:pt idx="0">
                  <c:v>3.1043408489396769</c:v>
                </c:pt>
                <c:pt idx="1">
                  <c:v>8.6952926228756642</c:v>
                </c:pt>
                <c:pt idx="2">
                  <c:v>3.1156989943614968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080-194C-93C8-393CFD92C4CB}"/>
            </c:ext>
          </c:extLst>
        </c:ser>
        <c:ser>
          <c:idx val="1"/>
          <c:order val="1"/>
          <c:tx>
            <c:strRef>
              <c:f>Sheet1!$A$52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Sheet1!$F$52:$H$52</c:f>
                <c:numCache>
                  <c:formatCode>General</c:formatCode>
                  <c:ptCount val="3"/>
                  <c:pt idx="0">
                    <c:v>0.1804799059740847</c:v>
                  </c:pt>
                  <c:pt idx="1">
                    <c:v>0.11630687665205264</c:v>
                  </c:pt>
                  <c:pt idx="2">
                    <c:v>6.174371890952994E-2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Sheet1!$B$50:$D$50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Sheet1!$B$52:$D$52</c:f>
              <c:numCache>
                <c:formatCode>General</c:formatCode>
                <c:ptCount val="3"/>
                <c:pt idx="0">
                  <c:v>2.9881822273382634</c:v>
                </c:pt>
                <c:pt idx="1">
                  <c:v>8.7050188570586933</c:v>
                </c:pt>
                <c:pt idx="2">
                  <c:v>4.6669771104582498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080-194C-93C8-393CFD92C4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7226479"/>
        <c:axId val="1730360752"/>
      </c:lineChart>
      <c:catAx>
        <c:axId val="97226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0360752"/>
        <c:crosses val="autoZero"/>
        <c:auto val="1"/>
        <c:lblAlgn val="ctr"/>
        <c:lblOffset val="100"/>
        <c:noMultiLvlLbl val="0"/>
      </c:catAx>
      <c:valAx>
        <c:axId val="1730360752"/>
        <c:scaling>
          <c:orientation val="minMax"/>
          <c:max val="12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7226479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DGAT2</a:t>
            </a:r>
          </a:p>
        </c:rich>
      </c:tx>
      <c:layout>
        <c:manualLayout>
          <c:xMode val="edge"/>
          <c:yMode val="edge"/>
          <c:x val="0.33738787201385634"/>
          <c:y val="0.310722167051433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225655731481537"/>
          <c:y val="0.38913774506693738"/>
          <c:w val="0.78615298357094043"/>
          <c:h val="0.3891368386704977"/>
        </c:manualLayout>
      </c:layout>
      <c:lineChart>
        <c:grouping val="standard"/>
        <c:varyColors val="0"/>
        <c:ser>
          <c:idx val="0"/>
          <c:order val="0"/>
          <c:tx>
            <c:strRef>
              <c:f>Sheet1!$A$56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Sheet1!$F$56:$H$56</c:f>
                <c:numCache>
                  <c:formatCode>General</c:formatCode>
                  <c:ptCount val="3"/>
                  <c:pt idx="0">
                    <c:v>2.5581068217074638E-2</c:v>
                  </c:pt>
                  <c:pt idx="1">
                    <c:v>0.1476067659301413</c:v>
                  </c:pt>
                  <c:pt idx="2">
                    <c:v>0.18534325898623877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Sheet1!$B$55:$D$55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Sheet1!$B$56:$D$56</c:f>
              <c:numCache>
                <c:formatCode>General</c:formatCode>
                <c:ptCount val="3"/>
                <c:pt idx="0">
                  <c:v>2.0506151612385071</c:v>
                </c:pt>
                <c:pt idx="1">
                  <c:v>1.3941359743206867</c:v>
                </c:pt>
                <c:pt idx="2">
                  <c:v>2.0134488806730197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52-E64C-AD6C-90AC76484E9E}"/>
            </c:ext>
          </c:extLst>
        </c:ser>
        <c:ser>
          <c:idx val="1"/>
          <c:order val="1"/>
          <c:tx>
            <c:strRef>
              <c:f>Sheet1!$A$57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Sheet1!$F$57:$H$57</c:f>
                <c:numCache>
                  <c:formatCode>General</c:formatCode>
                  <c:ptCount val="3"/>
                  <c:pt idx="0">
                    <c:v>0.15009942309633312</c:v>
                  </c:pt>
                  <c:pt idx="1">
                    <c:v>0.14290311719398704</c:v>
                  </c:pt>
                  <c:pt idx="2">
                    <c:v>6.174371890952994E-2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Sheet1!$B$55:$D$55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Sheet1!$B$57:$D$57</c:f>
              <c:numCache>
                <c:formatCode>General</c:formatCode>
                <c:ptCount val="3"/>
                <c:pt idx="0">
                  <c:v>1.9055421758193301</c:v>
                </c:pt>
                <c:pt idx="1">
                  <c:v>1.4018060698420698</c:v>
                </c:pt>
                <c:pt idx="2">
                  <c:v>2.1432839567440234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52-E64C-AD6C-90AC76484E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231567"/>
        <c:axId val="97034111"/>
      </c:lineChart>
      <c:catAx>
        <c:axId val="892315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7034111"/>
        <c:crosses val="autoZero"/>
        <c:auto val="1"/>
        <c:lblAlgn val="ctr"/>
        <c:lblOffset val="100"/>
        <c:noMultiLvlLbl val="0"/>
      </c:catAx>
      <c:valAx>
        <c:axId val="97034111"/>
        <c:scaling>
          <c:orientation val="minMax"/>
          <c:max val="4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9231567"/>
        <c:crosses val="autoZero"/>
        <c:crossBetween val="between"/>
        <c:majorUnit val="1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DGAT1</a:t>
            </a:r>
          </a:p>
        </c:rich>
      </c:tx>
      <c:layout>
        <c:manualLayout>
          <c:xMode val="edge"/>
          <c:yMode val="edge"/>
          <c:x val="0.36195134349010916"/>
          <c:y val="8.202089298971258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31102051080354"/>
          <c:y val="0.14882022799215427"/>
          <c:w val="0.75430679074532925"/>
          <c:h val="0.62240071466024505"/>
        </c:manualLayout>
      </c:layout>
      <c:lineChart>
        <c:grouping val="standard"/>
        <c:varyColors val="0"/>
        <c:ser>
          <c:idx val="0"/>
          <c:order val="0"/>
          <c:tx>
            <c:strRef>
              <c:f>Sheet1!$A$101</c:f>
              <c:strCache>
                <c:ptCount val="1"/>
                <c:pt idx="0">
                  <c:v>Cotrol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Sheet1!$F$101:$H$101</c:f>
                <c:numCache>
                  <c:formatCode>General</c:formatCode>
                  <c:ptCount val="3"/>
                  <c:pt idx="0">
                    <c:v>1.254912459618455E-2</c:v>
                  </c:pt>
                  <c:pt idx="1">
                    <c:v>7.0652772910156536E-2</c:v>
                  </c:pt>
                  <c:pt idx="2">
                    <c:v>5.9158419947405581E-2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Sheet1!$B$100:$D$100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Sheet1!$B$101:$D$101</c:f>
              <c:numCache>
                <c:formatCode>General</c:formatCode>
                <c:ptCount val="3"/>
                <c:pt idx="0">
                  <c:v>2.3532893196421236E-2</c:v>
                </c:pt>
                <c:pt idx="1">
                  <c:v>0.12386959535919424</c:v>
                </c:pt>
                <c:pt idx="2">
                  <c:v>0.14169255913955972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E7F-A14F-8AE7-1FC8BCE3CE41}"/>
            </c:ext>
          </c:extLst>
        </c:ser>
        <c:ser>
          <c:idx val="1"/>
          <c:order val="1"/>
          <c:tx>
            <c:strRef>
              <c:f>Sheet1!$A$102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Sheet1!$F$102:$H$102</c:f>
                <c:numCache>
                  <c:formatCode>General</c:formatCode>
                  <c:ptCount val="3"/>
                  <c:pt idx="0">
                    <c:v>1.3006205918663468E-2</c:v>
                  </c:pt>
                  <c:pt idx="1">
                    <c:v>7.4152154264423925E-2</c:v>
                  </c:pt>
                  <c:pt idx="2">
                    <c:v>7.4515005671367124E-2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Sheet1!$B$100:$D$100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Sheet1!$B$102:$D$102</c:f>
              <c:numCache>
                <c:formatCode>General</c:formatCode>
                <c:ptCount val="3"/>
                <c:pt idx="0">
                  <c:v>1.31409888544831E-2</c:v>
                </c:pt>
                <c:pt idx="1">
                  <c:v>7.4920590894722666E-2</c:v>
                </c:pt>
                <c:pt idx="2">
                  <c:v>4.3665880243930331E-2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E7F-A14F-8AE7-1FC8BCE3CE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2989488"/>
        <c:axId val="1737990672"/>
      </c:lineChart>
      <c:catAx>
        <c:axId val="1742989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7990672"/>
        <c:crosses val="autoZero"/>
        <c:auto val="1"/>
        <c:lblAlgn val="ctr"/>
        <c:lblOffset val="100"/>
        <c:noMultiLvlLbl val="0"/>
      </c:catAx>
      <c:valAx>
        <c:axId val="1737990672"/>
        <c:scaling>
          <c:orientation val="minMax"/>
          <c:max val="0.4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298948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FASN</a:t>
            </a:r>
          </a:p>
        </c:rich>
      </c:tx>
      <c:layout>
        <c:manualLayout>
          <c:xMode val="edge"/>
          <c:yMode val="edge"/>
          <c:x val="0.39501856121575962"/>
          <c:y val="0.1535610783027121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96674272695125"/>
          <c:y val="0.267258592984708"/>
          <c:w val="0.7565767573438873"/>
          <c:h val="0.54568336124072903"/>
        </c:manualLayout>
      </c:layout>
      <c:lineChart>
        <c:grouping val="standard"/>
        <c:varyColors val="0"/>
        <c:ser>
          <c:idx val="0"/>
          <c:order val="0"/>
          <c:tx>
            <c:strRef>
              <c:f>Sheet1!$A$61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Sheet1!$F$56:$H$56</c:f>
                <c:numCache>
                  <c:formatCode>General</c:formatCode>
                  <c:ptCount val="3"/>
                  <c:pt idx="0">
                    <c:v>2.5581068217074638E-2</c:v>
                  </c:pt>
                  <c:pt idx="1">
                    <c:v>0.1476067659301413</c:v>
                  </c:pt>
                  <c:pt idx="2">
                    <c:v>0.18534325898623877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Sheet1!$B$60:$D$60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Sheet1!$B$61:$D$61</c:f>
              <c:numCache>
                <c:formatCode>General</c:formatCode>
                <c:ptCount val="3"/>
                <c:pt idx="0">
                  <c:v>6.4446149752390669</c:v>
                </c:pt>
                <c:pt idx="1">
                  <c:v>22.1531118363703</c:v>
                </c:pt>
                <c:pt idx="2">
                  <c:v>7.3925800653442195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25-D64D-A559-9A5C446F2BA1}"/>
            </c:ext>
          </c:extLst>
        </c:ser>
        <c:ser>
          <c:idx val="1"/>
          <c:order val="1"/>
          <c:tx>
            <c:strRef>
              <c:f>Sheet1!$A$62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Sheet1!$F$62:$H$62</c:f>
                <c:numCache>
                  <c:formatCode>General</c:formatCode>
                  <c:ptCount val="3"/>
                  <c:pt idx="0">
                    <c:v>0.83033687983096327</c:v>
                  </c:pt>
                  <c:pt idx="1">
                    <c:v>0.24990220080883233</c:v>
                  </c:pt>
                  <c:pt idx="2">
                    <c:v>0.81472822932773248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Sheet1!$B$60:$D$60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Sheet1!$B$62:$D$62</c:f>
              <c:numCache>
                <c:formatCode>General</c:formatCode>
                <c:ptCount val="3"/>
                <c:pt idx="0">
                  <c:v>5.1933997251626769</c:v>
                </c:pt>
                <c:pt idx="1">
                  <c:v>30.877129416528501</c:v>
                </c:pt>
                <c:pt idx="2">
                  <c:v>12.5299661929214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25-D64D-A559-9A5C446F2B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2495936"/>
        <c:axId val="1735902608"/>
      </c:lineChart>
      <c:catAx>
        <c:axId val="173249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5902608"/>
        <c:crosses val="autoZero"/>
        <c:auto val="1"/>
        <c:lblAlgn val="ctr"/>
        <c:lblOffset val="100"/>
        <c:noMultiLvlLbl val="0"/>
      </c:catAx>
      <c:valAx>
        <c:axId val="1735902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2495936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BSCL2 </a:t>
            </a:r>
          </a:p>
        </c:rich>
      </c:tx>
      <c:layout>
        <c:manualLayout>
          <c:xMode val="edge"/>
          <c:yMode val="edge"/>
          <c:x val="0.30531808840646707"/>
          <c:y val="2.77743602362204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012686451840786"/>
          <c:y val="0.16777544534254099"/>
          <c:w val="0.79264764680054656"/>
          <c:h val="0.49536902613199396"/>
        </c:manualLayout>
      </c:layout>
      <c:lineChart>
        <c:grouping val="standard"/>
        <c:varyColors val="0"/>
        <c:ser>
          <c:idx val="0"/>
          <c:order val="0"/>
          <c:tx>
            <c:strRef>
              <c:f>Sheet4!$A$26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Sheet4!$G$26:$J$26</c:f>
                <c:numCache>
                  <c:formatCode>General</c:formatCode>
                  <c:ptCount val="4"/>
                  <c:pt idx="0">
                    <c:v>0.38101155465937486</c:v>
                  </c:pt>
                  <c:pt idx="1">
                    <c:v>2.8062078132777457</c:v>
                  </c:pt>
                  <c:pt idx="2">
                    <c:v>0.17000338439886045</c:v>
                  </c:pt>
                  <c:pt idx="3">
                    <c:v>5.2767099226591396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Sheet4!$B$25:$E$25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Sheet4!$B$26:$E$26</c:f>
              <c:numCache>
                <c:formatCode>General</c:formatCode>
                <c:ptCount val="4"/>
                <c:pt idx="0">
                  <c:v>2.7804279116666666</c:v>
                </c:pt>
                <c:pt idx="1">
                  <c:v>7.7779909960000007</c:v>
                </c:pt>
                <c:pt idx="2">
                  <c:v>4.3744888173333338</c:v>
                </c:pt>
                <c:pt idx="3">
                  <c:v>14.840679043666666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75-0941-AED5-60A18098708C}"/>
            </c:ext>
          </c:extLst>
        </c:ser>
        <c:ser>
          <c:idx val="1"/>
          <c:order val="1"/>
          <c:tx>
            <c:strRef>
              <c:f>Sheet4!$A$27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Sheet4!$G$27:$J$27</c:f>
                <c:numCache>
                  <c:formatCode>General</c:formatCode>
                  <c:ptCount val="4"/>
                  <c:pt idx="0">
                    <c:v>0.84846857374219409</c:v>
                  </c:pt>
                  <c:pt idx="1">
                    <c:v>6.4601185378815043</c:v>
                  </c:pt>
                  <c:pt idx="2">
                    <c:v>1.797450151650154</c:v>
                  </c:pt>
                  <c:pt idx="3">
                    <c:v>21.106554263097689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Sheet4!$B$25:$E$25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Sheet4!$B$27:$E$27</c:f>
              <c:numCache>
                <c:formatCode>General</c:formatCode>
                <c:ptCount val="4"/>
                <c:pt idx="0">
                  <c:v>2.7018803676666665</c:v>
                </c:pt>
                <c:pt idx="1">
                  <c:v>10.889013588333333</c:v>
                </c:pt>
                <c:pt idx="2">
                  <c:v>5.0272206626666662</c:v>
                </c:pt>
                <c:pt idx="3">
                  <c:v>37.62578769666667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75-0941-AED5-60A1809870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748271"/>
        <c:axId val="1753826672"/>
      </c:lineChart>
      <c:catAx>
        <c:axId val="8974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3826672"/>
        <c:crosses val="autoZero"/>
        <c:auto val="1"/>
        <c:lblAlgn val="ctr"/>
        <c:lblOffset val="100"/>
        <c:noMultiLvlLbl val="0"/>
      </c:catAx>
      <c:valAx>
        <c:axId val="17538266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974827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DGAT1 </a:t>
            </a:r>
          </a:p>
        </c:rich>
      </c:tx>
      <c:layout>
        <c:manualLayout>
          <c:xMode val="edge"/>
          <c:yMode val="edge"/>
          <c:x val="0.37337147857695802"/>
          <c:y val="0.1241339949693788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620465590417253"/>
          <c:y val="0.23804411874267678"/>
          <c:w val="0.7512852759924199"/>
          <c:h val="0.5581632203837531"/>
        </c:manualLayout>
      </c:layout>
      <c:lineChart>
        <c:grouping val="standard"/>
        <c:varyColors val="0"/>
        <c:ser>
          <c:idx val="0"/>
          <c:order val="0"/>
          <c:tx>
            <c:strRef>
              <c:f>Sheet4!$A$31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Sheet4!$G$31:$J$31</c:f>
                <c:numCache>
                  <c:formatCode>General</c:formatCode>
                  <c:ptCount val="4"/>
                  <c:pt idx="0">
                    <c:v>0.68869500752460844</c:v>
                  </c:pt>
                  <c:pt idx="1">
                    <c:v>0.37939901213163124</c:v>
                  </c:pt>
                  <c:pt idx="2">
                    <c:v>5.9119225865477407</c:v>
                  </c:pt>
                  <c:pt idx="3">
                    <c:v>16.043730722797715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Sheet4!$B$30:$E$30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Sheet4!$B$31:$E$31</c:f>
              <c:numCache>
                <c:formatCode>General</c:formatCode>
                <c:ptCount val="4"/>
                <c:pt idx="0">
                  <c:v>10.298746665333333</c:v>
                </c:pt>
                <c:pt idx="1">
                  <c:v>16.816381926666665</c:v>
                </c:pt>
                <c:pt idx="2">
                  <c:v>44.818799466666668</c:v>
                </c:pt>
                <c:pt idx="3">
                  <c:v>41.839762146666665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57A-C848-840E-4102712E74DC}"/>
            </c:ext>
          </c:extLst>
        </c:ser>
        <c:ser>
          <c:idx val="1"/>
          <c:order val="1"/>
          <c:tx>
            <c:strRef>
              <c:f>Sheet4!$A$32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Sheet4!$G$32:$J$32</c:f>
                <c:numCache>
                  <c:formatCode>General</c:formatCode>
                  <c:ptCount val="4"/>
                  <c:pt idx="0">
                    <c:v>1.2375334155187221</c:v>
                  </c:pt>
                  <c:pt idx="1">
                    <c:v>12.961814468822594</c:v>
                  </c:pt>
                  <c:pt idx="2">
                    <c:v>25.717972069530379</c:v>
                  </c:pt>
                  <c:pt idx="3">
                    <c:v>17.030262462763211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Sheet4!$B$30:$E$30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Sheet4!$B$32:$E$32</c:f>
              <c:numCache>
                <c:formatCode>General</c:formatCode>
                <c:ptCount val="4"/>
                <c:pt idx="0">
                  <c:v>10.142550228333333</c:v>
                </c:pt>
                <c:pt idx="1">
                  <c:v>43.096817430000009</c:v>
                </c:pt>
                <c:pt idx="2">
                  <c:v>159.65676393333331</c:v>
                </c:pt>
                <c:pt idx="3">
                  <c:v>81.61969696333334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57A-C848-840E-4102712E74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364687"/>
        <c:axId val="92177695"/>
      </c:lineChart>
      <c:catAx>
        <c:axId val="923646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2177695"/>
        <c:crosses val="autoZero"/>
        <c:auto val="1"/>
        <c:lblAlgn val="ctr"/>
        <c:lblOffset val="100"/>
        <c:noMultiLvlLbl val="0"/>
      </c:catAx>
      <c:valAx>
        <c:axId val="9217769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2364687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DGAT2</a:t>
            </a:r>
          </a:p>
        </c:rich>
      </c:tx>
      <c:layout>
        <c:manualLayout>
          <c:xMode val="edge"/>
          <c:yMode val="edge"/>
          <c:x val="0.3747528796469502"/>
          <c:y val="0.236539899857836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494576977656185"/>
          <c:y val="0.3232934821032023"/>
          <c:w val="0.71358963052239244"/>
          <c:h val="0.40976098325885774"/>
        </c:manualLayout>
      </c:layout>
      <c:lineChart>
        <c:grouping val="standard"/>
        <c:varyColors val="0"/>
        <c:ser>
          <c:idx val="0"/>
          <c:order val="0"/>
          <c:tx>
            <c:strRef>
              <c:f>Sheet4!$A$36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Sheet4!$G$36:$J$36</c:f>
                <c:numCache>
                  <c:formatCode>General</c:formatCode>
                  <c:ptCount val="4"/>
                  <c:pt idx="0">
                    <c:v>0.38471362873759946</c:v>
                  </c:pt>
                  <c:pt idx="1">
                    <c:v>2.0735475681079287</c:v>
                  </c:pt>
                  <c:pt idx="2">
                    <c:v>44.548756758766778</c:v>
                  </c:pt>
                  <c:pt idx="3">
                    <c:v>97.569466600130951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Sheet4!$B$35:$E$35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Sheet4!$B$36:$E$36</c:f>
              <c:numCache>
                <c:formatCode>General</c:formatCode>
                <c:ptCount val="4"/>
                <c:pt idx="0">
                  <c:v>3.8958010323333334</c:v>
                </c:pt>
                <c:pt idx="1">
                  <c:v>18.600704876666665</c:v>
                </c:pt>
                <c:pt idx="2">
                  <c:v>163.05232716666666</c:v>
                </c:pt>
                <c:pt idx="3">
                  <c:v>303.54847083333334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F62-4245-874E-8F0EA755C337}"/>
            </c:ext>
          </c:extLst>
        </c:ser>
        <c:ser>
          <c:idx val="1"/>
          <c:order val="1"/>
          <c:tx>
            <c:strRef>
              <c:f>Sheet4!$A$37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Sheet4!$G$37:$J$37</c:f>
                <c:numCache>
                  <c:formatCode>General</c:formatCode>
                  <c:ptCount val="4"/>
                  <c:pt idx="0">
                    <c:v>1.1561074703350234</c:v>
                  </c:pt>
                  <c:pt idx="1">
                    <c:v>8.8363826520814932</c:v>
                  </c:pt>
                  <c:pt idx="2">
                    <c:v>90.245024230515227</c:v>
                  </c:pt>
                  <c:pt idx="3">
                    <c:v>226.58760730768071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Sheet4!$B$35:$E$35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Sheet4!$B$37:$E$37</c:f>
              <c:numCache>
                <c:formatCode>General</c:formatCode>
                <c:ptCount val="4"/>
                <c:pt idx="0">
                  <c:v>4.7580755533333337</c:v>
                </c:pt>
                <c:pt idx="1">
                  <c:v>77.989755163333342</c:v>
                </c:pt>
                <c:pt idx="2">
                  <c:v>721.01300746666675</c:v>
                </c:pt>
                <c:pt idx="3">
                  <c:v>985.66725403333339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62-4245-874E-8F0EA755C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3708608"/>
        <c:axId val="89850943"/>
      </c:lineChart>
      <c:catAx>
        <c:axId val="1753708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9850943"/>
        <c:crosses val="autoZero"/>
        <c:auto val="1"/>
        <c:lblAlgn val="ctr"/>
        <c:lblOffset val="100"/>
        <c:noMultiLvlLbl val="0"/>
      </c:catAx>
      <c:valAx>
        <c:axId val="89850943"/>
        <c:scaling>
          <c:orientation val="minMax"/>
          <c:max val="16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3708608"/>
        <c:crosses val="autoZero"/>
        <c:crossBetween val="between"/>
        <c:majorUnit val="4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LPL</a:t>
            </a:r>
          </a:p>
        </c:rich>
      </c:tx>
      <c:layout>
        <c:manualLayout>
          <c:xMode val="edge"/>
          <c:yMode val="edge"/>
          <c:x val="0.50239777269395858"/>
          <c:y val="0.1081765797096511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genes-kinetics'!$B$30,'interested genes-kinetics'!$D$30,'interested genes-kinetics'!$F$30,'interested genes-kinetics'!$H$30)</c:f>
              <c:numCache>
                <c:formatCode>General</c:formatCode>
                <c:ptCount val="4"/>
                <c:pt idx="0">
                  <c:v>1.6145949553333334</c:v>
                </c:pt>
                <c:pt idx="1">
                  <c:v>457.48520669999999</c:v>
                </c:pt>
                <c:pt idx="2">
                  <c:v>6837.1508506666678</c:v>
                </c:pt>
                <c:pt idx="3">
                  <c:v>6392.4286183333343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3D2-334A-B7A4-1812FD92EC72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genes-kinetics'!$C$30,'interested genes-kinetics'!$E$30,'interested genes-kinetics'!$G$30,'interested genes-kinetics'!$I$30)</c:f>
              <c:numCache>
                <c:formatCode>General</c:formatCode>
                <c:ptCount val="4"/>
                <c:pt idx="0">
                  <c:v>2.0352284276666666</c:v>
                </c:pt>
                <c:pt idx="1">
                  <c:v>82.274468433333325</c:v>
                </c:pt>
                <c:pt idx="2">
                  <c:v>1583.9976465666666</c:v>
                </c:pt>
                <c:pt idx="3">
                  <c:v>1793.5703530666667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3D2-334A-B7A4-1812FD92E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ax val="100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FASN</a:t>
            </a:r>
          </a:p>
        </c:rich>
      </c:tx>
      <c:layout>
        <c:manualLayout>
          <c:xMode val="edge"/>
          <c:yMode val="edge"/>
          <c:x val="0.42961057699279298"/>
          <c:y val="0.1371862696850393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3248907557958026"/>
          <c:y val="0.23303631564670194"/>
          <c:w val="0.69957673645522611"/>
          <c:h val="0.56704867425043337"/>
        </c:manualLayout>
      </c:layout>
      <c:lineChart>
        <c:grouping val="standard"/>
        <c:varyColors val="0"/>
        <c:ser>
          <c:idx val="0"/>
          <c:order val="0"/>
          <c:tx>
            <c:strRef>
              <c:f>Sheet4!$A$41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Sheet4!$G$41:$J$41</c:f>
                <c:numCache>
                  <c:formatCode>General</c:formatCode>
                  <c:ptCount val="4"/>
                  <c:pt idx="0">
                    <c:v>7.2726036206316351</c:v>
                  </c:pt>
                  <c:pt idx="1">
                    <c:v>34.118970613146089</c:v>
                  </c:pt>
                  <c:pt idx="2">
                    <c:v>241.34426390033178</c:v>
                  </c:pt>
                  <c:pt idx="3">
                    <c:v>917.96026880652948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Sheet4!$B$40:$E$40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Sheet4!$B$41:$E$41</c:f>
              <c:numCache>
                <c:formatCode>General</c:formatCode>
                <c:ptCount val="4"/>
                <c:pt idx="0">
                  <c:v>178.37983919999999</c:v>
                </c:pt>
                <c:pt idx="1">
                  <c:v>587.1010501666666</c:v>
                </c:pt>
                <c:pt idx="2">
                  <c:v>1435.3758233333331</c:v>
                </c:pt>
                <c:pt idx="3">
                  <c:v>2410.9461550000001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18-5F41-B7F2-CB618C02BCAA}"/>
            </c:ext>
          </c:extLst>
        </c:ser>
        <c:ser>
          <c:idx val="1"/>
          <c:order val="1"/>
          <c:tx>
            <c:strRef>
              <c:f>Sheet4!$A$42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Sheet4!$G$42:$J$42</c:f>
                <c:numCache>
                  <c:formatCode>General</c:formatCode>
                  <c:ptCount val="4"/>
                  <c:pt idx="0">
                    <c:v>7.7616465294613084</c:v>
                  </c:pt>
                  <c:pt idx="1">
                    <c:v>445.43114669188344</c:v>
                  </c:pt>
                  <c:pt idx="2">
                    <c:v>839.78239238339972</c:v>
                  </c:pt>
                  <c:pt idx="3">
                    <c:v>878.06433408777787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Sheet4!$B$40:$E$40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Sheet4!$B$42:$E$42</c:f>
              <c:numCache>
                <c:formatCode>General</c:formatCode>
                <c:ptCount val="4"/>
                <c:pt idx="0">
                  <c:v>229.00385470000001</c:v>
                </c:pt>
                <c:pt idx="1">
                  <c:v>2065.2514740000001</c:v>
                </c:pt>
                <c:pt idx="2">
                  <c:v>6731.1225933333335</c:v>
                </c:pt>
                <c:pt idx="3">
                  <c:v>5990.2580073333338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F18-5F41-B7F2-CB618C02BC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5980640"/>
        <c:axId val="1732293456"/>
      </c:lineChart>
      <c:catAx>
        <c:axId val="175598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2293456"/>
        <c:crosses val="autoZero"/>
        <c:auto val="1"/>
        <c:lblAlgn val="ctr"/>
        <c:lblOffset val="100"/>
        <c:noMultiLvlLbl val="0"/>
      </c:catAx>
      <c:valAx>
        <c:axId val="17322934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980640"/>
        <c:crosses val="autoZero"/>
        <c:crossBetween val="between"/>
        <c:majorUnit val="25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PNPLA2</a:t>
            </a:r>
          </a:p>
        </c:rich>
      </c:tx>
      <c:layout>
        <c:manualLayout>
          <c:xMode val="edge"/>
          <c:yMode val="edge"/>
          <c:x val="0.27075764540731845"/>
          <c:y val="0.247723900039127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176386352483084"/>
          <c:y val="0.36675832976675882"/>
          <c:w val="0.77331048556863313"/>
          <c:h val="0.39249746495573601"/>
        </c:manualLayout>
      </c:layout>
      <c:lineChart>
        <c:grouping val="standard"/>
        <c:varyColors val="0"/>
        <c:ser>
          <c:idx val="0"/>
          <c:order val="0"/>
          <c:tx>
            <c:strRef>
              <c:f>Sheet1!$A$41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Sheet1!$F$41:$H$41</c:f>
                <c:numCache>
                  <c:formatCode>General</c:formatCode>
                  <c:ptCount val="3"/>
                  <c:pt idx="0">
                    <c:v>0.2789584209207901</c:v>
                  </c:pt>
                  <c:pt idx="1">
                    <c:v>0.1840362512695321</c:v>
                  </c:pt>
                  <c:pt idx="2">
                    <c:v>0.77430945271874962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Sheet1!$B$40:$D$40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Sheet1!$B$41:$D$41</c:f>
              <c:numCache>
                <c:formatCode>General</c:formatCode>
                <c:ptCount val="3"/>
                <c:pt idx="0">
                  <c:v>4.9228503968671538</c:v>
                </c:pt>
                <c:pt idx="1">
                  <c:v>18.336454351325866</c:v>
                </c:pt>
                <c:pt idx="2">
                  <c:v>6.1617062505447775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54-4349-BC2A-ECDF56CDAC1A}"/>
            </c:ext>
          </c:extLst>
        </c:ser>
        <c:ser>
          <c:idx val="1"/>
          <c:order val="1"/>
          <c:tx>
            <c:strRef>
              <c:f>Sheet1!$A$42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Sheet1!$F$42:$H$42</c:f>
                <c:numCache>
                  <c:formatCode>General</c:formatCode>
                  <c:ptCount val="3"/>
                  <c:pt idx="0">
                    <c:v>0.4500576623774003</c:v>
                  </c:pt>
                  <c:pt idx="1">
                    <c:v>7.5807793085997235E-2</c:v>
                  </c:pt>
                  <c:pt idx="2">
                    <c:v>1.0486834951572972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Sheet1!$B$40:$D$40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Sheet1!$B$42:$D$42</c:f>
              <c:numCache>
                <c:formatCode>General</c:formatCode>
                <c:ptCount val="3"/>
                <c:pt idx="0">
                  <c:v>4.0567569688830742</c:v>
                </c:pt>
                <c:pt idx="1">
                  <c:v>23.58018889610533</c:v>
                </c:pt>
                <c:pt idx="2">
                  <c:v>11.688317200590939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754-4349-BC2A-ECDF56CDAC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9130559"/>
        <c:axId val="1716723776"/>
      </c:lineChart>
      <c:catAx>
        <c:axId val="89130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16723776"/>
        <c:crosses val="autoZero"/>
        <c:auto val="1"/>
        <c:lblAlgn val="ctr"/>
        <c:lblOffset val="100"/>
        <c:noMultiLvlLbl val="0"/>
      </c:catAx>
      <c:valAx>
        <c:axId val="1716723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9130559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LPIN1</a:t>
            </a:r>
          </a:p>
        </c:rich>
      </c:tx>
      <c:layout>
        <c:manualLayout>
          <c:xMode val="edge"/>
          <c:yMode val="edge"/>
          <c:x val="0.36746580808389312"/>
          <c:y val="0.1492098643919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Sheet1!$A$66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Sheet1!$F$66:$H$66</c:f>
                <c:numCache>
                  <c:formatCode>General</c:formatCode>
                  <c:ptCount val="3"/>
                  <c:pt idx="0">
                    <c:v>0.16116454998237767</c:v>
                  </c:pt>
                  <c:pt idx="1">
                    <c:v>5.6773642772278012E-2</c:v>
                  </c:pt>
                  <c:pt idx="2">
                    <c:v>0.2307357177350399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Sheet1!$B$65:$D$65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Sheet1!$B$66:$D$66</c:f>
              <c:numCache>
                <c:formatCode>General</c:formatCode>
                <c:ptCount val="3"/>
                <c:pt idx="0">
                  <c:v>2.7540493324909634</c:v>
                </c:pt>
                <c:pt idx="1">
                  <c:v>2.5810672249792899</c:v>
                </c:pt>
                <c:pt idx="2">
                  <c:v>2.2981868667009331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A9-EE4E-AA8C-F548C15C7F46}"/>
            </c:ext>
          </c:extLst>
        </c:ser>
        <c:ser>
          <c:idx val="1"/>
          <c:order val="1"/>
          <c:tx>
            <c:strRef>
              <c:f>Sheet1!$A$67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Sheet1!$F$67:$H$67</c:f>
                <c:numCache>
                  <c:formatCode>General</c:formatCode>
                  <c:ptCount val="3"/>
                  <c:pt idx="0">
                    <c:v>0.83033687983096327</c:v>
                  </c:pt>
                  <c:pt idx="1">
                    <c:v>0.13922972224330854</c:v>
                  </c:pt>
                  <c:pt idx="2">
                    <c:v>0.25217402838841563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Sheet1!$B$65:$D$65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Sheet1!$B$67:$D$67</c:f>
              <c:numCache>
                <c:formatCode>General</c:formatCode>
                <c:ptCount val="3"/>
                <c:pt idx="0">
                  <c:v>2.709142276169763</c:v>
                </c:pt>
                <c:pt idx="1">
                  <c:v>2.54390684390461</c:v>
                </c:pt>
                <c:pt idx="2">
                  <c:v>2.5312195100887163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A9-EE4E-AA8C-F548C15C7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9435216"/>
        <c:axId val="1734002000"/>
      </c:lineChart>
      <c:catAx>
        <c:axId val="171943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4002000"/>
        <c:crosses val="autoZero"/>
        <c:auto val="1"/>
        <c:lblAlgn val="ctr"/>
        <c:lblOffset val="100"/>
        <c:noMultiLvlLbl val="0"/>
      </c:catAx>
      <c:valAx>
        <c:axId val="17340020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943521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1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NR1H3</a:t>
            </a:r>
          </a:p>
        </c:rich>
      </c:tx>
      <c:layout>
        <c:manualLayout>
          <c:xMode val="edge"/>
          <c:yMode val="edge"/>
          <c:x val="0.31764708789932328"/>
          <c:y val="0.2842626030029510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1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489789524948858"/>
          <c:y val="0.39262459395393756"/>
          <c:w val="0.79805128154216365"/>
          <c:h val="0.43012075297767111"/>
        </c:manualLayout>
      </c:layout>
      <c:lineChart>
        <c:grouping val="standard"/>
        <c:varyColors val="0"/>
        <c:ser>
          <c:idx val="0"/>
          <c:order val="0"/>
          <c:tx>
            <c:strRef>
              <c:f>Sheet1!$A$46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Sheet1!$F$46:$H$46</c:f>
                <c:numCache>
                  <c:formatCode>General</c:formatCode>
                  <c:ptCount val="3"/>
                  <c:pt idx="0">
                    <c:v>0.10269172298886813</c:v>
                  </c:pt>
                  <c:pt idx="1">
                    <c:v>0.17937554624382632</c:v>
                  </c:pt>
                  <c:pt idx="2">
                    <c:v>0.24328258509058207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Sheet1!$B$45:$D$45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Sheet1!$B$46:$D$46</c:f>
              <c:numCache>
                <c:formatCode>General</c:formatCode>
                <c:ptCount val="3"/>
                <c:pt idx="0">
                  <c:v>2.7525242242469798</c:v>
                </c:pt>
                <c:pt idx="1">
                  <c:v>5.7920889697895666</c:v>
                </c:pt>
                <c:pt idx="2">
                  <c:v>2.8341595790044867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820-E145-8788-2358FF03E38B}"/>
            </c:ext>
          </c:extLst>
        </c:ser>
        <c:ser>
          <c:idx val="1"/>
          <c:order val="1"/>
          <c:tx>
            <c:strRef>
              <c:f>Sheet1!$A$47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Sheet1!$F$47:$H$47</c:f>
                <c:numCache>
                  <c:formatCode>General</c:formatCode>
                  <c:ptCount val="3"/>
                  <c:pt idx="0">
                    <c:v>0.1280840140952082</c:v>
                  </c:pt>
                  <c:pt idx="1">
                    <c:v>0.17360347727303832</c:v>
                  </c:pt>
                  <c:pt idx="2">
                    <c:v>0.25159092504877639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Sheet1!$B$45:$D$45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Sheet1!$B$47:$D$47</c:f>
              <c:numCache>
                <c:formatCode>General</c:formatCode>
                <c:ptCount val="3"/>
                <c:pt idx="0">
                  <c:v>2.5951006385986402</c:v>
                </c:pt>
                <c:pt idx="1">
                  <c:v>6.7623839235395806</c:v>
                </c:pt>
                <c:pt idx="2">
                  <c:v>4.7267041900687872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820-E145-8788-2358FF03E3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942415"/>
        <c:axId val="1730356832"/>
      </c:lineChart>
      <c:catAx>
        <c:axId val="92942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0356832"/>
        <c:crosses val="autoZero"/>
        <c:auto val="1"/>
        <c:lblAlgn val="ctr"/>
        <c:lblOffset val="100"/>
        <c:noMultiLvlLbl val="0"/>
      </c:catAx>
      <c:valAx>
        <c:axId val="1730356832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2942415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MOGAT1</a:t>
            </a:r>
          </a:p>
        </c:rich>
      </c:tx>
      <c:layout>
        <c:manualLayout>
          <c:xMode val="edge"/>
          <c:yMode val="edge"/>
          <c:x val="0.31382446099189881"/>
          <c:y val="0.327710335353952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489782636272882"/>
          <c:y val="0.40913015386550633"/>
          <c:w val="0.798051392925889"/>
          <c:h val="0.42225671022710465"/>
        </c:manualLayout>
      </c:layout>
      <c:lineChart>
        <c:grouping val="standard"/>
        <c:varyColors val="0"/>
        <c:ser>
          <c:idx val="0"/>
          <c:order val="0"/>
          <c:tx>
            <c:strRef>
              <c:f>Sheet1!$A$71</c:f>
              <c:strCache>
                <c:ptCount val="1"/>
                <c:pt idx="0">
                  <c:v>Cotrol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Sheet1!$F$71:$H$71</c:f>
                <c:numCache>
                  <c:formatCode>General</c:formatCode>
                  <c:ptCount val="3"/>
                  <c:pt idx="0">
                    <c:v>2.8862630193020922E-2</c:v>
                  </c:pt>
                  <c:pt idx="1">
                    <c:v>0.13922972224330854</c:v>
                  </c:pt>
                  <c:pt idx="2">
                    <c:v>0.1758326316303063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Sheet1!$B$70:$D$70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Sheet1!$B$71:$D$71</c:f>
              <c:numCache>
                <c:formatCode>General</c:formatCode>
                <c:ptCount val="3"/>
                <c:pt idx="0">
                  <c:v>2.0692861378606699</c:v>
                </c:pt>
                <c:pt idx="1">
                  <c:v>2.7380570751166666</c:v>
                </c:pt>
                <c:pt idx="2">
                  <c:v>2.5588516804739267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E0-A94A-8AC6-51B73D1FC199}"/>
            </c:ext>
          </c:extLst>
        </c:ser>
        <c:ser>
          <c:idx val="1"/>
          <c:order val="1"/>
          <c:tx>
            <c:strRef>
              <c:f>Sheet1!$A$72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Sheet1!$F$72:$H$72</c:f>
                <c:numCache>
                  <c:formatCode>General</c:formatCode>
                  <c:ptCount val="3"/>
                  <c:pt idx="0">
                    <c:v>7.4676390796610495E-2</c:v>
                  </c:pt>
                  <c:pt idx="1">
                    <c:v>9.2756258634915351E-2</c:v>
                  </c:pt>
                  <c:pt idx="2">
                    <c:v>0.21994668012747648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Sheet1!$B$70:$D$70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Sheet1!$B$72:$D$72</c:f>
              <c:numCache>
                <c:formatCode>General</c:formatCode>
                <c:ptCount val="3"/>
                <c:pt idx="0">
                  <c:v>1.7218338529338399</c:v>
                </c:pt>
                <c:pt idx="1">
                  <c:v>4.3640158532897795</c:v>
                </c:pt>
                <c:pt idx="2">
                  <c:v>3.5327710632131493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DE0-A94A-8AC6-51B73D1FC1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9453872"/>
        <c:axId val="1736450752"/>
      </c:lineChart>
      <c:catAx>
        <c:axId val="1729453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6450752"/>
        <c:crosses val="autoZero"/>
        <c:auto val="1"/>
        <c:lblAlgn val="ctr"/>
        <c:lblOffset val="100"/>
        <c:noMultiLvlLbl val="0"/>
      </c:catAx>
      <c:valAx>
        <c:axId val="1736450752"/>
        <c:scaling>
          <c:orientation val="minMax"/>
          <c:max val="8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2945387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PNPLA3</a:t>
            </a:r>
          </a:p>
        </c:rich>
      </c:tx>
      <c:layout>
        <c:manualLayout>
          <c:xMode val="edge"/>
          <c:yMode val="edge"/>
          <c:x val="0.34552125193390382"/>
          <c:y val="0.142221675415573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Sheet1!$A$81</c:f>
              <c:strCache>
                <c:ptCount val="1"/>
                <c:pt idx="0">
                  <c:v>Cotrol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Sheet1!$F$81:$H$81</c:f>
                <c:numCache>
                  <c:formatCode>General</c:formatCode>
                  <c:ptCount val="3"/>
                  <c:pt idx="0">
                    <c:v>0.16374537198959574</c:v>
                  </c:pt>
                  <c:pt idx="1">
                    <c:v>6.5402823368892263E-2</c:v>
                  </c:pt>
                  <c:pt idx="2">
                    <c:v>0.36935628623479255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Sheet1!$B$80:$D$80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Sheet1!$B$81:$D$81</c:f>
              <c:numCache>
                <c:formatCode>General</c:formatCode>
                <c:ptCount val="3"/>
                <c:pt idx="0">
                  <c:v>3.6508249191352369</c:v>
                </c:pt>
                <c:pt idx="1">
                  <c:v>7.4055028325142489</c:v>
                </c:pt>
                <c:pt idx="2">
                  <c:v>3.5104786563431438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FE4-A043-B084-64269AE56D08}"/>
            </c:ext>
          </c:extLst>
        </c:ser>
        <c:ser>
          <c:idx val="1"/>
          <c:order val="1"/>
          <c:tx>
            <c:strRef>
              <c:f>Sheet1!$A$82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Sheet1!$F$82:$H$82</c:f>
                <c:numCache>
                  <c:formatCode>General</c:formatCode>
                  <c:ptCount val="3"/>
                  <c:pt idx="0">
                    <c:v>0.19389311824323086</c:v>
                  </c:pt>
                  <c:pt idx="1">
                    <c:v>4.6884391508249849E-2</c:v>
                  </c:pt>
                  <c:pt idx="2">
                    <c:v>0.456634497905272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Sheet1!$B$80:$D$80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Sheet1!$B$82:$D$82</c:f>
              <c:numCache>
                <c:formatCode>General</c:formatCode>
                <c:ptCount val="3"/>
                <c:pt idx="0">
                  <c:v>3.2702614826235101</c:v>
                </c:pt>
                <c:pt idx="1">
                  <c:v>9.3337815631126304</c:v>
                </c:pt>
                <c:pt idx="2">
                  <c:v>5.2893065137577828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FE4-A043-B084-64269AE56D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2783600"/>
        <c:axId val="1737675872"/>
      </c:lineChart>
      <c:catAx>
        <c:axId val="1732783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7675872"/>
        <c:crosses val="autoZero"/>
        <c:auto val="1"/>
        <c:lblAlgn val="ctr"/>
        <c:lblOffset val="100"/>
        <c:noMultiLvlLbl val="0"/>
      </c:catAx>
      <c:valAx>
        <c:axId val="1737675872"/>
        <c:scaling>
          <c:orientation val="minMax"/>
          <c:max val="12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2783600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IL6</a:t>
            </a:r>
          </a:p>
        </c:rich>
      </c:tx>
      <c:layout>
        <c:manualLayout>
          <c:xMode val="edge"/>
          <c:yMode val="edge"/>
          <c:x val="0.42446103764189413"/>
          <c:y val="0.260513640990775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1014501809643"/>
          <c:y val="0.38875437131799651"/>
          <c:w val="0.76832513608635855"/>
          <c:h val="0.43573822981315841"/>
        </c:manualLayout>
      </c:layout>
      <c:lineChart>
        <c:grouping val="standard"/>
        <c:varyColors val="0"/>
        <c:ser>
          <c:idx val="0"/>
          <c:order val="0"/>
          <c:tx>
            <c:strRef>
              <c:f>Sheet1!$A$91</c:f>
              <c:strCache>
                <c:ptCount val="1"/>
                <c:pt idx="0">
                  <c:v>Cotrol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Sheet1!$F$91:$H$91</c:f>
                <c:numCache>
                  <c:formatCode>General</c:formatCode>
                  <c:ptCount val="3"/>
                  <c:pt idx="0">
                    <c:v>7.7846369905076235E-2</c:v>
                  </c:pt>
                  <c:pt idx="1">
                    <c:v>1.1479768667875092</c:v>
                  </c:pt>
                  <c:pt idx="2">
                    <c:v>0.31196064413119712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Sheet1!$B$90:$D$90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Sheet1!$B$91:$D$91</c:f>
              <c:numCache>
                <c:formatCode>General</c:formatCode>
                <c:ptCount val="3"/>
                <c:pt idx="0">
                  <c:v>3.7764174258424865</c:v>
                </c:pt>
                <c:pt idx="1">
                  <c:v>10.36184410857385</c:v>
                </c:pt>
                <c:pt idx="2">
                  <c:v>3.89458658499816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5D-4746-A14F-6D0E94BCE4A8}"/>
            </c:ext>
          </c:extLst>
        </c:ser>
        <c:ser>
          <c:idx val="1"/>
          <c:order val="1"/>
          <c:tx>
            <c:strRef>
              <c:f>Sheet1!$A$92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Sheet1!$F$92:$H$92</c:f>
                <c:numCache>
                  <c:formatCode>General</c:formatCode>
                  <c:ptCount val="3"/>
                  <c:pt idx="0">
                    <c:v>2.6755884108870476E-2</c:v>
                  </c:pt>
                  <c:pt idx="1">
                    <c:v>1.4745251542732958</c:v>
                  </c:pt>
                  <c:pt idx="2">
                    <c:v>0.25960169224953789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Sheet1!$B$90:$D$90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Sheet1!$B$92:$D$92</c:f>
              <c:numCache>
                <c:formatCode>General</c:formatCode>
                <c:ptCount val="3"/>
                <c:pt idx="0">
                  <c:v>2.4511358333794036</c:v>
                </c:pt>
                <c:pt idx="1">
                  <c:v>8.1164080718421197</c:v>
                </c:pt>
                <c:pt idx="2">
                  <c:v>4.5249957205295264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5D-4746-A14F-6D0E94BCE4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5722496"/>
        <c:axId val="89863935"/>
      </c:lineChart>
      <c:catAx>
        <c:axId val="1735722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89863935"/>
        <c:crosses val="autoZero"/>
        <c:auto val="1"/>
        <c:lblAlgn val="ctr"/>
        <c:lblOffset val="100"/>
        <c:noMultiLvlLbl val="0"/>
      </c:catAx>
      <c:valAx>
        <c:axId val="898639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5722496"/>
        <c:crosses val="autoZero"/>
        <c:crossBetween val="between"/>
        <c:majorUnit val="5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LPL</a:t>
            </a:r>
          </a:p>
        </c:rich>
      </c:tx>
      <c:layout>
        <c:manualLayout>
          <c:xMode val="edge"/>
          <c:yMode val="edge"/>
          <c:x val="0.40123314186667686"/>
          <c:y val="0.18869545603674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Sheet1!$A$96</c:f>
              <c:strCache>
                <c:ptCount val="1"/>
                <c:pt idx="0">
                  <c:v>Cotrol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Sheet1!$F$96:$H$96</c:f>
                <c:numCache>
                  <c:formatCode>General</c:formatCode>
                  <c:ptCount val="3"/>
                  <c:pt idx="0">
                    <c:v>7.7846369999999998E-2</c:v>
                  </c:pt>
                  <c:pt idx="1">
                    <c:v>6.0566250000000002E-2</c:v>
                  </c:pt>
                  <c:pt idx="2">
                    <c:v>0.31196064413119712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Sheet1!$B$95:$D$95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Sheet1!$B$96:$D$96</c:f>
              <c:numCache>
                <c:formatCode>General</c:formatCode>
                <c:ptCount val="3"/>
                <c:pt idx="0">
                  <c:v>0.90805119819020563</c:v>
                </c:pt>
                <c:pt idx="1">
                  <c:v>0.82276664641753261</c:v>
                </c:pt>
                <c:pt idx="2">
                  <c:v>0.92086535092460364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885-7548-AAC6-A3F1725389FC}"/>
            </c:ext>
          </c:extLst>
        </c:ser>
        <c:ser>
          <c:idx val="1"/>
          <c:order val="1"/>
          <c:tx>
            <c:strRef>
              <c:f>Sheet1!$A$97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Sheet1!$F$97:$H$97</c:f>
                <c:numCache>
                  <c:formatCode>General</c:formatCode>
                  <c:ptCount val="3"/>
                  <c:pt idx="0">
                    <c:v>0.10520723</c:v>
                  </c:pt>
                  <c:pt idx="1">
                    <c:v>0.13233740999999999</c:v>
                  </c:pt>
                  <c:pt idx="2">
                    <c:v>0.28940980231340424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Sheet1!$B$95:$D$95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Sheet1!$B$97:$D$97</c:f>
              <c:numCache>
                <c:formatCode>General</c:formatCode>
                <c:ptCount val="3"/>
                <c:pt idx="0">
                  <c:v>0.8084000117602107</c:v>
                </c:pt>
                <c:pt idx="1">
                  <c:v>0.58311941576938964</c:v>
                </c:pt>
                <c:pt idx="2">
                  <c:v>0.96620910687359507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885-7548-AAC6-A3F1725389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2626944"/>
        <c:axId val="1719367728"/>
      </c:lineChart>
      <c:catAx>
        <c:axId val="174262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9367728"/>
        <c:crosses val="autoZero"/>
        <c:auto val="1"/>
        <c:lblAlgn val="ctr"/>
        <c:lblOffset val="100"/>
        <c:noMultiLvlLbl val="0"/>
      </c:catAx>
      <c:valAx>
        <c:axId val="1719367728"/>
        <c:scaling>
          <c:orientation val="minMax"/>
          <c:max val="4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42626944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GPAM</a:t>
            </a:r>
          </a:p>
        </c:rich>
      </c:tx>
      <c:layout>
        <c:manualLayout>
          <c:xMode val="edge"/>
          <c:yMode val="edge"/>
          <c:x val="0.37785651475772852"/>
          <c:y val="0.178455134514435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Sheet1!$A$37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Sheet1!$F$37:$H$37</c:f>
                <c:numCache>
                  <c:formatCode>General</c:formatCode>
                  <c:ptCount val="3"/>
                  <c:pt idx="0">
                    <c:v>0.1385810832462957</c:v>
                  </c:pt>
                  <c:pt idx="1">
                    <c:v>0.16933470799094111</c:v>
                  </c:pt>
                  <c:pt idx="2">
                    <c:v>0.28099997311126479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Sheet1!$B$36:$D$36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Sheet1!$B$37:$D$37</c:f>
              <c:numCache>
                <c:formatCode>General</c:formatCode>
                <c:ptCount val="3"/>
                <c:pt idx="0">
                  <c:v>2.19628302067549</c:v>
                </c:pt>
                <c:pt idx="1">
                  <c:v>3.3490948889650531</c:v>
                </c:pt>
                <c:pt idx="2">
                  <c:v>2.9079920337997103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9B-0240-B591-55361819D3C1}"/>
            </c:ext>
          </c:extLst>
        </c:ser>
        <c:ser>
          <c:idx val="1"/>
          <c:order val="1"/>
          <c:tx>
            <c:strRef>
              <c:f>Sheet1!$A$38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Sheet1!$F$38:$H$38</c:f>
                <c:numCache>
                  <c:formatCode>General</c:formatCode>
                  <c:ptCount val="3"/>
                  <c:pt idx="0">
                    <c:v>0.10568334284602457</c:v>
                  </c:pt>
                  <c:pt idx="1">
                    <c:v>0.39012343698814378</c:v>
                  </c:pt>
                  <c:pt idx="2">
                    <c:v>0.37944934281855985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Sheet1!$B$36:$D$36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Sheet1!$B$38:$D$38</c:f>
              <c:numCache>
                <c:formatCode>General</c:formatCode>
                <c:ptCount val="3"/>
                <c:pt idx="0">
                  <c:v>2.2283413716194533</c:v>
                </c:pt>
                <c:pt idx="1">
                  <c:v>2.8265750057457666</c:v>
                </c:pt>
                <c:pt idx="2">
                  <c:v>4.2528676324150068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9B-0240-B591-55361819D3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1383279"/>
        <c:axId val="56147199"/>
      </c:lineChart>
      <c:catAx>
        <c:axId val="51383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6147199"/>
        <c:crosses val="autoZero"/>
        <c:auto val="1"/>
        <c:lblAlgn val="ctr"/>
        <c:lblOffset val="100"/>
        <c:noMultiLvlLbl val="0"/>
      </c:catAx>
      <c:valAx>
        <c:axId val="56147199"/>
        <c:scaling>
          <c:orientation val="minMax"/>
          <c:max val="5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1383279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FITM2</a:t>
            </a:r>
          </a:p>
        </c:rich>
      </c:tx>
      <c:layout>
        <c:manualLayout>
          <c:xMode val="edge"/>
          <c:yMode val="edge"/>
          <c:x val="0.38959332914000705"/>
          <c:y val="0.159601924759405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Sheet1!$A$76</c:f>
              <c:strCache>
                <c:ptCount val="1"/>
                <c:pt idx="0">
                  <c:v>Cotrol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Lit>
                <c:formatCode>General</c:formatCode>
                <c:ptCount val="1"/>
                <c:pt idx="0">
                  <c:v>1</c:v>
                </c:pt>
              </c:numLit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Sheet1!$B$75:$D$75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Sheet1!$B$76:$D$76</c:f>
              <c:numCache>
                <c:formatCode>General</c:formatCode>
                <c:ptCount val="3"/>
                <c:pt idx="0">
                  <c:v>2.9647538915168066</c:v>
                </c:pt>
                <c:pt idx="1">
                  <c:v>8.5083842523106608</c:v>
                </c:pt>
                <c:pt idx="2">
                  <c:v>4.831275818166227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7AC-DB4E-AAA7-60CC0326C6D8}"/>
            </c:ext>
          </c:extLst>
        </c:ser>
        <c:ser>
          <c:idx val="1"/>
          <c:order val="1"/>
          <c:tx>
            <c:strRef>
              <c:f>Sheet1!$A$77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Sheet1!$F$77:$H$77</c:f>
                <c:numCache>
                  <c:formatCode>General</c:formatCode>
                  <c:ptCount val="3"/>
                  <c:pt idx="0">
                    <c:v>0.29870769363030553</c:v>
                  </c:pt>
                  <c:pt idx="1">
                    <c:v>0.19998494848393206</c:v>
                  </c:pt>
                  <c:pt idx="2">
                    <c:v>0.65990274339056731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Sheet1!$B$75:$D$75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Sheet1!$B$77:$D$77</c:f>
              <c:numCache>
                <c:formatCode>General</c:formatCode>
                <c:ptCount val="3"/>
                <c:pt idx="0">
                  <c:v>2.1439298871327868</c:v>
                </c:pt>
                <c:pt idx="1">
                  <c:v>11.687178484212737</c:v>
                </c:pt>
                <c:pt idx="2">
                  <c:v>7.5628743167235557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7AC-DB4E-AAA7-60CC0326C6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7004080"/>
        <c:axId val="1735845856"/>
      </c:lineChart>
      <c:catAx>
        <c:axId val="1717004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5845856"/>
        <c:crosses val="autoZero"/>
        <c:auto val="1"/>
        <c:lblAlgn val="ctr"/>
        <c:lblOffset val="100"/>
        <c:noMultiLvlLbl val="0"/>
      </c:catAx>
      <c:valAx>
        <c:axId val="1735845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7004080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ANKRD1</a:t>
            </a:r>
          </a:p>
        </c:rich>
      </c:tx>
      <c:layout>
        <c:manualLayout>
          <c:xMode val="edge"/>
          <c:yMode val="edge"/>
          <c:x val="0.34878226397510437"/>
          <c:y val="0.123630376811029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genes-kinetics'!$B$71,'interested genes-kinetics'!$D$71,'interested genes-kinetics'!$F$71,'interested genes-kinetics'!$H$71)</c:f>
              <c:numCache>
                <c:formatCode>General</c:formatCode>
                <c:ptCount val="4"/>
                <c:pt idx="0">
                  <c:v>34.372888716666665</c:v>
                </c:pt>
                <c:pt idx="1">
                  <c:v>0.81691741933333339</c:v>
                </c:pt>
                <c:pt idx="2">
                  <c:v>9.7766789596666666</c:v>
                </c:pt>
                <c:pt idx="3">
                  <c:v>30.809544416666668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AE-834F-9885-D8FACFA9E7AA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genes-kinetics'!$C$71,'interested genes-kinetics'!$E$71,'interested genes-kinetics'!$G$71,'interested genes-kinetics'!$I$71)</c:f>
              <c:numCache>
                <c:formatCode>General</c:formatCode>
                <c:ptCount val="4"/>
                <c:pt idx="0">
                  <c:v>71.990731036666674</c:v>
                </c:pt>
                <c:pt idx="1">
                  <c:v>7.0603108016666667</c:v>
                </c:pt>
                <c:pt idx="2">
                  <c:v>62.585561866666673</c:v>
                </c:pt>
                <c:pt idx="3">
                  <c:v>50.064587406666668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FAE-834F-9885-D8FACFA9E7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ax val="8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FTM2</a:t>
            </a:r>
          </a:p>
        </c:rich>
      </c:tx>
      <c:layout>
        <c:manualLayout>
          <c:xMode val="edge"/>
          <c:yMode val="edge"/>
          <c:x val="0.39133214738543198"/>
          <c:y val="0.2686175993285229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466612153517192"/>
          <c:y val="0.36008037116866992"/>
          <c:w val="0.76897538600119808"/>
          <c:h val="0.36839440324407269"/>
        </c:manualLayout>
      </c:layout>
      <c:lineChart>
        <c:grouping val="standard"/>
        <c:varyColors val="0"/>
        <c:ser>
          <c:idx val="0"/>
          <c:order val="0"/>
          <c:tx>
            <c:strRef>
              <c:f>Sheet4!$A$46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Sheet4!$G$46:$I$46</c:f>
                <c:numCache>
                  <c:formatCode>General</c:formatCode>
                  <c:ptCount val="3"/>
                  <c:pt idx="0">
                    <c:v>0.28387870861629555</c:v>
                  </c:pt>
                  <c:pt idx="1">
                    <c:v>1.6191999872417919</c:v>
                  </c:pt>
                  <c:pt idx="2">
                    <c:v>1.0748616989997948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Sheet4!$B$45:$E$45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Sheet4!$B$46:$E$46</c:f>
              <c:numCache>
                <c:formatCode>General</c:formatCode>
                <c:ptCount val="4"/>
                <c:pt idx="0">
                  <c:v>3.6867323120000002</c:v>
                </c:pt>
                <c:pt idx="1">
                  <c:v>9.5062736309999991</c:v>
                </c:pt>
                <c:pt idx="2">
                  <c:v>12.045617303</c:v>
                </c:pt>
                <c:pt idx="3">
                  <c:v>14.994363158333334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565-6542-AF32-DCC6152E62B2}"/>
            </c:ext>
          </c:extLst>
        </c:ser>
        <c:ser>
          <c:idx val="1"/>
          <c:order val="1"/>
          <c:tx>
            <c:strRef>
              <c:f>Sheet4!$A$47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Sheet4!$G$47:$J$47</c:f>
                <c:numCache>
                  <c:formatCode>General</c:formatCode>
                  <c:ptCount val="4"/>
                  <c:pt idx="0">
                    <c:v>0.43022808780440391</c:v>
                  </c:pt>
                  <c:pt idx="1">
                    <c:v>1.6483536552311144</c:v>
                  </c:pt>
                  <c:pt idx="2">
                    <c:v>2.8653870655511904</c:v>
                  </c:pt>
                  <c:pt idx="3">
                    <c:v>6.0231025171769454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Sheet4!$B$45:$E$45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Sheet4!$B$47:$E$47</c:f>
              <c:numCache>
                <c:formatCode>General</c:formatCode>
                <c:ptCount val="4"/>
                <c:pt idx="0">
                  <c:v>3.6843014733333335</c:v>
                </c:pt>
                <c:pt idx="1">
                  <c:v>18.300647976666667</c:v>
                </c:pt>
                <c:pt idx="2">
                  <c:v>27.023068679999998</c:v>
                </c:pt>
                <c:pt idx="3">
                  <c:v>27.821393743333331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565-6542-AF32-DCC6152E62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57813744"/>
        <c:axId val="1755595680"/>
      </c:lineChart>
      <c:catAx>
        <c:axId val="1757813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5595680"/>
        <c:crosses val="autoZero"/>
        <c:auto val="1"/>
        <c:lblAlgn val="ctr"/>
        <c:lblOffset val="100"/>
        <c:noMultiLvlLbl val="0"/>
      </c:catAx>
      <c:valAx>
        <c:axId val="1755595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7813744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b="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GAPT3</a:t>
            </a:r>
          </a:p>
        </c:rich>
      </c:tx>
      <c:layout>
        <c:manualLayout>
          <c:xMode val="edge"/>
          <c:yMode val="edge"/>
          <c:x val="0.37933336716888288"/>
          <c:y val="0.173976788057742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Sheet4!$A$51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Sheet4!$G$51:$J$51</c:f>
                <c:numCache>
                  <c:formatCode>General</c:formatCode>
                  <c:ptCount val="4"/>
                  <c:pt idx="0">
                    <c:v>3.7567525052375608</c:v>
                  </c:pt>
                  <c:pt idx="1">
                    <c:v>0.3726095656034229</c:v>
                  </c:pt>
                  <c:pt idx="2">
                    <c:v>1.2032509878061026</c:v>
                  </c:pt>
                  <c:pt idx="3">
                    <c:v>9.8550723980000008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Sheet4!$B$50:$E$50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Sheet4!$B$51:$E$51</c:f>
              <c:numCache>
                <c:formatCode>General</c:formatCode>
                <c:ptCount val="4"/>
                <c:pt idx="0">
                  <c:v>71.31820768</c:v>
                </c:pt>
                <c:pt idx="1">
                  <c:v>0.70085360066666658</c:v>
                </c:pt>
                <c:pt idx="2">
                  <c:v>3.5013444103333335</c:v>
                </c:pt>
                <c:pt idx="3">
                  <c:v>1.3656718426666667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2A9-564E-AE33-2D42B4D1BD32}"/>
            </c:ext>
          </c:extLst>
        </c:ser>
        <c:ser>
          <c:idx val="1"/>
          <c:order val="1"/>
          <c:tx>
            <c:strRef>
              <c:f>Sheet4!$A$52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Sheet4!$G$52:$J$52</c:f>
                <c:numCache>
                  <c:formatCode>General</c:formatCode>
                  <c:ptCount val="4"/>
                  <c:pt idx="0">
                    <c:v>2.9535162794693397</c:v>
                  </c:pt>
                  <c:pt idx="1">
                    <c:v>0.17676640873832491</c:v>
                  </c:pt>
                  <c:pt idx="2">
                    <c:v>3.0125737648038453</c:v>
                  </c:pt>
                  <c:pt idx="3">
                    <c:v>2.2484427628254884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Sheet4!$B$50:$E$50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Sheet4!$B$52:$E$52</c:f>
              <c:numCache>
                <c:formatCode>General</c:formatCode>
                <c:ptCount val="4"/>
                <c:pt idx="0">
                  <c:v>76.125751696666669</c:v>
                </c:pt>
                <c:pt idx="1">
                  <c:v>0.921275709</c:v>
                </c:pt>
                <c:pt idx="2">
                  <c:v>14.298739383000003</c:v>
                </c:pt>
                <c:pt idx="3">
                  <c:v>9.1457268676666672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2A9-564E-AE33-2D42B4D1BD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1376480"/>
        <c:axId val="1764257488"/>
      </c:lineChart>
      <c:catAx>
        <c:axId val="1761376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4257488"/>
        <c:crosses val="autoZero"/>
        <c:auto val="1"/>
        <c:lblAlgn val="ctr"/>
        <c:lblOffset val="100"/>
        <c:noMultiLvlLbl val="0"/>
      </c:catAx>
      <c:valAx>
        <c:axId val="17642574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1376480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GPAM </a:t>
            </a:r>
          </a:p>
        </c:rich>
      </c:tx>
      <c:layout>
        <c:manualLayout>
          <c:xMode val="edge"/>
          <c:yMode val="edge"/>
          <c:x val="0.44857661093468298"/>
          <c:y val="0.15192202537182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Sheet4!$A$56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Sheet4!$G$56:$J$56</c:f>
                <c:numCache>
                  <c:formatCode>General</c:formatCode>
                  <c:ptCount val="4"/>
                  <c:pt idx="0">
                    <c:v>0.24630427667900487</c:v>
                  </c:pt>
                  <c:pt idx="1">
                    <c:v>40.552027505183013</c:v>
                  </c:pt>
                  <c:pt idx="2">
                    <c:v>439.8208482103114</c:v>
                  </c:pt>
                  <c:pt idx="3">
                    <c:v>988.62267429784526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Sheet4!$B$55:$E$55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Sheet4!$B$56:$E$56</c:f>
              <c:numCache>
                <c:formatCode>General</c:formatCode>
                <c:ptCount val="4"/>
                <c:pt idx="0">
                  <c:v>2.4190314289999999</c:v>
                </c:pt>
                <c:pt idx="1">
                  <c:v>169.81033806666665</c:v>
                </c:pt>
                <c:pt idx="2">
                  <c:v>1235.2311754666669</c:v>
                </c:pt>
                <c:pt idx="3">
                  <c:v>1769.7884459666666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BFC-D142-A468-C5BE16BB401A}"/>
            </c:ext>
          </c:extLst>
        </c:ser>
        <c:ser>
          <c:idx val="1"/>
          <c:order val="1"/>
          <c:tx>
            <c:strRef>
              <c:f>Sheet4!$A$57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Sheet4!$G$57:$J$57</c:f>
                <c:numCache>
                  <c:formatCode>General</c:formatCode>
                  <c:ptCount val="4"/>
                  <c:pt idx="0">
                    <c:v>0.33353116117080905</c:v>
                  </c:pt>
                  <c:pt idx="1">
                    <c:v>73.914164751535012</c:v>
                  </c:pt>
                  <c:pt idx="2">
                    <c:v>306.1719301462482</c:v>
                  </c:pt>
                  <c:pt idx="3">
                    <c:v>1449.7146368442816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Sheet4!$B$55:$E$55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Sheet4!$B$57:$E$57</c:f>
              <c:numCache>
                <c:formatCode>General</c:formatCode>
                <c:ptCount val="4"/>
                <c:pt idx="0">
                  <c:v>2.534328463</c:v>
                </c:pt>
                <c:pt idx="1">
                  <c:v>349.78353440000001</c:v>
                </c:pt>
                <c:pt idx="2">
                  <c:v>5743.4334360000003</c:v>
                </c:pt>
                <c:pt idx="3">
                  <c:v>5045.9824053333332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BFC-D142-A468-C5BE16BB40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4163024"/>
        <c:axId val="1764457072"/>
      </c:lineChart>
      <c:catAx>
        <c:axId val="1764163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4457072"/>
        <c:crosses val="autoZero"/>
        <c:auto val="1"/>
        <c:lblAlgn val="ctr"/>
        <c:lblOffset val="100"/>
        <c:noMultiLvlLbl val="0"/>
      </c:catAx>
      <c:valAx>
        <c:axId val="1764457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4163024"/>
        <c:crosses val="autoZero"/>
        <c:crossBetween val="between"/>
        <c:majorUnit val="2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IL6</a:t>
            </a:r>
          </a:p>
        </c:rich>
      </c:tx>
      <c:layout>
        <c:manualLayout>
          <c:xMode val="edge"/>
          <c:yMode val="edge"/>
          <c:x val="0.41212182731302233"/>
          <c:y val="0.1818555883639545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915895625010608"/>
          <c:y val="0.28753955018002147"/>
          <c:w val="0.75558120978557963"/>
          <c:h val="0.51384645957698827"/>
        </c:manualLayout>
      </c:layout>
      <c:lineChart>
        <c:grouping val="standard"/>
        <c:varyColors val="0"/>
        <c:ser>
          <c:idx val="0"/>
          <c:order val="0"/>
          <c:tx>
            <c:strRef>
              <c:f>Sheet4!$A$61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Sheet4!$G$61:$J$61</c:f>
                <c:numCache>
                  <c:formatCode>General</c:formatCode>
                  <c:ptCount val="4"/>
                  <c:pt idx="0">
                    <c:v>2.4766298665264257</c:v>
                  </c:pt>
                  <c:pt idx="1">
                    <c:v>2.8240834829770778</c:v>
                  </c:pt>
                  <c:pt idx="2">
                    <c:v>2.5756333119510182</c:v>
                  </c:pt>
                  <c:pt idx="3">
                    <c:v>3.8774518578081678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Sheet4!$B$60:$E$60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Sheet4!$B$61:$E$61</c:f>
              <c:numCache>
                <c:formatCode>General</c:formatCode>
                <c:ptCount val="4"/>
                <c:pt idx="0">
                  <c:v>17.768752503333335</c:v>
                </c:pt>
                <c:pt idx="1">
                  <c:v>5.1039808090000003</c:v>
                </c:pt>
                <c:pt idx="2">
                  <c:v>6.3580393769999999</c:v>
                </c:pt>
                <c:pt idx="3">
                  <c:v>7.3278564076666663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4A-C342-88DB-AD291F3FC4E5}"/>
            </c:ext>
          </c:extLst>
        </c:ser>
        <c:ser>
          <c:idx val="1"/>
          <c:order val="1"/>
          <c:tx>
            <c:strRef>
              <c:f>Sheet4!$A$62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Sheet4!$G$62:$J$62</c:f>
                <c:numCache>
                  <c:formatCode>General</c:formatCode>
                  <c:ptCount val="4"/>
                  <c:pt idx="0">
                    <c:v>2.8298354410845126</c:v>
                  </c:pt>
                  <c:pt idx="1">
                    <c:v>0.24558884253011801</c:v>
                  </c:pt>
                  <c:pt idx="2">
                    <c:v>1.1967225685223482</c:v>
                  </c:pt>
                  <c:pt idx="3">
                    <c:v>0.71665201468953266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Sheet4!$B$60:$E$60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Sheet4!$B$62:$E$62</c:f>
              <c:numCache>
                <c:formatCode>General</c:formatCode>
                <c:ptCount val="4"/>
                <c:pt idx="0">
                  <c:v>11.237441917666667</c:v>
                </c:pt>
                <c:pt idx="1">
                  <c:v>1.542594842</c:v>
                </c:pt>
                <c:pt idx="2">
                  <c:v>2.8723816056666664</c:v>
                </c:pt>
                <c:pt idx="3">
                  <c:v>2.8262214203333329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94A-C342-88DB-AD291F3FC4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7146960"/>
        <c:axId val="1767176800"/>
      </c:lineChart>
      <c:catAx>
        <c:axId val="1767146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7176800"/>
        <c:crosses val="autoZero"/>
        <c:auto val="1"/>
        <c:lblAlgn val="ctr"/>
        <c:lblOffset val="100"/>
        <c:noMultiLvlLbl val="0"/>
      </c:catAx>
      <c:valAx>
        <c:axId val="1767176800"/>
        <c:scaling>
          <c:orientation val="minMax"/>
          <c:max val="5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714696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LPL</a:t>
            </a:r>
          </a:p>
        </c:rich>
      </c:tx>
      <c:layout>
        <c:manualLayout>
          <c:xMode val="edge"/>
          <c:yMode val="edge"/>
          <c:x val="0.49515732662178569"/>
          <c:y val="8.441138360136191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4422048066819257"/>
          <c:y val="0.24302249282152916"/>
          <c:w val="0.68038333857742461"/>
          <c:h val="0.4547259834557652"/>
        </c:manualLayout>
      </c:layout>
      <c:lineChart>
        <c:grouping val="standard"/>
        <c:varyColors val="0"/>
        <c:ser>
          <c:idx val="0"/>
          <c:order val="0"/>
          <c:tx>
            <c:strRef>
              <c:f>Sheet4!$A$66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Sheet4!$G$66:$J$66</c:f>
                <c:numCache>
                  <c:formatCode>General</c:formatCode>
                  <c:ptCount val="4"/>
                  <c:pt idx="0">
                    <c:v>0.59710551204619688</c:v>
                  </c:pt>
                  <c:pt idx="1">
                    <c:v>29.131536038617352</c:v>
                  </c:pt>
                  <c:pt idx="2">
                    <c:v>498.02310512788006</c:v>
                  </c:pt>
                  <c:pt idx="3">
                    <c:v>920.48896377232973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Sheet4!$B$65:$E$65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Sheet4!$B$66:$E$66</c:f>
              <c:numCache>
                <c:formatCode>General</c:formatCode>
                <c:ptCount val="4"/>
                <c:pt idx="0">
                  <c:v>2.0352284276666666</c:v>
                </c:pt>
                <c:pt idx="1">
                  <c:v>82.274468433333325</c:v>
                </c:pt>
                <c:pt idx="2">
                  <c:v>1583.9976465666666</c:v>
                </c:pt>
                <c:pt idx="3">
                  <c:v>1793.5703530666667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754-FE44-9554-CA694BC12C2A}"/>
            </c:ext>
          </c:extLst>
        </c:ser>
        <c:ser>
          <c:idx val="1"/>
          <c:order val="1"/>
          <c:tx>
            <c:strRef>
              <c:f>Sheet4!$A$67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Sheet4!$G$67:$J$67</c:f>
                <c:numCache>
                  <c:formatCode>General</c:formatCode>
                  <c:ptCount val="4"/>
                  <c:pt idx="0">
                    <c:v>0.48806288742454262</c:v>
                  </c:pt>
                  <c:pt idx="1">
                    <c:v>89.9390413617338</c:v>
                  </c:pt>
                  <c:pt idx="2">
                    <c:v>539.13413997664327</c:v>
                  </c:pt>
                  <c:pt idx="3">
                    <c:v>1688.0324981408962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Sheet4!$B$65:$E$65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Sheet4!$B$67:$E$67</c:f>
              <c:numCache>
                <c:formatCode>General</c:formatCode>
                <c:ptCount val="4"/>
                <c:pt idx="0">
                  <c:v>1.6145949553333334</c:v>
                </c:pt>
                <c:pt idx="1">
                  <c:v>457.48520669999999</c:v>
                </c:pt>
                <c:pt idx="2">
                  <c:v>6837.1508506666678</c:v>
                </c:pt>
                <c:pt idx="3">
                  <c:v>6392.4286183333343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754-FE44-9554-CA694BC12C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5336096"/>
        <c:axId val="1765596352"/>
      </c:lineChart>
      <c:catAx>
        <c:axId val="176533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5596352"/>
        <c:crosses val="autoZero"/>
        <c:auto val="1"/>
        <c:lblAlgn val="ctr"/>
        <c:lblOffset val="100"/>
        <c:noMultiLvlLbl val="0"/>
      </c:catAx>
      <c:valAx>
        <c:axId val="1765596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5336096"/>
        <c:crosses val="autoZero"/>
        <c:crossBetween val="between"/>
        <c:majorUnit val="25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LPIN1</a:t>
            </a:r>
          </a:p>
        </c:rich>
      </c:tx>
      <c:layout>
        <c:manualLayout>
          <c:xMode val="edge"/>
          <c:yMode val="edge"/>
          <c:x val="0.4117010467019826"/>
          <c:y val="0.2952929573653878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5173508288001"/>
          <c:y val="0.37891234469592638"/>
          <c:w val="0.7386256465753529"/>
          <c:h val="0.39796355646821785"/>
        </c:manualLayout>
      </c:layout>
      <c:lineChart>
        <c:grouping val="standard"/>
        <c:varyColors val="0"/>
        <c:ser>
          <c:idx val="0"/>
          <c:order val="0"/>
          <c:tx>
            <c:strRef>
              <c:f>Sheet4!$A$71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Sheet4!$G$71:$J$71</c:f>
                <c:numCache>
                  <c:formatCode>General</c:formatCode>
                  <c:ptCount val="4"/>
                  <c:pt idx="0">
                    <c:v>4.4037468088370764</c:v>
                  </c:pt>
                  <c:pt idx="1">
                    <c:v>6.4074984459203534</c:v>
                  </c:pt>
                  <c:pt idx="2">
                    <c:v>21.839995041081384</c:v>
                  </c:pt>
                  <c:pt idx="3">
                    <c:v>64.032401935000067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Sheet4!$B$70:$E$70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Sheet4!$B$71:$E$71</c:f>
              <c:numCache>
                <c:formatCode>General</c:formatCode>
                <c:ptCount val="4"/>
                <c:pt idx="0">
                  <c:v>43.934675926666671</c:v>
                </c:pt>
                <c:pt idx="1">
                  <c:v>84.529135850000003</c:v>
                </c:pt>
                <c:pt idx="2">
                  <c:v>139.28608646666666</c:v>
                </c:pt>
                <c:pt idx="3">
                  <c:v>192.94467324666664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AB0-4A44-AB8A-1B35C6A5F70A}"/>
            </c:ext>
          </c:extLst>
        </c:ser>
        <c:ser>
          <c:idx val="1"/>
          <c:order val="1"/>
          <c:tx>
            <c:strRef>
              <c:f>Sheet4!$A$72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Sheet4!$G$72:$J$72</c:f>
                <c:numCache>
                  <c:formatCode>General</c:formatCode>
                  <c:ptCount val="4"/>
                  <c:pt idx="0">
                    <c:v>2.5997740195018868</c:v>
                  </c:pt>
                  <c:pt idx="1">
                    <c:v>6.208753558004803</c:v>
                  </c:pt>
                  <c:pt idx="2">
                    <c:v>28.346415850158227</c:v>
                  </c:pt>
                  <c:pt idx="3">
                    <c:v>59.958553213334525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Sheet4!$B$70:$E$70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Sheet4!$B$72:$E$72</c:f>
              <c:numCache>
                <c:formatCode>General</c:formatCode>
                <c:ptCount val="4"/>
                <c:pt idx="0">
                  <c:v>47.282445133333333</c:v>
                </c:pt>
                <c:pt idx="1">
                  <c:v>119.90048969999999</c:v>
                </c:pt>
                <c:pt idx="2">
                  <c:v>362.35916809999998</c:v>
                </c:pt>
                <c:pt idx="3">
                  <c:v>389.02267266666667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AB0-4A44-AB8A-1B35C6A5F7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1785472"/>
        <c:axId val="1761826304"/>
      </c:lineChart>
      <c:catAx>
        <c:axId val="1761785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1826304"/>
        <c:crosses val="autoZero"/>
        <c:auto val="1"/>
        <c:lblAlgn val="ctr"/>
        <c:lblOffset val="100"/>
        <c:noMultiLvlLbl val="0"/>
      </c:catAx>
      <c:valAx>
        <c:axId val="17618263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61785472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MOGAT1</a:t>
            </a:r>
          </a:p>
        </c:rich>
      </c:tx>
      <c:layout>
        <c:manualLayout>
          <c:xMode val="edge"/>
          <c:yMode val="edge"/>
          <c:x val="0.26241323118005594"/>
          <c:y val="0.2380537928590877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586344890450094"/>
          <c:y val="0.34051774290083847"/>
          <c:w val="0.79649006769750663"/>
          <c:h val="0.4199598442545357"/>
        </c:manualLayout>
      </c:layout>
      <c:lineChart>
        <c:grouping val="standard"/>
        <c:varyColors val="0"/>
        <c:ser>
          <c:idx val="0"/>
          <c:order val="0"/>
          <c:tx>
            <c:strRef>
              <c:f>Sheet4!$A$76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Sheet4!$G$76:$J$76</c:f>
                <c:numCache>
                  <c:formatCode>General</c:formatCode>
                  <c:ptCount val="4"/>
                  <c:pt idx="0">
                    <c:v>1.0557262065181729E-2</c:v>
                  </c:pt>
                  <c:pt idx="1">
                    <c:v>0</c:v>
                  </c:pt>
                  <c:pt idx="2">
                    <c:v>0.3141456368074142</c:v>
                  </c:pt>
                  <c:pt idx="3">
                    <c:v>0.69532064153334117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Sheet4!$B$75:$E$75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Sheet4!$B$76:$E$76</c:f>
              <c:numCache>
                <c:formatCode>General</c:formatCode>
                <c:ptCount val="4"/>
                <c:pt idx="0">
                  <c:v>1.0666666666666666E-2</c:v>
                </c:pt>
                <c:pt idx="1">
                  <c:v>0</c:v>
                </c:pt>
                <c:pt idx="2">
                  <c:v>0.98975854333333346</c:v>
                </c:pt>
                <c:pt idx="3">
                  <c:v>1.2044481703333334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FC-9046-A36F-206183107DC8}"/>
            </c:ext>
          </c:extLst>
        </c:ser>
        <c:ser>
          <c:idx val="1"/>
          <c:order val="1"/>
          <c:tx>
            <c:strRef>
              <c:f>Sheet4!$A$77</c:f>
              <c:strCache>
                <c:ptCount val="1"/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Sheet4!$G$77:$J$77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5.4203463228002131E-2</c:v>
                  </c:pt>
                  <c:pt idx="2">
                    <c:v>0.30639520505196949</c:v>
                  </c:pt>
                  <c:pt idx="3">
                    <c:v>1.1034712026378721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Sheet4!$B$75:$E$75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Sheet4!$B$77:$E$77</c:f>
              <c:numCache>
                <c:formatCode>General</c:formatCode>
                <c:ptCount val="4"/>
                <c:pt idx="0">
                  <c:v>0</c:v>
                </c:pt>
                <c:pt idx="1">
                  <c:v>0.13455840866666666</c:v>
                </c:pt>
                <c:pt idx="2">
                  <c:v>5.4714859480000007</c:v>
                </c:pt>
                <c:pt idx="3">
                  <c:v>4.6498688919999998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FC-9046-A36F-206183107D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2693152"/>
        <c:axId val="1777458656"/>
      </c:lineChart>
      <c:catAx>
        <c:axId val="17726931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77458656"/>
        <c:crosses val="autoZero"/>
        <c:auto val="1"/>
        <c:lblAlgn val="ctr"/>
        <c:lblOffset val="100"/>
        <c:noMultiLvlLbl val="0"/>
      </c:catAx>
      <c:valAx>
        <c:axId val="1777458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72693152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NR1H3</a:t>
            </a:r>
          </a:p>
        </c:rich>
      </c:tx>
      <c:layout>
        <c:manualLayout>
          <c:xMode val="edge"/>
          <c:yMode val="edge"/>
          <c:x val="0.38263428582726594"/>
          <c:y val="0.124931103836296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067527195939188"/>
          <c:y val="0.24712841670869656"/>
          <c:w val="0.73579516147029655"/>
          <c:h val="0.44965829467961271"/>
        </c:manualLayout>
      </c:layout>
      <c:lineChart>
        <c:grouping val="standard"/>
        <c:varyColors val="0"/>
        <c:ser>
          <c:idx val="0"/>
          <c:order val="0"/>
          <c:tx>
            <c:strRef>
              <c:f>Sheet4!$A$81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Sheet4!$G$81:$J$81</c:f>
                <c:numCache>
                  <c:formatCode>General</c:formatCode>
                  <c:ptCount val="4"/>
                  <c:pt idx="0">
                    <c:v>0.21038991733053544</c:v>
                  </c:pt>
                  <c:pt idx="1">
                    <c:v>3.1243051532173651</c:v>
                  </c:pt>
                  <c:pt idx="2">
                    <c:v>10.087957092208656</c:v>
                  </c:pt>
                  <c:pt idx="3">
                    <c:v>35.411226411286741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Sheet4!$B$80:$E$80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Sheet4!$B$81:$E$81</c:f>
              <c:numCache>
                <c:formatCode>General</c:formatCode>
                <c:ptCount val="4"/>
                <c:pt idx="0">
                  <c:v>1.8378426333333333</c:v>
                </c:pt>
                <c:pt idx="1">
                  <c:v>11.066524145000001</c:v>
                </c:pt>
                <c:pt idx="2">
                  <c:v>38.96111466</c:v>
                </c:pt>
                <c:pt idx="3">
                  <c:v>58.952751093333326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D40-DB43-ACE5-726E771DA39B}"/>
            </c:ext>
          </c:extLst>
        </c:ser>
        <c:ser>
          <c:idx val="1"/>
          <c:order val="1"/>
          <c:tx>
            <c:strRef>
              <c:f>Sheet4!$A$82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Sheet4!$G$82:$J$82</c:f>
                <c:numCache>
                  <c:formatCode>General</c:formatCode>
                  <c:ptCount val="4"/>
                  <c:pt idx="0">
                    <c:v>0.10087684820953451</c:v>
                  </c:pt>
                  <c:pt idx="1">
                    <c:v>3.873654260221659</c:v>
                  </c:pt>
                  <c:pt idx="2">
                    <c:v>26.151346950839962</c:v>
                  </c:pt>
                  <c:pt idx="3">
                    <c:v>48.18757795506184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Sheet4!$B$80:$E$80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Sheet4!$B$82:$E$82</c:f>
              <c:numCache>
                <c:formatCode>General</c:formatCode>
                <c:ptCount val="4"/>
                <c:pt idx="0">
                  <c:v>1.2218937116666666</c:v>
                </c:pt>
                <c:pt idx="1">
                  <c:v>27.328050603333335</c:v>
                </c:pt>
                <c:pt idx="2">
                  <c:v>192.99485763333334</c:v>
                </c:pt>
                <c:pt idx="3">
                  <c:v>155.16601039333332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D40-DB43-ACE5-726E771DA3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1587920"/>
        <c:axId val="1774164176"/>
      </c:lineChart>
      <c:catAx>
        <c:axId val="1771587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74164176"/>
        <c:crosses val="autoZero"/>
        <c:auto val="1"/>
        <c:lblAlgn val="ctr"/>
        <c:lblOffset val="100"/>
        <c:noMultiLvlLbl val="0"/>
      </c:catAx>
      <c:valAx>
        <c:axId val="1774164176"/>
        <c:scaling>
          <c:orientation val="minMax"/>
          <c:max val="40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7158792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PNPLA2</a:t>
            </a:r>
          </a:p>
        </c:rich>
      </c:tx>
      <c:layout>
        <c:manualLayout>
          <c:xMode val="edge"/>
          <c:yMode val="edge"/>
          <c:x val="0.33220724665501816"/>
          <c:y val="9.886145851010332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9624967831099141"/>
          <c:y val="0.1293606076788108"/>
          <c:w val="0.73850174891396392"/>
          <c:h val="0.41528117911360973"/>
        </c:manualLayout>
      </c:layout>
      <c:lineChart>
        <c:grouping val="standard"/>
        <c:varyColors val="0"/>
        <c:ser>
          <c:idx val="0"/>
          <c:order val="0"/>
          <c:tx>
            <c:strRef>
              <c:f>Sheet4!$A$86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Sheet4!$G$86:$J$86</c:f>
                <c:numCache>
                  <c:formatCode>General</c:formatCode>
                  <c:ptCount val="4"/>
                  <c:pt idx="0">
                    <c:v>5.3077266367987788</c:v>
                  </c:pt>
                  <c:pt idx="1">
                    <c:v>19.637681976864709</c:v>
                  </c:pt>
                  <c:pt idx="2">
                    <c:v>67.165623149327558</c:v>
                  </c:pt>
                  <c:pt idx="3">
                    <c:v>435.47648291214301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Sheet4!$B$85:$E$85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Sheet4!$B$86:$E$86</c:f>
              <c:numCache>
                <c:formatCode>General</c:formatCode>
                <c:ptCount val="4"/>
                <c:pt idx="0">
                  <c:v>54.044710903333339</c:v>
                </c:pt>
                <c:pt idx="1">
                  <c:v>207.25168793333333</c:v>
                </c:pt>
                <c:pt idx="2">
                  <c:v>643.58040919999996</c:v>
                </c:pt>
                <c:pt idx="3">
                  <c:v>1038.0135057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9A-6E4E-864C-86B9EF12B199}"/>
            </c:ext>
          </c:extLst>
        </c:ser>
        <c:ser>
          <c:idx val="1"/>
          <c:order val="1"/>
          <c:tx>
            <c:strRef>
              <c:f>Sheet4!$A$87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Sheet4!$G$87:$J$87</c:f>
                <c:numCache>
                  <c:formatCode>General</c:formatCode>
                  <c:ptCount val="4"/>
                  <c:pt idx="0">
                    <c:v>6.1952034108137939</c:v>
                  </c:pt>
                  <c:pt idx="1">
                    <c:v>216.80554180854574</c:v>
                  </c:pt>
                  <c:pt idx="2">
                    <c:v>323.87765622875924</c:v>
                  </c:pt>
                  <c:pt idx="3">
                    <c:v>313.87244621180798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Sheet4!$B$85:$E$85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Sheet4!$B$87:$E$87</c:f>
              <c:numCache>
                <c:formatCode>General</c:formatCode>
                <c:ptCount val="4"/>
                <c:pt idx="0">
                  <c:v>51.073447716666671</c:v>
                </c:pt>
                <c:pt idx="1">
                  <c:v>742.28644733333329</c:v>
                </c:pt>
                <c:pt idx="2">
                  <c:v>2550.3411719999999</c:v>
                </c:pt>
                <c:pt idx="3">
                  <c:v>2216.7090320000002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59A-6E4E-864C-86B9EF12B1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83457120"/>
        <c:axId val="1786404928"/>
      </c:lineChart>
      <c:catAx>
        <c:axId val="17834571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86404928"/>
        <c:crosses val="autoZero"/>
        <c:auto val="1"/>
        <c:lblAlgn val="ctr"/>
        <c:lblOffset val="100"/>
        <c:noMultiLvlLbl val="0"/>
      </c:catAx>
      <c:valAx>
        <c:axId val="1786404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83457120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PNPLA3</a:t>
            </a:r>
          </a:p>
        </c:rich>
      </c:tx>
      <c:layout>
        <c:manualLayout>
          <c:xMode val="edge"/>
          <c:yMode val="edge"/>
          <c:x val="0.27806286412889814"/>
          <c:y val="0.15243704251922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715408928880875"/>
          <c:y val="0.26939479901683333"/>
          <c:w val="0.78195035515545308"/>
          <c:h val="0.41705622110487739"/>
        </c:manualLayout>
      </c:layout>
      <c:lineChart>
        <c:grouping val="standard"/>
        <c:varyColors val="0"/>
        <c:ser>
          <c:idx val="0"/>
          <c:order val="0"/>
          <c:tx>
            <c:strRef>
              <c:f>Sheet4!$A$91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Sheet4!$G$91:$J$91</c:f>
                <c:numCache>
                  <c:formatCode>General</c:formatCode>
                  <c:ptCount val="4"/>
                  <c:pt idx="0">
                    <c:v>0.33060788119965634</c:v>
                  </c:pt>
                  <c:pt idx="1">
                    <c:v>0.50788040711235505</c:v>
                  </c:pt>
                  <c:pt idx="2">
                    <c:v>1.8011496567093987</c:v>
                  </c:pt>
                  <c:pt idx="3">
                    <c:v>9.0854429713315081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Sheet4!$B$90:$E$90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Sheet4!$B$91:$E$91</c:f>
              <c:numCache>
                <c:formatCode>General</c:formatCode>
                <c:ptCount val="4"/>
                <c:pt idx="0">
                  <c:v>1.6592756069999999</c:v>
                </c:pt>
                <c:pt idx="1">
                  <c:v>1.6463331529999998</c:v>
                </c:pt>
                <c:pt idx="2">
                  <c:v>9.4675439159999986</c:v>
                </c:pt>
                <c:pt idx="3">
                  <c:v>19.814883047999999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8E2-EB44-B841-82392263720A}"/>
            </c:ext>
          </c:extLst>
        </c:ser>
        <c:ser>
          <c:idx val="1"/>
          <c:order val="1"/>
          <c:tx>
            <c:strRef>
              <c:f>Sheet4!$A$92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Sheet4!$G$92:$J$92</c:f>
                <c:numCache>
                  <c:formatCode>General</c:formatCode>
                  <c:ptCount val="4"/>
                  <c:pt idx="0">
                    <c:v>0.3588007066349363</c:v>
                  </c:pt>
                  <c:pt idx="1">
                    <c:v>0.87263459577169955</c:v>
                  </c:pt>
                  <c:pt idx="2">
                    <c:v>1.9433224258798327</c:v>
                  </c:pt>
                  <c:pt idx="3">
                    <c:v>11.843583632302554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Sheet4!$B$90:$E$90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Sheet4!$B$92:$E$92</c:f>
              <c:numCache>
                <c:formatCode>General</c:formatCode>
                <c:ptCount val="4"/>
                <c:pt idx="0">
                  <c:v>2.4664242263333329</c:v>
                </c:pt>
                <c:pt idx="1">
                  <c:v>5.1538352533333329</c:v>
                </c:pt>
                <c:pt idx="2">
                  <c:v>44.256611980000002</c:v>
                </c:pt>
                <c:pt idx="3">
                  <c:v>53.857505516666663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8E2-EB44-B841-8239226372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76960208"/>
        <c:axId val="1799766592"/>
      </c:lineChart>
      <c:catAx>
        <c:axId val="1776960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9766592"/>
        <c:crosses val="autoZero"/>
        <c:auto val="1"/>
        <c:lblAlgn val="ctr"/>
        <c:lblOffset val="100"/>
        <c:noMultiLvlLbl val="0"/>
      </c:catAx>
      <c:valAx>
        <c:axId val="17997665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7696020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SFRP1</a:t>
            </a:r>
          </a:p>
        </c:rich>
      </c:tx>
      <c:layout>
        <c:manualLayout>
          <c:xMode val="edge"/>
          <c:yMode val="edge"/>
          <c:x val="0.3562167642713136"/>
          <c:y val="8.49958840575830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genes-kinetics'!$B$79,'interested genes-kinetics'!$D$79,'interested genes-kinetics'!$F$79,'interested genes-kinetics'!$H$79)</c:f>
              <c:numCache>
                <c:formatCode>General</c:formatCode>
                <c:ptCount val="4"/>
                <c:pt idx="0">
                  <c:v>32.331794106666671</c:v>
                </c:pt>
                <c:pt idx="1">
                  <c:v>92.200620903333331</c:v>
                </c:pt>
                <c:pt idx="2">
                  <c:v>81.272839596666657</c:v>
                </c:pt>
                <c:pt idx="3">
                  <c:v>92.200620903333331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7F6-BF41-AF33-4323E3AF4F71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genes-kinetics'!$C$79,'interested genes-kinetics'!$E$79,'interested genes-kinetics'!$G$79,'interested genes-kinetics'!$I$79)</c:f>
              <c:numCache>
                <c:formatCode>General</c:formatCode>
                <c:ptCount val="4"/>
                <c:pt idx="0">
                  <c:v>65.148476243333334</c:v>
                </c:pt>
                <c:pt idx="1">
                  <c:v>440.19753639999999</c:v>
                </c:pt>
                <c:pt idx="2">
                  <c:v>443.87138513333326</c:v>
                </c:pt>
                <c:pt idx="3">
                  <c:v>440.19753639999999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7F6-BF41-AF33-4323E3AF4F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ax val="45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150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GPAT3 </a:t>
            </a:r>
          </a:p>
        </c:rich>
      </c:tx>
      <c:layout>
        <c:manualLayout>
          <c:xMode val="edge"/>
          <c:yMode val="edge"/>
          <c:x val="0.36148063439877148"/>
          <c:y val="0.1470813290262273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4044664421235703"/>
          <c:y val="0.29211443886983962"/>
          <c:w val="0.79021500348925278"/>
          <c:h val="0.4950204946002623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Sheet1!$A$20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Sheet1!$F$20:$I$20</c:f>
                <c:numCache>
                  <c:formatCode>General</c:formatCode>
                  <c:ptCount val="4"/>
                  <c:pt idx="0">
                    <c:v>0.29750959395608373</c:v>
                  </c:pt>
                  <c:pt idx="1">
                    <c:v>2.3504133337734516</c:v>
                  </c:pt>
                  <c:pt idx="2">
                    <c:v>0.64637350091088697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Sheet1!$B$19:$D$19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Sheet1!$B$20:$D$20</c:f>
              <c:numCache>
                <c:formatCode>General</c:formatCode>
                <c:ptCount val="3"/>
                <c:pt idx="0">
                  <c:v>2.19628302067549</c:v>
                </c:pt>
                <c:pt idx="1">
                  <c:v>8.628319292028932</c:v>
                </c:pt>
                <c:pt idx="2">
                  <c:v>3.8145400065832828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00-A043-891F-20EC8A2E1BFE}"/>
            </c:ext>
          </c:extLst>
        </c:ser>
        <c:ser>
          <c:idx val="1"/>
          <c:order val="1"/>
          <c:tx>
            <c:strRef>
              <c:f>Sheet1!$A$21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Sheet1!$F$21:$H$21</c:f>
                <c:numCache>
                  <c:formatCode>General</c:formatCode>
                  <c:ptCount val="3"/>
                  <c:pt idx="0">
                    <c:v>0.16449080628969273</c:v>
                  </c:pt>
                  <c:pt idx="1">
                    <c:v>2.5465021992980623</c:v>
                  </c:pt>
                  <c:pt idx="2">
                    <c:v>0.82898260231611964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Sheet1!$B$19:$D$19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Sheet1!$B$21:$D$21</c:f>
              <c:numCache>
                <c:formatCode>General</c:formatCode>
                <c:ptCount val="3"/>
                <c:pt idx="0">
                  <c:v>2.0696585587492899</c:v>
                </c:pt>
                <c:pt idx="1">
                  <c:v>9.5919861399034101</c:v>
                </c:pt>
                <c:pt idx="2">
                  <c:v>4.2528333913691903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200-A043-891F-20EC8A2E1B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02672176"/>
        <c:axId val="1802673856"/>
      </c:lineChart>
      <c:catAx>
        <c:axId val="1802672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02673856"/>
        <c:crosses val="autoZero"/>
        <c:auto val="1"/>
        <c:lblAlgn val="ctr"/>
        <c:lblOffset val="100"/>
        <c:noMultiLvlLbl val="0"/>
      </c:catAx>
      <c:valAx>
        <c:axId val="18026738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02672176"/>
        <c:crosses val="autoZero"/>
        <c:crossBetween val="between"/>
        <c:majorUnit val="4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AGPAT2</a:t>
            </a:r>
          </a:p>
        </c:rich>
      </c:tx>
      <c:layout>
        <c:manualLayout>
          <c:xMode val="edge"/>
          <c:yMode val="edge"/>
          <c:x val="0.32278563566236901"/>
          <c:y val="5.7136994062356372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700711488578115"/>
          <c:y val="0.16607379451559803"/>
          <c:w val="0.75054165793659455"/>
          <c:h val="0.47769703296262095"/>
        </c:manualLayout>
      </c:layout>
      <c:lineChart>
        <c:grouping val="standard"/>
        <c:varyColors val="0"/>
        <c:ser>
          <c:idx val="0"/>
          <c:order val="0"/>
          <c:tx>
            <c:strRef>
              <c:f>Sheet1!$A$86</c:f>
              <c:strCache>
                <c:ptCount val="1"/>
                <c:pt idx="0">
                  <c:v>Cotrol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Sheet1!$F$86:$H$86</c:f>
                <c:numCache>
                  <c:formatCode>General</c:formatCode>
                  <c:ptCount val="3"/>
                  <c:pt idx="0">
                    <c:v>0.17000548226061926</c:v>
                  </c:pt>
                  <c:pt idx="1">
                    <c:v>0.46686869651958945</c:v>
                  </c:pt>
                  <c:pt idx="2">
                    <c:v>0.36935628623479255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Sheet1!$B$85:$D$85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Sheet1!$B$86:$D$86</c:f>
              <c:numCache>
                <c:formatCode>General</c:formatCode>
                <c:ptCount val="3"/>
                <c:pt idx="0">
                  <c:v>3.0622536124374804</c:v>
                </c:pt>
                <c:pt idx="1">
                  <c:v>8.628319292028932</c:v>
                </c:pt>
                <c:pt idx="2">
                  <c:v>3.8145400065832828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F5-7542-BC05-569F3B7685E8}"/>
            </c:ext>
          </c:extLst>
        </c:ser>
        <c:ser>
          <c:idx val="1"/>
          <c:order val="1"/>
          <c:tx>
            <c:strRef>
              <c:f>Sheet1!$A$87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Sheet1!$F$87:$H$87</c:f>
                <c:numCache>
                  <c:formatCode>General</c:formatCode>
                  <c:ptCount val="3"/>
                  <c:pt idx="0">
                    <c:v>0.42139792085957745</c:v>
                  </c:pt>
                  <c:pt idx="1">
                    <c:v>0.46686869651958945</c:v>
                  </c:pt>
                  <c:pt idx="2">
                    <c:v>0.47370434418063978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Sheet1!$B$85:$D$85</c:f>
              <c:numCache>
                <c:formatCode>General</c:formatCode>
                <c:ptCount val="3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Sheet1!$B$87:$D$87</c:f>
              <c:numCache>
                <c:formatCode>General</c:formatCode>
                <c:ptCount val="3"/>
                <c:pt idx="0">
                  <c:v>2.0696585587492899</c:v>
                </c:pt>
                <c:pt idx="1">
                  <c:v>9.5919861399034101</c:v>
                </c:pt>
                <c:pt idx="2">
                  <c:v>4.2528333913691903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4F5-7542-BC05-569F3B7685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7980160"/>
        <c:axId val="1730534496"/>
      </c:lineChart>
      <c:catAx>
        <c:axId val="173798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30534496"/>
        <c:crosses val="autoZero"/>
        <c:auto val="1"/>
        <c:lblAlgn val="ctr"/>
        <c:lblOffset val="100"/>
        <c:noMultiLvlLbl val="0"/>
      </c:catAx>
      <c:valAx>
        <c:axId val="17305344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7980160"/>
        <c:crosses val="autoZero"/>
        <c:crossBetween val="between"/>
        <c:majorUnit val="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AGPAT2 </a:t>
            </a:r>
          </a:p>
        </c:rich>
      </c:tx>
      <c:layout>
        <c:manualLayout>
          <c:xMode val="edge"/>
          <c:yMode val="edge"/>
          <c:x val="0.31089175007344916"/>
          <c:y val="8.15430887191290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8101337974360246"/>
          <c:y val="0.27264246412215171"/>
          <c:w val="0.74449771174551982"/>
          <c:h val="0.48512216589709906"/>
        </c:manualLayout>
      </c:layout>
      <c:lineChart>
        <c:grouping val="standard"/>
        <c:varyColors val="0"/>
        <c:ser>
          <c:idx val="0"/>
          <c:order val="0"/>
          <c:tx>
            <c:strRef>
              <c:f>Sheet4!$A$21</c:f>
              <c:strCache>
                <c:ptCount val="1"/>
                <c:pt idx="0">
                  <c:v>Control</c:v>
                </c:pt>
              </c:strCache>
            </c:strRef>
          </c:tx>
          <c:spPr>
            <a:ln w="28575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Sheet4!$G$21:$J$21</c:f>
                <c:numCache>
                  <c:formatCode>General</c:formatCode>
                  <c:ptCount val="4"/>
                  <c:pt idx="0">
                    <c:v>4.1410121943102764E-2</c:v>
                  </c:pt>
                  <c:pt idx="1">
                    <c:v>0.68292268650628629</c:v>
                  </c:pt>
                  <c:pt idx="2">
                    <c:v>22.79560157976497</c:v>
                  </c:pt>
                  <c:pt idx="3">
                    <c:v>13.026058045579983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Sheet4!$B$20:$E$20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Sheet4!$B$21:$E$21</c:f>
              <c:numCache>
                <c:formatCode>General</c:formatCode>
                <c:ptCount val="4"/>
                <c:pt idx="0">
                  <c:v>18.628988949999997</c:v>
                </c:pt>
                <c:pt idx="1">
                  <c:v>27.583351046666664</c:v>
                </c:pt>
                <c:pt idx="2">
                  <c:v>102.83394425333334</c:v>
                </c:pt>
                <c:pt idx="3">
                  <c:v>204.87808081000003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75-3A40-B3E5-2667B7D14FD2}"/>
            </c:ext>
          </c:extLst>
        </c:ser>
        <c:ser>
          <c:idx val="1"/>
          <c:order val="1"/>
          <c:tx>
            <c:strRef>
              <c:f>Sheet4!$A$22</c:f>
              <c:strCache>
                <c:ptCount val="1"/>
                <c:pt idx="0">
                  <c:v>PCOS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errBars>
            <c:errDir val="y"/>
            <c:errBarType val="plus"/>
            <c:errValType val="cust"/>
            <c:noEndCap val="0"/>
            <c:plus>
              <c:numRef>
                <c:f>Sheet4!$G$22:$J$22</c:f>
                <c:numCache>
                  <c:formatCode>General</c:formatCode>
                  <c:ptCount val="4"/>
                  <c:pt idx="0">
                    <c:v>1.3343435207713472</c:v>
                  </c:pt>
                  <c:pt idx="1">
                    <c:v>14.318824291596536</c:v>
                  </c:pt>
                  <c:pt idx="2">
                    <c:v>73.955871510379424</c:v>
                  </c:pt>
                  <c:pt idx="3">
                    <c:v>98.837921228321377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Sheet4!$B$20:$E$20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Sheet4!$B$22:$E$22</c:f>
              <c:numCache>
                <c:formatCode>General</c:formatCode>
                <c:ptCount val="4"/>
                <c:pt idx="0">
                  <c:v>17.975984220000001</c:v>
                </c:pt>
                <c:pt idx="1">
                  <c:v>70.168924113333333</c:v>
                </c:pt>
                <c:pt idx="2">
                  <c:v>455.93728496666671</c:v>
                </c:pt>
                <c:pt idx="3">
                  <c:v>521.06535566666662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75-3A40-B3E5-2667B7D14F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2918991"/>
        <c:axId val="92648047"/>
      </c:lineChart>
      <c:catAx>
        <c:axId val="9291899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2648047"/>
        <c:crosses val="autoZero"/>
        <c:auto val="1"/>
        <c:lblAlgn val="ctr"/>
        <c:lblOffset val="100"/>
        <c:noMultiLvlLbl val="0"/>
      </c:catAx>
      <c:valAx>
        <c:axId val="92648047"/>
        <c:scaling>
          <c:orientation val="minMax"/>
          <c:max val="80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92918991"/>
        <c:crosses val="autoZero"/>
        <c:crossBetween val="between"/>
        <c:majorUnit val="20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C16:0 </a:t>
            </a:r>
          </a:p>
        </c:rich>
      </c:tx>
      <c:layout>
        <c:manualLayout>
          <c:xMode val="edge"/>
          <c:yMode val="edge"/>
          <c:x val="0.36817543239787298"/>
          <c:y val="0.1761949520839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3010/3036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Sheet1!$C$10:$C$11</c:f>
              <c:numCache>
                <c:formatCode>General</c:formatCode>
                <c:ptCount val="2"/>
                <c:pt idx="0">
                  <c:v>1</c:v>
                </c:pt>
                <c:pt idx="1">
                  <c:v>6.7043249071285747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A42-EB41-B640-E588FA957896}"/>
            </c:ext>
          </c:extLst>
        </c:ser>
        <c:ser>
          <c:idx val="2"/>
          <c:order val="1"/>
          <c:tx>
            <c:v>3019/3027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9A42-EB41-B640-E588FA957896}"/>
              </c:ext>
            </c:extLst>
          </c:dPt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Sheet1!$C$3:$C$4</c:f>
              <c:numCache>
                <c:formatCode>General</c:formatCode>
                <c:ptCount val="2"/>
                <c:pt idx="0">
                  <c:v>1</c:v>
                </c:pt>
                <c:pt idx="1">
                  <c:v>3.1814144041565782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A42-EB41-B640-E588FA957896}"/>
            </c:ext>
          </c:extLst>
        </c:ser>
        <c:ser>
          <c:idx val="0"/>
          <c:order val="2"/>
          <c:tx>
            <c:v>3006/3004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Sheet1!$C$6:$C$7</c:f>
              <c:numCache>
                <c:formatCode>General</c:formatCode>
                <c:ptCount val="2"/>
                <c:pt idx="0">
                  <c:v>1</c:v>
                </c:pt>
                <c:pt idx="1">
                  <c:v>3.9584604327534141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A42-EB41-B640-E588FA9578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22664496"/>
        <c:axId val="1844491648"/>
      </c:lineChart>
      <c:catAx>
        <c:axId val="1722664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4491648"/>
        <c:crosses val="autoZero"/>
        <c:auto val="1"/>
        <c:lblAlgn val="ctr"/>
        <c:lblOffset val="100"/>
        <c:noMultiLvlLbl val="0"/>
      </c:catAx>
      <c:valAx>
        <c:axId val="1844491648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22664496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C16:1</a:t>
            </a:r>
          </a:p>
        </c:rich>
      </c:tx>
      <c:layout>
        <c:manualLayout>
          <c:xMode val="edge"/>
          <c:yMode val="edge"/>
          <c:x val="0.39761824354348502"/>
          <c:y val="0.186206896551724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3010/3036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Sheet1!$D$10:$D$11</c:f>
              <c:numCache>
                <c:formatCode>General</c:formatCode>
                <c:ptCount val="2"/>
                <c:pt idx="0">
                  <c:v>1</c:v>
                </c:pt>
                <c:pt idx="1">
                  <c:v>7.3004738130358371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5C-6F44-8A64-AF6743F05ABB}"/>
            </c:ext>
          </c:extLst>
        </c:ser>
        <c:ser>
          <c:idx val="2"/>
          <c:order val="1"/>
          <c:tx>
            <c:v>3019/3027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CC5C-6F44-8A64-AF6743F05ABB}"/>
              </c:ext>
            </c:extLst>
          </c:dPt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Sheet1!$D$3:$D$4</c:f>
              <c:numCache>
                <c:formatCode>General</c:formatCode>
                <c:ptCount val="2"/>
                <c:pt idx="0">
                  <c:v>1</c:v>
                </c:pt>
                <c:pt idx="1">
                  <c:v>3.2229630876646129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C5C-6F44-8A64-AF6743F05ABB}"/>
            </c:ext>
          </c:extLst>
        </c:ser>
        <c:ser>
          <c:idx val="0"/>
          <c:order val="2"/>
          <c:tx>
            <c:v>3006/3004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Sheet1!$D$6:$D$7</c:f>
              <c:numCache>
                <c:formatCode>General</c:formatCode>
                <c:ptCount val="2"/>
                <c:pt idx="0">
                  <c:v>1</c:v>
                </c:pt>
                <c:pt idx="1">
                  <c:v>4.1513248393790718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C5C-6F44-8A64-AF6743F05A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45465216"/>
        <c:axId val="1734778736"/>
      </c:lineChart>
      <c:catAx>
        <c:axId val="1845465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4778736"/>
        <c:crosses val="autoZero"/>
        <c:auto val="1"/>
        <c:lblAlgn val="ctr"/>
        <c:lblOffset val="100"/>
        <c:noMultiLvlLbl val="0"/>
      </c:catAx>
      <c:valAx>
        <c:axId val="1734778736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5465216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C18:1</a:t>
            </a:r>
          </a:p>
        </c:rich>
      </c:tx>
      <c:layout>
        <c:manualLayout>
          <c:xMode val="edge"/>
          <c:yMode val="edge"/>
          <c:x val="0.38220348790787401"/>
          <c:y val="0.1929689302576859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3010/3036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Sheet1!$F$10:$F$11</c:f>
              <c:numCache>
                <c:formatCode>General</c:formatCode>
                <c:ptCount val="2"/>
                <c:pt idx="0">
                  <c:v>1</c:v>
                </c:pt>
                <c:pt idx="1">
                  <c:v>4.4639487993615061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124-8442-840F-6C7FFD5F890E}"/>
            </c:ext>
          </c:extLst>
        </c:ser>
        <c:ser>
          <c:idx val="2"/>
          <c:order val="1"/>
          <c:tx>
            <c:v>3019/3027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D124-8442-840F-6C7FFD5F890E}"/>
              </c:ext>
            </c:extLst>
          </c:dPt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Sheet1!$F$3:$F$4</c:f>
              <c:numCache>
                <c:formatCode>General</c:formatCode>
                <c:ptCount val="2"/>
                <c:pt idx="0">
                  <c:v>1</c:v>
                </c:pt>
                <c:pt idx="1">
                  <c:v>2.4142764574387301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124-8442-840F-6C7FFD5F890E}"/>
            </c:ext>
          </c:extLst>
        </c:ser>
        <c:ser>
          <c:idx val="0"/>
          <c:order val="2"/>
          <c:tx>
            <c:v>3006/3004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Sheet1!$F$6:$F$7</c:f>
              <c:numCache>
                <c:formatCode>General</c:formatCode>
                <c:ptCount val="2"/>
                <c:pt idx="0">
                  <c:v>1</c:v>
                </c:pt>
                <c:pt idx="1">
                  <c:v>2.8376878908494931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124-8442-840F-6C7FFD5F89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27003264"/>
        <c:axId val="1754577712"/>
      </c:lineChart>
      <c:catAx>
        <c:axId val="1627003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54577712"/>
        <c:crosses val="autoZero"/>
        <c:auto val="1"/>
        <c:lblAlgn val="ctr"/>
        <c:lblOffset val="100"/>
        <c:noMultiLvlLbl val="0"/>
      </c:catAx>
      <c:valAx>
        <c:axId val="1754577712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627003264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C14:0 </a:t>
            </a:r>
          </a:p>
        </c:rich>
      </c:tx>
      <c:layout>
        <c:manualLayout>
          <c:xMode val="edge"/>
          <c:yMode val="edge"/>
          <c:x val="0.29804532808324402"/>
          <c:y val="8.99066061177277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22901981229426"/>
          <c:y val="0.23667637734555699"/>
          <c:w val="0.82109205264070795"/>
          <c:h val="0.55679890326450199"/>
        </c:manualLayout>
      </c:layout>
      <c:lineChart>
        <c:grouping val="standard"/>
        <c:varyColors val="0"/>
        <c:ser>
          <c:idx val="1"/>
          <c:order val="0"/>
          <c:tx>
            <c:v>3010/3036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Sheet1!$B$10:$B$11</c:f>
              <c:numCache>
                <c:formatCode>General</c:formatCode>
                <c:ptCount val="2"/>
                <c:pt idx="0">
                  <c:v>1</c:v>
                </c:pt>
                <c:pt idx="1">
                  <c:v>8.0812457755451188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29B-8345-A948-9EA6AC8E1A06}"/>
            </c:ext>
          </c:extLst>
        </c:ser>
        <c:ser>
          <c:idx val="2"/>
          <c:order val="1"/>
          <c:tx>
            <c:v>3019/3027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929B-8345-A948-9EA6AC8E1A06}"/>
              </c:ext>
            </c:extLst>
          </c:dPt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Sheet1!$B$3:$B$4</c:f>
              <c:numCache>
                <c:formatCode>General</c:formatCode>
                <c:ptCount val="2"/>
                <c:pt idx="0">
                  <c:v>1</c:v>
                </c:pt>
                <c:pt idx="1">
                  <c:v>3.2362726477619401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29B-8345-A948-9EA6AC8E1A06}"/>
            </c:ext>
          </c:extLst>
        </c:ser>
        <c:ser>
          <c:idx val="0"/>
          <c:order val="2"/>
          <c:tx>
            <c:v>3006/3004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Sheet1!$B$6:$B$7</c:f>
              <c:numCache>
                <c:formatCode>General</c:formatCode>
                <c:ptCount val="2"/>
                <c:pt idx="0">
                  <c:v>1</c:v>
                </c:pt>
                <c:pt idx="1">
                  <c:v>4.1030812925530924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29B-8345-A948-9EA6AC8E1A0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2852864"/>
        <c:axId val="1846312064"/>
      </c:lineChart>
      <c:catAx>
        <c:axId val="1732852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6312064"/>
        <c:crosses val="autoZero"/>
        <c:auto val="1"/>
        <c:lblAlgn val="ctr"/>
        <c:lblOffset val="100"/>
        <c:noMultiLvlLbl val="0"/>
      </c:catAx>
      <c:valAx>
        <c:axId val="1846312064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2852864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C14:0 </a:t>
            </a:r>
          </a:p>
        </c:rich>
      </c:tx>
      <c:layout>
        <c:manualLayout>
          <c:xMode val="edge"/>
          <c:yMode val="edge"/>
          <c:x val="0.32686302249437899"/>
          <c:y val="3.08912169919632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099389373172699"/>
          <c:y val="0.214808512383139"/>
          <c:w val="0.82156677843127501"/>
          <c:h val="0.57340553902387603"/>
        </c:manualLayout>
      </c:layout>
      <c:lineChart>
        <c:grouping val="standard"/>
        <c:varyColors val="0"/>
        <c:ser>
          <c:idx val="1"/>
          <c:order val="0"/>
          <c:tx>
            <c:v>3010/3036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Sheet1!$J$10:$J$11</c:f>
              <c:numCache>
                <c:formatCode>General</c:formatCode>
                <c:ptCount val="2"/>
                <c:pt idx="0">
                  <c:v>1</c:v>
                </c:pt>
                <c:pt idx="1">
                  <c:v>7.7011260025857151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0A-E546-909E-DFAB820C2FCF}"/>
            </c:ext>
          </c:extLst>
        </c:ser>
        <c:ser>
          <c:idx val="2"/>
          <c:order val="1"/>
          <c:tx>
            <c:v>3019/3027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9C0A-E546-909E-DFAB820C2FCF}"/>
              </c:ext>
            </c:extLst>
          </c:dPt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Sheet1!$J$3:$J$4</c:f>
              <c:numCache>
                <c:formatCode>General</c:formatCode>
                <c:ptCount val="2"/>
                <c:pt idx="0">
                  <c:v>1</c:v>
                </c:pt>
                <c:pt idx="1">
                  <c:v>2.1003484298872022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C0A-E546-909E-DFAB820C2FCF}"/>
            </c:ext>
          </c:extLst>
        </c:ser>
        <c:ser>
          <c:idx val="0"/>
          <c:order val="2"/>
          <c:tx>
            <c:v>3006/3004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Sheet1!$J$6:$J$7</c:f>
              <c:numCache>
                <c:formatCode>General</c:formatCode>
                <c:ptCount val="2"/>
                <c:pt idx="0">
                  <c:v>1</c:v>
                </c:pt>
                <c:pt idx="1">
                  <c:v>5.2447459342847864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C0A-E546-909E-DFAB820C2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10240624"/>
        <c:axId val="1797072624"/>
      </c:lineChart>
      <c:catAx>
        <c:axId val="17102406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97072624"/>
        <c:crosses val="autoZero"/>
        <c:auto val="1"/>
        <c:lblAlgn val="ctr"/>
        <c:lblOffset val="100"/>
        <c:noMultiLvlLbl val="0"/>
      </c:catAx>
      <c:valAx>
        <c:axId val="1797072624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0240624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C16:1 </a:t>
            </a:r>
          </a:p>
        </c:rich>
      </c:tx>
      <c:layout>
        <c:manualLayout>
          <c:xMode val="edge"/>
          <c:yMode val="edge"/>
          <c:x val="0.40664751811683902"/>
          <c:y val="0.17105732153851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3010/3036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Sheet1!$L$10:$L$11</c:f>
              <c:numCache>
                <c:formatCode>General</c:formatCode>
                <c:ptCount val="2"/>
                <c:pt idx="0">
                  <c:v>1</c:v>
                </c:pt>
                <c:pt idx="1">
                  <c:v>7.149553624182027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41-724D-BCDA-2D29F8BE1996}"/>
            </c:ext>
          </c:extLst>
        </c:ser>
        <c:ser>
          <c:idx val="2"/>
          <c:order val="1"/>
          <c:tx>
            <c:v>3019/3027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0241-724D-BCDA-2D29F8BE1996}"/>
              </c:ext>
            </c:extLst>
          </c:dPt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Sheet1!$L$3:$L$4</c:f>
              <c:numCache>
                <c:formatCode>General</c:formatCode>
                <c:ptCount val="2"/>
                <c:pt idx="0">
                  <c:v>1</c:v>
                </c:pt>
                <c:pt idx="1">
                  <c:v>1.9311203050936281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241-724D-BCDA-2D29F8BE1996}"/>
            </c:ext>
          </c:extLst>
        </c:ser>
        <c:ser>
          <c:idx val="0"/>
          <c:order val="2"/>
          <c:tx>
            <c:v>3006/3004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Sheet1!$L$6:$L$7</c:f>
              <c:numCache>
                <c:formatCode>General</c:formatCode>
                <c:ptCount val="2"/>
                <c:pt idx="0">
                  <c:v>1</c:v>
                </c:pt>
                <c:pt idx="1">
                  <c:v>5.4305419902536602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241-724D-BCDA-2D29F8BE1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45351264"/>
        <c:axId val="1719795488"/>
      </c:lineChart>
      <c:catAx>
        <c:axId val="1845351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9795488"/>
        <c:crosses val="autoZero"/>
        <c:auto val="1"/>
        <c:lblAlgn val="ctr"/>
        <c:lblOffset val="100"/>
        <c:noMultiLvlLbl val="0"/>
      </c:catAx>
      <c:valAx>
        <c:axId val="1719795488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5351264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C16:0 </a:t>
            </a:r>
          </a:p>
        </c:rich>
      </c:tx>
      <c:layout>
        <c:manualLayout>
          <c:xMode val="edge"/>
          <c:yMode val="edge"/>
          <c:x val="0.39761824354348502"/>
          <c:y val="0.151724137931034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3010/3036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Sheet1!$K$10:$K$11</c:f>
              <c:numCache>
                <c:formatCode>General</c:formatCode>
                <c:ptCount val="2"/>
                <c:pt idx="0">
                  <c:v>1</c:v>
                </c:pt>
                <c:pt idx="1">
                  <c:v>7.8656389756315876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7AD-A642-AA6A-73774966D655}"/>
            </c:ext>
          </c:extLst>
        </c:ser>
        <c:ser>
          <c:idx val="2"/>
          <c:order val="1"/>
          <c:tx>
            <c:v>3019/3027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B7AD-A642-AA6A-73774966D655}"/>
              </c:ext>
            </c:extLst>
          </c:dPt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Sheet1!$K$3:$K$4</c:f>
              <c:numCache>
                <c:formatCode>General</c:formatCode>
                <c:ptCount val="2"/>
                <c:pt idx="0">
                  <c:v>1</c:v>
                </c:pt>
                <c:pt idx="1">
                  <c:v>2.6059349372511531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7AD-A642-AA6A-73774966D655}"/>
            </c:ext>
          </c:extLst>
        </c:ser>
        <c:ser>
          <c:idx val="0"/>
          <c:order val="2"/>
          <c:tx>
            <c:v>3006/3004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Sheet1!$K$6:$K$7</c:f>
              <c:numCache>
                <c:formatCode>General</c:formatCode>
                <c:ptCount val="2"/>
                <c:pt idx="0">
                  <c:v>1</c:v>
                </c:pt>
                <c:pt idx="1">
                  <c:v>6.1436942034897486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7AD-A642-AA6A-73774966D6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35250960"/>
        <c:axId val="1730455952"/>
      </c:lineChart>
      <c:catAx>
        <c:axId val="1735250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0455952"/>
        <c:crosses val="autoZero"/>
        <c:auto val="1"/>
        <c:lblAlgn val="ctr"/>
        <c:lblOffset val="100"/>
        <c:noMultiLvlLbl val="0"/>
      </c:catAx>
      <c:valAx>
        <c:axId val="1730455952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35250960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FZD1</a:t>
            </a:r>
          </a:p>
        </c:rich>
      </c:tx>
      <c:layout>
        <c:manualLayout>
          <c:xMode val="edge"/>
          <c:yMode val="edge"/>
          <c:x val="0.44795849792653541"/>
          <c:y val="0.1249746299041164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genes-kinetics'!$B$87,'interested genes-kinetics'!$D$87,'interested genes-kinetics'!$F$87,'interested genes-kinetics'!$H$87)</c:f>
              <c:numCache>
                <c:formatCode>General</c:formatCode>
                <c:ptCount val="4"/>
                <c:pt idx="0">
                  <c:v>76.562828096666649</c:v>
                </c:pt>
                <c:pt idx="1">
                  <c:v>44.658292776666663</c:v>
                </c:pt>
                <c:pt idx="2">
                  <c:v>27.442978499999999</c:v>
                </c:pt>
                <c:pt idx="3">
                  <c:v>57.463689053333333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F23-9742-AB57-3764A5167918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genes-kinetics'!$C$87,'interested genes-kinetics'!$E$87,'interested genes-kinetics'!$G$87,'interested genes-kinetics'!$I$87)</c:f>
              <c:numCache>
                <c:formatCode>General</c:formatCode>
                <c:ptCount val="4"/>
                <c:pt idx="0">
                  <c:v>78.048160760000002</c:v>
                </c:pt>
                <c:pt idx="1">
                  <c:v>104.52113179666667</c:v>
                </c:pt>
                <c:pt idx="2">
                  <c:v>96.550828046666666</c:v>
                </c:pt>
                <c:pt idx="3">
                  <c:v>105.68247392666666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23-9742-AB57-3764A51679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ax val="12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30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C18:1 </a:t>
            </a:r>
          </a:p>
        </c:rich>
      </c:tx>
      <c:layout>
        <c:manualLayout>
          <c:xMode val="edge"/>
          <c:yMode val="edge"/>
          <c:x val="0.40213275227389"/>
          <c:y val="0.138950802445991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v>3010/3036</c:v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Sheet1!$N$10:$N$11</c:f>
              <c:numCache>
                <c:formatCode>General</c:formatCode>
                <c:ptCount val="2"/>
                <c:pt idx="0">
                  <c:v>1</c:v>
                </c:pt>
                <c:pt idx="1">
                  <c:v>5.5442687977778551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D37-7147-971A-A4325FB53EFA}"/>
            </c:ext>
          </c:extLst>
        </c:ser>
        <c:ser>
          <c:idx val="2"/>
          <c:order val="1"/>
          <c:tx>
            <c:v>3019/3027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Pt>
            <c:idx val="1"/>
            <c:marker>
              <c:symbol val="none"/>
            </c:marker>
            <c:bubble3D val="0"/>
            <c:spPr>
              <a:ln w="28575" cap="rnd">
                <a:solidFill>
                  <a:schemeClr val="tx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5D37-7147-971A-A4325FB53EFA}"/>
              </c:ext>
            </c:extLst>
          </c:dPt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Sheet1!$N$3:$N$4</c:f>
              <c:numCache>
                <c:formatCode>General</c:formatCode>
                <c:ptCount val="2"/>
                <c:pt idx="0">
                  <c:v>1</c:v>
                </c:pt>
                <c:pt idx="1">
                  <c:v>2.0739176532556689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5D37-7147-971A-A4325FB53EFA}"/>
            </c:ext>
          </c:extLst>
        </c:ser>
        <c:ser>
          <c:idx val="0"/>
          <c:order val="2"/>
          <c:tx>
            <c:v>3006/3004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Sheet1!$B$13:$C$13</c:f>
              <c:strCache>
                <c:ptCount val="2"/>
                <c:pt idx="0">
                  <c:v>Control</c:v>
                </c:pt>
                <c:pt idx="1">
                  <c:v>PCOS</c:v>
                </c:pt>
              </c:strCache>
            </c:strRef>
          </c:cat>
          <c:val>
            <c:numRef>
              <c:f>Sheet1!$N$6:$N$7</c:f>
              <c:numCache>
                <c:formatCode>General</c:formatCode>
                <c:ptCount val="2"/>
                <c:pt idx="0">
                  <c:v>1</c:v>
                </c:pt>
                <c:pt idx="1">
                  <c:v>5.1602183827181536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D37-7147-971A-A4325FB53E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43516048"/>
        <c:axId val="1719833312"/>
      </c:lineChart>
      <c:catAx>
        <c:axId val="1843516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719833312"/>
        <c:crosses val="autoZero"/>
        <c:auto val="1"/>
        <c:lblAlgn val="ctr"/>
        <c:lblOffset val="100"/>
        <c:noMultiLvlLbl val="0"/>
      </c:catAx>
      <c:valAx>
        <c:axId val="1719833312"/>
        <c:scaling>
          <c:orientation val="minMax"/>
          <c:max val="1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843516048"/>
        <c:crosses val="autoZero"/>
        <c:crossBetween val="between"/>
        <c:majorUnit val="2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WNT10B</a:t>
            </a:r>
          </a:p>
        </c:rich>
      </c:tx>
      <c:layout>
        <c:manualLayout>
          <c:xMode val="edge"/>
          <c:yMode val="edge"/>
          <c:x val="0.29675949450081135"/>
          <c:y val="0.115903478260340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genes-kinetics'!$B$95,'interested genes-kinetics'!$D$95,'interested genes-kinetics'!$F$95,'interested genes-kinetics'!$H$95)</c:f>
              <c:numCache>
                <c:formatCode>General</c:formatCode>
                <c:ptCount val="4"/>
                <c:pt idx="0">
                  <c:v>0.10148149099999999</c:v>
                </c:pt>
                <c:pt idx="1">
                  <c:v>0.12914323266666666</c:v>
                </c:pt>
                <c:pt idx="2">
                  <c:v>5.5626131666666669E-2</c:v>
                </c:pt>
                <c:pt idx="3">
                  <c:v>8.5988669333333323E-2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E28-CE4E-A23E-DDBE48EE2585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'interested genes-kinetics'!$F$1:$I$1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7</c:v>
                </c:pt>
                <c:pt idx="3">
                  <c:v>12</c:v>
                </c:pt>
              </c:numCache>
            </c:numRef>
          </c:cat>
          <c:val>
            <c:numRef>
              <c:f>('interested genes-kinetics'!$C$95,'interested genes-kinetics'!$E$95,'interested genes-kinetics'!$G$95,'interested genes-kinetics'!$I$95)</c:f>
              <c:numCache>
                <c:formatCode>General</c:formatCode>
                <c:ptCount val="4"/>
                <c:pt idx="0">
                  <c:v>0.182065165</c:v>
                </c:pt>
                <c:pt idx="1">
                  <c:v>0.35645940400000004</c:v>
                </c:pt>
                <c:pt idx="2">
                  <c:v>8.4249236000000005E-2</c:v>
                </c:pt>
                <c:pt idx="3">
                  <c:v>7.0674598333333338E-2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E28-CE4E-A23E-DDBE48EE25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ax val="0.5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FABP4</a:t>
            </a:r>
          </a:p>
        </c:rich>
      </c:tx>
      <c:layout>
        <c:manualLayout>
          <c:xMode val="edge"/>
          <c:yMode val="edge"/>
          <c:x val="0.31616395396916602"/>
          <c:y val="0.1622647708397977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2'!$B$38,'Figure 2'!$D$38,'Figure 2'!$F$38)</c:f>
              <c:numCache>
                <c:formatCode>General</c:formatCode>
                <c:ptCount val="3"/>
                <c:pt idx="0">
                  <c:v>0.83268276081482562</c:v>
                </c:pt>
                <c:pt idx="1">
                  <c:v>1.63600567729274</c:v>
                </c:pt>
                <c:pt idx="2">
                  <c:v>5.3048808691402298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18-6A4C-83A7-41641CCC7E2F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2'!$C$38,'Figure 2'!$E$38,'Figure 2'!$G$38)</c:f>
              <c:numCache>
                <c:formatCode>General</c:formatCode>
                <c:ptCount val="3"/>
                <c:pt idx="0">
                  <c:v>0.72054210165805299</c:v>
                </c:pt>
                <c:pt idx="1">
                  <c:v>1.3017375847664139</c:v>
                </c:pt>
                <c:pt idx="2">
                  <c:v>2.3542231246696583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18-6A4C-83A7-41641CCC7E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LPL</a:t>
            </a:r>
          </a:p>
        </c:rich>
      </c:tx>
      <c:layout>
        <c:manualLayout>
          <c:xMode val="edge"/>
          <c:yMode val="edge"/>
          <c:x val="0.43214255147134434"/>
          <c:y val="0.1002600932643556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2'!$B$46,'Figure 2'!$D$46,'Figure 2'!$F$46)</c:f>
              <c:numCache>
                <c:formatCode>General</c:formatCode>
                <c:ptCount val="3"/>
                <c:pt idx="0">
                  <c:v>0.80843262742956501</c:v>
                </c:pt>
                <c:pt idx="1">
                  <c:v>0.58314105845159936</c:v>
                </c:pt>
                <c:pt idx="2">
                  <c:v>0.96633213322361211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311-AB44-B3FA-850F6B1D56A6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2'!$C$46,'Figure 2'!$E$46,'Figure 2'!$G$46)</c:f>
              <c:numCache>
                <c:formatCode>General</c:formatCode>
                <c:ptCount val="3"/>
                <c:pt idx="0">
                  <c:v>0.90809771389265836</c:v>
                </c:pt>
                <c:pt idx="1">
                  <c:v>0.82281365846925303</c:v>
                </c:pt>
                <c:pt idx="2">
                  <c:v>0.92096243420574331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311-AB44-B3FA-850F6B1D56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0.4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1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2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ANKRD1</a:t>
            </a:r>
          </a:p>
        </c:rich>
      </c:tx>
      <c:layout>
        <c:manualLayout>
          <c:xMode val="edge"/>
          <c:yMode val="edge"/>
          <c:x val="0.28620302377020523"/>
          <c:y val="0.123630301592226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1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v>PCOS</c:v>
          </c:tx>
          <c:spPr>
            <a:ln w="19050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rgbClr val="FF0000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2'!$B$87,'Figure 2'!$D$87,'Figure 2'!$F$87)</c:f>
              <c:numCache>
                <c:formatCode>General</c:formatCode>
                <c:ptCount val="3"/>
                <c:pt idx="0">
                  <c:v>1.26402068916129</c:v>
                </c:pt>
                <c:pt idx="1">
                  <c:v>1.7101695712904135</c:v>
                </c:pt>
                <c:pt idx="2">
                  <c:v>2.4917394675976734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F9E-F445-A395-EC4BC05984D3}"/>
            </c:ext>
          </c:extLst>
        </c:ser>
        <c:ser>
          <c:idx val="1"/>
          <c:order val="1"/>
          <c:tx>
            <c:v>control</c:v>
          </c:tx>
          <c:spPr>
            <a:ln w="19050" cap="rnd">
              <a:solidFill>
                <a:schemeClr val="tx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/>
              </a:solidFill>
              <a:ln w="9525">
                <a:solidFill>
                  <a:schemeClr val="tx2"/>
                </a:solidFill>
              </a:ln>
              <a:effectLst/>
            </c:spPr>
          </c:marker>
          <c:errBars>
            <c:errDir val="y"/>
            <c:errBarType val="plus"/>
            <c:errValType val="stdErr"/>
            <c:noEndCap val="0"/>
            <c:spPr>
              <a:noFill/>
              <a:ln w="19050" cap="flat" cmpd="sng" algn="ctr">
                <a:solidFill>
                  <a:schemeClr val="tx2"/>
                </a:solidFill>
                <a:round/>
              </a:ln>
              <a:effectLst/>
            </c:spPr>
          </c:errBars>
          <c:cat>
            <c:numRef>
              <c:f>'Figure 2'!$B$17:$G$17</c:f>
              <c:numCache>
                <c:formatCode>General</c:formatCode>
                <c:ptCount val="6"/>
                <c:pt idx="0">
                  <c:v>0</c:v>
                </c:pt>
                <c:pt idx="1">
                  <c:v>3</c:v>
                </c:pt>
                <c:pt idx="2">
                  <c:v>12</c:v>
                </c:pt>
              </c:numCache>
            </c:numRef>
          </c:cat>
          <c:val>
            <c:numRef>
              <c:f>('Figure 2'!$C$87,'Figure 2'!$E$87,'Figure 2'!$G$87)</c:f>
              <c:numCache>
                <c:formatCode>General</c:formatCode>
                <c:ptCount val="3"/>
                <c:pt idx="0">
                  <c:v>1.3242918000138466</c:v>
                </c:pt>
                <c:pt idx="1">
                  <c:v>2.3407749631504231</c:v>
                </c:pt>
                <c:pt idx="2">
                  <c:v>2.3875028750863332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F9E-F445-A395-EC4BC0598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0051471"/>
        <c:axId val="327234543"/>
      </c:lineChart>
      <c:catAx>
        <c:axId val="3500514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27234543"/>
        <c:crosses val="autoZero"/>
        <c:auto val="1"/>
        <c:lblAlgn val="ctr"/>
        <c:lblOffset val="100"/>
        <c:noMultiLvlLbl val="0"/>
      </c:catAx>
      <c:valAx>
        <c:axId val="327234543"/>
        <c:scaling>
          <c:orientation val="minMax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051471"/>
        <c:crosses val="autoZero"/>
        <c:crossBetween val="between"/>
        <c:majorUnit val="2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99AAE-1A03-7747-9AC4-86C1ABF7A705}" type="datetimeFigureOut">
              <a:rPr lang="en-US" smtClean="0"/>
              <a:t>11/2/20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E29BA-549A-7240-8988-6A21B34CD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28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E29BA-549A-7240-8988-6A21B34CDB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522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E29BA-549A-7240-8988-6A21B34CDB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187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E29BA-549A-7240-8988-6A21B34CDB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124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E29BA-549A-7240-8988-6A21B34CDB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88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E29BA-549A-7240-8988-6A21B34CDB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6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6E29BA-549A-7240-8988-6A21B34CDB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16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60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939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704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1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81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54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01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785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994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483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20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A6012-25FF-A248-8B06-8F9D633D9694}" type="datetimeFigureOut">
              <a:rPr lang="en-US" smtClean="0"/>
              <a:t>11/2/20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DBA7D-8395-524A-9A87-6324DDAF9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186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13" Type="http://schemas.openxmlformats.org/officeDocument/2006/relationships/chart" Target="../charts/chart12.xml"/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12" Type="http://schemas.openxmlformats.org/officeDocument/2006/relationships/chart" Target="../charts/chart11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5.xml"/><Relationship Id="rId11" Type="http://schemas.openxmlformats.org/officeDocument/2006/relationships/chart" Target="../charts/chart10.xml"/><Relationship Id="rId5" Type="http://schemas.openxmlformats.org/officeDocument/2006/relationships/chart" Target="../charts/chart4.xml"/><Relationship Id="rId10" Type="http://schemas.openxmlformats.org/officeDocument/2006/relationships/chart" Target="../charts/chart9.xml"/><Relationship Id="rId4" Type="http://schemas.openxmlformats.org/officeDocument/2006/relationships/chart" Target="../charts/chart3.xml"/><Relationship Id="rId9" Type="http://schemas.openxmlformats.org/officeDocument/2006/relationships/chart" Target="../charts/char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8.xml"/><Relationship Id="rId13" Type="http://schemas.openxmlformats.org/officeDocument/2006/relationships/chart" Target="../charts/chart23.xml"/><Relationship Id="rId18" Type="http://schemas.openxmlformats.org/officeDocument/2006/relationships/chart" Target="../charts/chart28.xml"/><Relationship Id="rId26" Type="http://schemas.openxmlformats.org/officeDocument/2006/relationships/chart" Target="../charts/chart36.xml"/><Relationship Id="rId3" Type="http://schemas.openxmlformats.org/officeDocument/2006/relationships/chart" Target="../charts/chart13.xml"/><Relationship Id="rId21" Type="http://schemas.openxmlformats.org/officeDocument/2006/relationships/chart" Target="../charts/chart31.xml"/><Relationship Id="rId7" Type="http://schemas.openxmlformats.org/officeDocument/2006/relationships/chart" Target="../charts/chart17.xml"/><Relationship Id="rId12" Type="http://schemas.openxmlformats.org/officeDocument/2006/relationships/chart" Target="../charts/chart22.xml"/><Relationship Id="rId17" Type="http://schemas.openxmlformats.org/officeDocument/2006/relationships/chart" Target="../charts/chart27.xml"/><Relationship Id="rId25" Type="http://schemas.openxmlformats.org/officeDocument/2006/relationships/chart" Target="../charts/chart35.xml"/><Relationship Id="rId2" Type="http://schemas.openxmlformats.org/officeDocument/2006/relationships/notesSlide" Target="../notesSlides/notesSlide5.xml"/><Relationship Id="rId16" Type="http://schemas.openxmlformats.org/officeDocument/2006/relationships/chart" Target="../charts/chart26.xml"/><Relationship Id="rId20" Type="http://schemas.openxmlformats.org/officeDocument/2006/relationships/chart" Target="../charts/chart30.xml"/><Relationship Id="rId29" Type="http://schemas.openxmlformats.org/officeDocument/2006/relationships/chart" Target="../charts/chart39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6.xml"/><Relationship Id="rId11" Type="http://schemas.openxmlformats.org/officeDocument/2006/relationships/chart" Target="../charts/chart21.xml"/><Relationship Id="rId24" Type="http://schemas.openxmlformats.org/officeDocument/2006/relationships/chart" Target="../charts/chart34.xml"/><Relationship Id="rId32" Type="http://schemas.openxmlformats.org/officeDocument/2006/relationships/chart" Target="../charts/chart42.xml"/><Relationship Id="rId5" Type="http://schemas.openxmlformats.org/officeDocument/2006/relationships/chart" Target="../charts/chart15.xml"/><Relationship Id="rId15" Type="http://schemas.openxmlformats.org/officeDocument/2006/relationships/chart" Target="../charts/chart25.xml"/><Relationship Id="rId23" Type="http://schemas.openxmlformats.org/officeDocument/2006/relationships/chart" Target="../charts/chart33.xml"/><Relationship Id="rId28" Type="http://schemas.openxmlformats.org/officeDocument/2006/relationships/chart" Target="../charts/chart38.xml"/><Relationship Id="rId10" Type="http://schemas.openxmlformats.org/officeDocument/2006/relationships/chart" Target="../charts/chart20.xml"/><Relationship Id="rId19" Type="http://schemas.openxmlformats.org/officeDocument/2006/relationships/chart" Target="../charts/chart29.xml"/><Relationship Id="rId31" Type="http://schemas.openxmlformats.org/officeDocument/2006/relationships/chart" Target="../charts/chart41.xml"/><Relationship Id="rId4" Type="http://schemas.openxmlformats.org/officeDocument/2006/relationships/chart" Target="../charts/chart14.xml"/><Relationship Id="rId9" Type="http://schemas.openxmlformats.org/officeDocument/2006/relationships/chart" Target="../charts/chart19.xml"/><Relationship Id="rId14" Type="http://schemas.openxmlformats.org/officeDocument/2006/relationships/chart" Target="../charts/chart24.xml"/><Relationship Id="rId22" Type="http://schemas.openxmlformats.org/officeDocument/2006/relationships/chart" Target="../charts/chart32.xml"/><Relationship Id="rId27" Type="http://schemas.openxmlformats.org/officeDocument/2006/relationships/chart" Target="../charts/chart37.xml"/><Relationship Id="rId30" Type="http://schemas.openxmlformats.org/officeDocument/2006/relationships/chart" Target="../charts/chart4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8.xml"/><Relationship Id="rId3" Type="http://schemas.openxmlformats.org/officeDocument/2006/relationships/chart" Target="../charts/chart43.xml"/><Relationship Id="rId7" Type="http://schemas.openxmlformats.org/officeDocument/2006/relationships/chart" Target="../charts/chart4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6.xml"/><Relationship Id="rId5" Type="http://schemas.openxmlformats.org/officeDocument/2006/relationships/chart" Target="../charts/chart45.xml"/><Relationship Id="rId10" Type="http://schemas.openxmlformats.org/officeDocument/2006/relationships/chart" Target="../charts/chart50.xml"/><Relationship Id="rId4" Type="http://schemas.openxmlformats.org/officeDocument/2006/relationships/chart" Target="../charts/chart44.xml"/><Relationship Id="rId9" Type="http://schemas.openxmlformats.org/officeDocument/2006/relationships/chart" Target="../charts/char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A8ED974-C071-E24F-B7BA-CF30ED97C8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0" t="19674" r="56790" b="2553"/>
          <a:stretch/>
        </p:blipFill>
        <p:spPr>
          <a:xfrm>
            <a:off x="663337" y="1063399"/>
            <a:ext cx="2464054" cy="239549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D22291D-895B-5C46-87AB-A32AF94331A9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30448A-C38A-4D47-AB77-E1AA333A7390}"/>
              </a:ext>
            </a:extLst>
          </p:cNvPr>
          <p:cNvSpPr txBox="1"/>
          <p:nvPr/>
        </p:nvSpPr>
        <p:spPr>
          <a:xfrm>
            <a:off x="663336" y="85871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5857C5-F466-2449-9EAB-7EA120B49891}"/>
              </a:ext>
            </a:extLst>
          </p:cNvPr>
          <p:cNvSpPr txBox="1"/>
          <p:nvPr/>
        </p:nvSpPr>
        <p:spPr>
          <a:xfrm>
            <a:off x="3246345" y="858711"/>
            <a:ext cx="3145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013402-077A-864A-8E78-0649A06105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602" t="19577" r="12500" b="2249"/>
          <a:stretch/>
        </p:blipFill>
        <p:spPr>
          <a:xfrm>
            <a:off x="3124192" y="1091975"/>
            <a:ext cx="2464054" cy="23954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3371AF-1F77-254A-9E87-05D64BD9ED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9374" t="28900" r="1891" b="21823"/>
          <a:stretch/>
        </p:blipFill>
        <p:spPr>
          <a:xfrm>
            <a:off x="5648748" y="1012599"/>
            <a:ext cx="599102" cy="177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040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181E830-588E-0F44-9747-F8C5E6FB95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79"/>
          <a:stretch/>
        </p:blipFill>
        <p:spPr>
          <a:xfrm>
            <a:off x="0" y="937467"/>
            <a:ext cx="6858000" cy="31835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1104A2-EBA9-4544-AC98-2020509E0350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4DC664-FB53-A14E-A864-8C3C8BF5F2DA}"/>
              </a:ext>
            </a:extLst>
          </p:cNvPr>
          <p:cNvSpPr txBox="1"/>
          <p:nvPr/>
        </p:nvSpPr>
        <p:spPr>
          <a:xfrm>
            <a:off x="981199" y="691247"/>
            <a:ext cx="5245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Day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DC1ED8-9FA0-A745-B95A-7A9E4A0F21D8}"/>
              </a:ext>
            </a:extLst>
          </p:cNvPr>
          <p:cNvSpPr txBox="1"/>
          <p:nvPr/>
        </p:nvSpPr>
        <p:spPr>
          <a:xfrm>
            <a:off x="3166748" y="691247"/>
            <a:ext cx="5245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Day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E029D2-9A7A-DD40-8C9E-383D58973BCC}"/>
              </a:ext>
            </a:extLst>
          </p:cNvPr>
          <p:cNvSpPr txBox="1"/>
          <p:nvPr/>
        </p:nvSpPr>
        <p:spPr>
          <a:xfrm>
            <a:off x="5281766" y="691248"/>
            <a:ext cx="5950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Day 12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9ECAEDE-FB15-C44B-9A9D-185A8B04C2C1}"/>
              </a:ext>
            </a:extLst>
          </p:cNvPr>
          <p:cNvGrpSpPr/>
          <p:nvPr/>
        </p:nvGrpSpPr>
        <p:grpSpPr>
          <a:xfrm>
            <a:off x="113293" y="937468"/>
            <a:ext cx="2173620" cy="134987"/>
            <a:chOff x="113293" y="937468"/>
            <a:chExt cx="2173620" cy="13498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037E24C-E228-274B-B918-881F25337302}"/>
                </a:ext>
              </a:extLst>
            </p:cNvPr>
            <p:cNvCxnSpPr/>
            <p:nvPr/>
          </p:nvCxnSpPr>
          <p:spPr>
            <a:xfrm>
              <a:off x="129867" y="937468"/>
              <a:ext cx="215704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64262332-5780-5B44-A66C-96C8EE9D531F}"/>
                </a:ext>
              </a:extLst>
            </p:cNvPr>
            <p:cNvCxnSpPr>
              <a:cxnSpLocks/>
            </p:cNvCxnSpPr>
            <p:nvPr/>
          </p:nvCxnSpPr>
          <p:spPr>
            <a:xfrm>
              <a:off x="2282267" y="937468"/>
              <a:ext cx="4646" cy="1349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95117EE-6D34-2B4E-847C-0E5BE387E62C}"/>
                </a:ext>
              </a:extLst>
            </p:cNvPr>
            <p:cNvCxnSpPr>
              <a:cxnSpLocks/>
            </p:cNvCxnSpPr>
            <p:nvPr/>
          </p:nvCxnSpPr>
          <p:spPr>
            <a:xfrm>
              <a:off x="113293" y="937468"/>
              <a:ext cx="0" cy="1349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0E3D333-951F-854D-A827-223545F5D7DB}"/>
              </a:ext>
            </a:extLst>
          </p:cNvPr>
          <p:cNvGrpSpPr/>
          <p:nvPr/>
        </p:nvGrpSpPr>
        <p:grpSpPr>
          <a:xfrm>
            <a:off x="2291763" y="937468"/>
            <a:ext cx="2173620" cy="134987"/>
            <a:chOff x="113293" y="937468"/>
            <a:chExt cx="2173620" cy="13498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D18B28A3-9C81-5E4F-805E-C46DFC948D19}"/>
                </a:ext>
              </a:extLst>
            </p:cNvPr>
            <p:cNvCxnSpPr/>
            <p:nvPr/>
          </p:nvCxnSpPr>
          <p:spPr>
            <a:xfrm>
              <a:off x="129867" y="937468"/>
              <a:ext cx="215704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1CE9E9B5-970D-3543-8F21-307B0F899355}"/>
                </a:ext>
              </a:extLst>
            </p:cNvPr>
            <p:cNvCxnSpPr>
              <a:cxnSpLocks/>
            </p:cNvCxnSpPr>
            <p:nvPr/>
          </p:nvCxnSpPr>
          <p:spPr>
            <a:xfrm>
              <a:off x="2282267" y="937468"/>
              <a:ext cx="4646" cy="1349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361EA8FC-BD18-644B-85D3-168BD5C2A5A8}"/>
                </a:ext>
              </a:extLst>
            </p:cNvPr>
            <p:cNvCxnSpPr>
              <a:cxnSpLocks/>
            </p:cNvCxnSpPr>
            <p:nvPr/>
          </p:nvCxnSpPr>
          <p:spPr>
            <a:xfrm>
              <a:off x="113293" y="937468"/>
              <a:ext cx="0" cy="1349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BDDFA2-628E-B841-BDF2-FD66F0EEB56F}"/>
              </a:ext>
            </a:extLst>
          </p:cNvPr>
          <p:cNvGrpSpPr/>
          <p:nvPr/>
        </p:nvGrpSpPr>
        <p:grpSpPr>
          <a:xfrm>
            <a:off x="4481956" y="937468"/>
            <a:ext cx="2258104" cy="134987"/>
            <a:chOff x="113293" y="937468"/>
            <a:chExt cx="2173620" cy="134987"/>
          </a:xfrm>
        </p:grpSpPr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2430A414-E886-AD42-9C2E-71926779518F}"/>
                </a:ext>
              </a:extLst>
            </p:cNvPr>
            <p:cNvCxnSpPr/>
            <p:nvPr/>
          </p:nvCxnSpPr>
          <p:spPr>
            <a:xfrm>
              <a:off x="129867" y="937468"/>
              <a:ext cx="215704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6C86682D-5D18-A743-9423-02FEDFFD5B94}"/>
                </a:ext>
              </a:extLst>
            </p:cNvPr>
            <p:cNvCxnSpPr>
              <a:cxnSpLocks/>
            </p:cNvCxnSpPr>
            <p:nvPr/>
          </p:nvCxnSpPr>
          <p:spPr>
            <a:xfrm>
              <a:off x="2282267" y="937468"/>
              <a:ext cx="4646" cy="1349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3ED90638-46AF-C44B-8ED0-E7249DF72B47}"/>
                </a:ext>
              </a:extLst>
            </p:cNvPr>
            <p:cNvCxnSpPr>
              <a:cxnSpLocks/>
            </p:cNvCxnSpPr>
            <p:nvPr/>
          </p:nvCxnSpPr>
          <p:spPr>
            <a:xfrm>
              <a:off x="113293" y="937468"/>
              <a:ext cx="0" cy="13498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314CE69A-4D1F-F446-8596-1DED356D8424}"/>
              </a:ext>
            </a:extLst>
          </p:cNvPr>
          <p:cNvSpPr/>
          <p:nvPr/>
        </p:nvSpPr>
        <p:spPr>
          <a:xfrm>
            <a:off x="129867" y="1004961"/>
            <a:ext cx="6605366" cy="2225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3A59FF-4FA1-8F48-94BD-2F2D527FEF9D}"/>
              </a:ext>
            </a:extLst>
          </p:cNvPr>
          <p:cNvSpPr txBox="1"/>
          <p:nvPr/>
        </p:nvSpPr>
        <p:spPr>
          <a:xfrm>
            <a:off x="96076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04FF78-5CAA-664E-B455-C073CC09DDFB}"/>
              </a:ext>
            </a:extLst>
          </p:cNvPr>
          <p:cNvSpPr txBox="1"/>
          <p:nvPr/>
        </p:nvSpPr>
        <p:spPr>
          <a:xfrm>
            <a:off x="470928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9E159B2-0F67-6E43-89E9-983856E7C908}"/>
              </a:ext>
            </a:extLst>
          </p:cNvPr>
          <p:cNvSpPr txBox="1"/>
          <p:nvPr/>
        </p:nvSpPr>
        <p:spPr>
          <a:xfrm>
            <a:off x="848873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C839BE0-C83A-2C43-8C8D-D8DF0D9DB678}"/>
              </a:ext>
            </a:extLst>
          </p:cNvPr>
          <p:cNvSpPr txBox="1"/>
          <p:nvPr/>
        </p:nvSpPr>
        <p:spPr>
          <a:xfrm>
            <a:off x="2248476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E826C1B-FDEE-8C46-9EFD-99024EA73B0C}"/>
              </a:ext>
            </a:extLst>
          </p:cNvPr>
          <p:cNvSpPr txBox="1"/>
          <p:nvPr/>
        </p:nvSpPr>
        <p:spPr>
          <a:xfrm>
            <a:off x="2648380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B57E6B3-DECA-914B-9C65-45521065B91B}"/>
              </a:ext>
            </a:extLst>
          </p:cNvPr>
          <p:cNvSpPr txBox="1"/>
          <p:nvPr/>
        </p:nvSpPr>
        <p:spPr>
          <a:xfrm>
            <a:off x="3026325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65111B9-6F2A-9648-B6B3-9AA9F272C973}"/>
              </a:ext>
            </a:extLst>
          </p:cNvPr>
          <p:cNvSpPr txBox="1"/>
          <p:nvPr/>
        </p:nvSpPr>
        <p:spPr>
          <a:xfrm>
            <a:off x="4455949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28978F6-42DF-9C47-941F-7B953D08E326}"/>
              </a:ext>
            </a:extLst>
          </p:cNvPr>
          <p:cNvSpPr txBox="1"/>
          <p:nvPr/>
        </p:nvSpPr>
        <p:spPr>
          <a:xfrm>
            <a:off x="4855853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52ACD70-9986-B040-B139-8093CBA6AD5E}"/>
              </a:ext>
            </a:extLst>
          </p:cNvPr>
          <p:cNvSpPr txBox="1"/>
          <p:nvPr/>
        </p:nvSpPr>
        <p:spPr>
          <a:xfrm>
            <a:off x="5233798" y="1029315"/>
            <a:ext cx="37863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CTL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B872EE-E624-024C-818F-3ABB3742EF98}"/>
              </a:ext>
            </a:extLst>
          </p:cNvPr>
          <p:cNvSpPr txBox="1"/>
          <p:nvPr/>
        </p:nvSpPr>
        <p:spPr>
          <a:xfrm>
            <a:off x="1151218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06E6D2F-CD62-784A-8371-776D9D103ADA}"/>
              </a:ext>
            </a:extLst>
          </p:cNvPr>
          <p:cNvSpPr txBox="1"/>
          <p:nvPr/>
        </p:nvSpPr>
        <p:spPr>
          <a:xfrm>
            <a:off x="1504546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469C858-2658-8647-84D7-D662AB7CAF4E}"/>
              </a:ext>
            </a:extLst>
          </p:cNvPr>
          <p:cNvSpPr txBox="1"/>
          <p:nvPr/>
        </p:nvSpPr>
        <p:spPr>
          <a:xfrm>
            <a:off x="1840892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FED05AA-68E1-1D44-ADBD-B6DB9ACC7961}"/>
              </a:ext>
            </a:extLst>
          </p:cNvPr>
          <p:cNvSpPr txBox="1"/>
          <p:nvPr/>
        </p:nvSpPr>
        <p:spPr>
          <a:xfrm>
            <a:off x="3320191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05E4812-6489-0B4C-9DF2-B2C6C140BDA9}"/>
              </a:ext>
            </a:extLst>
          </p:cNvPr>
          <p:cNvSpPr txBox="1"/>
          <p:nvPr/>
        </p:nvSpPr>
        <p:spPr>
          <a:xfrm>
            <a:off x="3673519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1511935-C5E3-CC47-9FF9-0C1CB7397B33}"/>
              </a:ext>
            </a:extLst>
          </p:cNvPr>
          <p:cNvSpPr txBox="1"/>
          <p:nvPr/>
        </p:nvSpPr>
        <p:spPr>
          <a:xfrm>
            <a:off x="4009865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35FEED2-8E4A-264D-9033-569DE292F320}"/>
              </a:ext>
            </a:extLst>
          </p:cNvPr>
          <p:cNvSpPr txBox="1"/>
          <p:nvPr/>
        </p:nvSpPr>
        <p:spPr>
          <a:xfrm>
            <a:off x="5524469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8131D87-274F-084B-BBA2-5AC3AA73552B}"/>
              </a:ext>
            </a:extLst>
          </p:cNvPr>
          <p:cNvSpPr txBox="1"/>
          <p:nvPr/>
        </p:nvSpPr>
        <p:spPr>
          <a:xfrm>
            <a:off x="5877797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DE4887D-D85E-684E-A9DC-8A2BD893E7D2}"/>
              </a:ext>
            </a:extLst>
          </p:cNvPr>
          <p:cNvSpPr txBox="1"/>
          <p:nvPr/>
        </p:nvSpPr>
        <p:spPr>
          <a:xfrm>
            <a:off x="6251721" y="1029315"/>
            <a:ext cx="4764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PCOS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528375B-299A-BA4F-907B-E509645D52F2}"/>
              </a:ext>
            </a:extLst>
          </p:cNvPr>
          <p:cNvSpPr txBox="1"/>
          <p:nvPr/>
        </p:nvSpPr>
        <p:spPr>
          <a:xfrm>
            <a:off x="3000657" y="4065442"/>
            <a:ext cx="7168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Distance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5C6C2AC-9948-884A-A0E5-64C366BBB727}"/>
              </a:ext>
            </a:extLst>
          </p:cNvPr>
          <p:cNvSpPr/>
          <p:nvPr/>
        </p:nvSpPr>
        <p:spPr>
          <a:xfrm>
            <a:off x="0" y="2529264"/>
            <a:ext cx="96076" cy="426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34EB5E5-D903-2D47-87E5-2B03D8E4238F}"/>
              </a:ext>
            </a:extLst>
          </p:cNvPr>
          <p:cNvSpPr txBox="1"/>
          <p:nvPr/>
        </p:nvSpPr>
        <p:spPr>
          <a:xfrm rot="16200000">
            <a:off x="-239060" y="2502649"/>
            <a:ext cx="5741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Genes</a:t>
            </a:r>
          </a:p>
        </p:txBody>
      </p:sp>
    </p:spTree>
    <p:extLst>
      <p:ext uri="{BB962C8B-B14F-4D97-AF65-F5344CB8AC3E}">
        <p14:creationId xmlns:p14="http://schemas.microsoft.com/office/powerpoint/2010/main" val="3776853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E17CC1-EB2A-1848-922C-5DB89F4E463E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4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E28055D-C06A-9E40-945F-F5A0A4C02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2939" y="799442"/>
            <a:ext cx="2641600" cy="296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006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A374F71-306C-F54E-9F8D-8E300711CD26}"/>
              </a:ext>
            </a:extLst>
          </p:cNvPr>
          <p:cNvGrpSpPr/>
          <p:nvPr/>
        </p:nvGrpSpPr>
        <p:grpSpPr>
          <a:xfrm>
            <a:off x="804672" y="1113028"/>
            <a:ext cx="4986528" cy="2036064"/>
            <a:chOff x="731520" y="4523232"/>
            <a:chExt cx="4986528" cy="203606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F12E895-7A71-9442-BB32-73729C3AFF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667" t="59556" r="16622" b="3334"/>
            <a:stretch/>
          </p:blipFill>
          <p:spPr>
            <a:xfrm>
              <a:off x="731520" y="5541264"/>
              <a:ext cx="4986528" cy="1018032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33916F3-9A4B-CD49-BFED-F382744AD6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0667" t="13556" r="16622" b="49333"/>
            <a:stretch/>
          </p:blipFill>
          <p:spPr>
            <a:xfrm>
              <a:off x="731520" y="4523232"/>
              <a:ext cx="4986528" cy="1018032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5B9E79AE-12CE-D343-925B-8B5273858929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5</a:t>
            </a:r>
          </a:p>
        </p:txBody>
      </p:sp>
    </p:spTree>
    <p:extLst>
      <p:ext uri="{BB962C8B-B14F-4D97-AF65-F5344CB8AC3E}">
        <p14:creationId xmlns:p14="http://schemas.microsoft.com/office/powerpoint/2010/main" val="73504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70A1094-2F89-5147-9C88-B9F0750A9325}"/>
              </a:ext>
            </a:extLst>
          </p:cNvPr>
          <p:cNvGrpSpPr/>
          <p:nvPr/>
        </p:nvGrpSpPr>
        <p:grpSpPr>
          <a:xfrm>
            <a:off x="1383129" y="997709"/>
            <a:ext cx="4091742" cy="3224708"/>
            <a:chOff x="2855543" y="410705"/>
            <a:chExt cx="5377050" cy="526051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B79BF97-FB11-1A45-BA14-BD811B125415}"/>
                </a:ext>
              </a:extLst>
            </p:cNvPr>
            <p:cNvGrpSpPr/>
            <p:nvPr/>
          </p:nvGrpSpPr>
          <p:grpSpPr>
            <a:xfrm>
              <a:off x="6582530" y="410705"/>
              <a:ext cx="1423181" cy="1070998"/>
              <a:chOff x="5136723" y="121467"/>
              <a:chExt cx="1636158" cy="1273990"/>
            </a:xfrm>
          </p:grpSpPr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4C5DE933-7660-1C4C-B29C-6374460A56FB}"/>
                  </a:ext>
                </a:extLst>
              </p:cNvPr>
              <p:cNvSpPr/>
              <p:nvPr/>
            </p:nvSpPr>
            <p:spPr>
              <a:xfrm>
                <a:off x="5136723" y="188381"/>
                <a:ext cx="448944" cy="261517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DACFF2FD-3340-F74B-9AAF-76F14E0C2A5D}"/>
                  </a:ext>
                </a:extLst>
              </p:cNvPr>
              <p:cNvSpPr/>
              <p:nvPr/>
            </p:nvSpPr>
            <p:spPr>
              <a:xfrm>
                <a:off x="5153094" y="530105"/>
                <a:ext cx="416179" cy="257393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BA65A159-EE7E-D44F-BE90-CC3E4817B8CD}"/>
                  </a:ext>
                </a:extLst>
              </p:cNvPr>
              <p:cNvSpPr txBox="1"/>
              <p:nvPr/>
            </p:nvSpPr>
            <p:spPr>
              <a:xfrm>
                <a:off x="5599710" y="121467"/>
                <a:ext cx="985080" cy="292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upregulated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08E7787E-9B2C-3C42-927C-7636FF83FD56}"/>
                  </a:ext>
                </a:extLst>
              </p:cNvPr>
              <p:cNvSpPr txBox="1"/>
              <p:nvPr/>
            </p:nvSpPr>
            <p:spPr>
              <a:xfrm>
                <a:off x="5599710" y="451709"/>
                <a:ext cx="1173171" cy="292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downregulated</a:t>
                </a:r>
              </a:p>
            </p:txBody>
          </p:sp>
          <p:cxnSp>
            <p:nvCxnSpPr>
              <p:cNvPr id="43" name="Straight Arrow Connector 42">
                <a:extLst>
                  <a:ext uri="{FF2B5EF4-FFF2-40B4-BE49-F238E27FC236}">
                    <a16:creationId xmlns:a16="http://schemas.microsoft.com/office/drawing/2014/main" id="{74A94431-B5E3-074F-8F3F-5F5E4F055E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69357" y="970204"/>
                <a:ext cx="41631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A2CD7792-8DB4-5B4C-8333-CDDD1C0A2B17}"/>
                  </a:ext>
                </a:extLst>
              </p:cNvPr>
              <p:cNvSpPr txBox="1"/>
              <p:nvPr/>
            </p:nvSpPr>
            <p:spPr>
              <a:xfrm>
                <a:off x="5599020" y="757176"/>
                <a:ext cx="800676" cy="292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stimulate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16A1965-362E-9641-A4C1-AC4C39A78C7A}"/>
                  </a:ext>
                </a:extLst>
              </p:cNvPr>
              <p:cNvSpPr txBox="1"/>
              <p:nvPr/>
            </p:nvSpPr>
            <p:spPr>
              <a:xfrm>
                <a:off x="5616995" y="1064182"/>
                <a:ext cx="595990" cy="2928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inhibit</a:t>
                </a:r>
              </a:p>
            </p:txBody>
          </p: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67B986C3-B070-8D4F-8721-16D59050CF7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61288" y="1300448"/>
                <a:ext cx="370823" cy="639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696C9CE6-18A2-A84D-8229-E9CCF4BC401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32111" y="1218222"/>
                <a:ext cx="0" cy="17723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EBED2C6-45CC-9740-AC1F-17EE043FB914}"/>
                </a:ext>
              </a:extLst>
            </p:cNvPr>
            <p:cNvGrpSpPr/>
            <p:nvPr/>
          </p:nvGrpSpPr>
          <p:grpSpPr>
            <a:xfrm>
              <a:off x="2855543" y="436583"/>
              <a:ext cx="5377050" cy="5234640"/>
              <a:chOff x="2644155" y="750172"/>
              <a:chExt cx="6710981" cy="4402169"/>
            </a:xfrm>
          </p:grpSpPr>
          <p:sp>
            <p:nvSpPr>
              <p:cNvPr id="5" name="Rounded Rectangle 4">
                <a:extLst>
                  <a:ext uri="{FF2B5EF4-FFF2-40B4-BE49-F238E27FC236}">
                    <a16:creationId xmlns:a16="http://schemas.microsoft.com/office/drawing/2014/main" id="{F2E42B77-730C-8949-AA74-E1201D307743}"/>
                  </a:ext>
                </a:extLst>
              </p:cNvPr>
              <p:cNvSpPr/>
              <p:nvPr/>
            </p:nvSpPr>
            <p:spPr>
              <a:xfrm>
                <a:off x="4624960" y="772107"/>
                <a:ext cx="2068643" cy="554637"/>
              </a:xfrm>
              <a:prstGeom prst="round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TGF</a:t>
                </a:r>
                <a:r>
                  <a:rPr lang="en-US" sz="2000" i="1" dirty="0">
                    <a:latin typeface="Symbol" pitchFamily="2" charset="2"/>
                    <a:cs typeface="Arial" panose="020B0604020202020204" pitchFamily="34" charset="0"/>
                  </a:rPr>
                  <a:t>b</a:t>
                </a:r>
                <a:r>
                  <a:rPr lang="en-US" sz="2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62B9B224-A5CD-BB44-AE79-681941850BAD}"/>
                  </a:ext>
                </a:extLst>
              </p:cNvPr>
              <p:cNvSpPr/>
              <p:nvPr/>
            </p:nvSpPr>
            <p:spPr>
              <a:xfrm>
                <a:off x="2810423" y="1758587"/>
                <a:ext cx="1222297" cy="64832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GRHL1</a:t>
                </a:r>
              </a:p>
            </p:txBody>
          </p:sp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26A2103A-038D-AC4F-92CA-EA90304A2022}"/>
                  </a:ext>
                </a:extLst>
              </p:cNvPr>
              <p:cNvSpPr/>
              <p:nvPr/>
            </p:nvSpPr>
            <p:spPr>
              <a:xfrm>
                <a:off x="2644155" y="3162728"/>
                <a:ext cx="1157026" cy="64832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ESR2</a:t>
                </a: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809328BE-39C0-2044-8793-6A9DD1A2AA7D}"/>
                  </a:ext>
                </a:extLst>
              </p:cNvPr>
              <p:cNvSpPr/>
              <p:nvPr/>
            </p:nvSpPr>
            <p:spPr>
              <a:xfrm>
                <a:off x="5328459" y="4504015"/>
                <a:ext cx="1285513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EGR1</a:t>
                </a:r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D235305B-12B4-E444-9DE0-BFF6F0B61CB7}"/>
                  </a:ext>
                </a:extLst>
              </p:cNvPr>
              <p:cNvSpPr/>
              <p:nvPr/>
            </p:nvSpPr>
            <p:spPr>
              <a:xfrm>
                <a:off x="6595520" y="4252872"/>
                <a:ext cx="1232816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FOXC2</a:t>
                </a: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FE33151-919C-9046-8098-B2276A82CFDA}"/>
                  </a:ext>
                </a:extLst>
              </p:cNvPr>
              <p:cNvSpPr/>
              <p:nvPr/>
            </p:nvSpPr>
            <p:spPr>
              <a:xfrm>
                <a:off x="4879559" y="3643730"/>
                <a:ext cx="1285513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CSRP2</a:t>
                </a: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9DFA4D8D-6647-784C-B800-A5892CA85125}"/>
                  </a:ext>
                </a:extLst>
              </p:cNvPr>
              <p:cNvSpPr/>
              <p:nvPr/>
            </p:nvSpPr>
            <p:spPr>
              <a:xfrm>
                <a:off x="3058379" y="2438628"/>
                <a:ext cx="1179812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CRIP2</a:t>
                </a: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B81A9AD9-F574-F74D-A956-D6CDEBFEFCFA}"/>
                  </a:ext>
                </a:extLst>
              </p:cNvPr>
              <p:cNvSpPr/>
              <p:nvPr/>
            </p:nvSpPr>
            <p:spPr>
              <a:xfrm>
                <a:off x="4470895" y="2861791"/>
                <a:ext cx="1282876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NR4A1</a:t>
                </a: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C41AD8F-0987-504E-9032-2434B215F1B0}"/>
                  </a:ext>
                </a:extLst>
              </p:cNvPr>
              <p:cNvSpPr/>
              <p:nvPr/>
            </p:nvSpPr>
            <p:spPr>
              <a:xfrm>
                <a:off x="6761674" y="3454956"/>
                <a:ext cx="1003637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FOS</a:t>
                </a: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CDD890A-BD49-E243-9B82-0BC01A355BBB}"/>
                  </a:ext>
                </a:extLst>
              </p:cNvPr>
              <p:cNvSpPr/>
              <p:nvPr/>
            </p:nvSpPr>
            <p:spPr>
              <a:xfrm>
                <a:off x="7836232" y="3928709"/>
                <a:ext cx="1206735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JUNB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12FA5BCE-F283-EA45-9AB6-FC5BD9384026}"/>
                  </a:ext>
                </a:extLst>
              </p:cNvPr>
              <p:cNvSpPr/>
              <p:nvPr/>
            </p:nvSpPr>
            <p:spPr>
              <a:xfrm>
                <a:off x="3706749" y="3536038"/>
                <a:ext cx="1282876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HMGA2</a:t>
                </a: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F881A1E-5902-1B4B-B742-57A431240CE3}"/>
                  </a:ext>
                </a:extLst>
              </p:cNvPr>
              <p:cNvSpPr/>
              <p:nvPr/>
            </p:nvSpPr>
            <p:spPr>
              <a:xfrm>
                <a:off x="5838576" y="3012791"/>
                <a:ext cx="1003637" cy="64832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GLI2</a:t>
                </a:r>
              </a:p>
            </p:txBody>
          </p: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B65B219D-8A41-BF41-BF66-7D55FA74F207}"/>
                  </a:ext>
                </a:extLst>
              </p:cNvPr>
              <p:cNvCxnSpPr>
                <a:cxnSpLocks/>
                <a:stCxn id="5" idx="2"/>
                <a:endCxn id="11" idx="7"/>
              </p:cNvCxnSpPr>
              <p:nvPr/>
            </p:nvCxnSpPr>
            <p:spPr>
              <a:xfrm flipH="1">
                <a:off x="4065411" y="1326744"/>
                <a:ext cx="1593871" cy="120683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D94BFBE9-F21B-7345-BE8C-B982BFE83D0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052188" y="3216117"/>
                <a:ext cx="216354" cy="2122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4CD442E3-DA98-F540-A857-1E46A580379D}"/>
                  </a:ext>
                </a:extLst>
              </p:cNvPr>
              <p:cNvCxnSpPr>
                <a:cxnSpLocks/>
                <a:stCxn id="5" idx="2"/>
              </p:cNvCxnSpPr>
              <p:nvPr/>
            </p:nvCxnSpPr>
            <p:spPr>
              <a:xfrm flipH="1">
                <a:off x="3706750" y="1326744"/>
                <a:ext cx="1952533" cy="1855102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166C635D-D56F-164F-8864-37803EA620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545396" y="3181847"/>
                <a:ext cx="255786" cy="6117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50822282-B6B4-C94A-B924-0DFA6ED40E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02034" y="1354460"/>
                <a:ext cx="2438124" cy="195751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655303DC-8596-4747-9D8B-4F15BC17DB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48583" y="1329476"/>
                <a:ext cx="2322089" cy="127565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57B48772-DB58-994A-ADB5-21EB666F99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97070" y="2542367"/>
                <a:ext cx="158406" cy="15897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0B5ECF8-8C10-9F42-9E27-57795A9D08B0}"/>
                  </a:ext>
                </a:extLst>
              </p:cNvPr>
              <p:cNvCxnSpPr>
                <a:cxnSpLocks/>
                <a:stCxn id="5" idx="2"/>
              </p:cNvCxnSpPr>
              <p:nvPr/>
            </p:nvCxnSpPr>
            <p:spPr>
              <a:xfrm flipH="1">
                <a:off x="3987405" y="1326744"/>
                <a:ext cx="1671877" cy="515881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E677694D-B5D5-9348-B329-6C6806F587E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3911222" y="1762921"/>
                <a:ext cx="204276" cy="185344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6CAE4F55-5B44-6042-AC71-FA5CCE78D528}"/>
                  </a:ext>
                </a:extLst>
              </p:cNvPr>
              <p:cNvCxnSpPr>
                <a:cxnSpLocks/>
                <a:stCxn id="5" idx="2"/>
                <a:endCxn id="9" idx="0"/>
              </p:cNvCxnSpPr>
              <p:nvPr/>
            </p:nvCxnSpPr>
            <p:spPr>
              <a:xfrm>
                <a:off x="5659281" y="1326744"/>
                <a:ext cx="1552647" cy="292612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2D3A9F06-96C2-EB40-AAD4-3FD4384ED9BD}"/>
                  </a:ext>
                </a:extLst>
              </p:cNvPr>
              <p:cNvCxnSpPr>
                <a:cxnSpLocks/>
                <a:stCxn id="5" idx="2"/>
                <a:endCxn id="16" idx="0"/>
              </p:cNvCxnSpPr>
              <p:nvPr/>
            </p:nvCxnSpPr>
            <p:spPr>
              <a:xfrm>
                <a:off x="5659281" y="1326744"/>
                <a:ext cx="681114" cy="168604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>
                <a:extLst>
                  <a:ext uri="{FF2B5EF4-FFF2-40B4-BE49-F238E27FC236}">
                    <a16:creationId xmlns:a16="http://schemas.microsoft.com/office/drawing/2014/main" id="{61F82D7B-C271-1745-9CE7-14951CFE30E9}"/>
                  </a:ext>
                </a:extLst>
              </p:cNvPr>
              <p:cNvCxnSpPr>
                <a:cxnSpLocks/>
                <a:stCxn id="5" idx="2"/>
                <a:endCxn id="12" idx="0"/>
              </p:cNvCxnSpPr>
              <p:nvPr/>
            </p:nvCxnSpPr>
            <p:spPr>
              <a:xfrm flipH="1">
                <a:off x="5112334" y="1326744"/>
                <a:ext cx="546947" cy="1535047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1D128698-8F2E-634A-AA10-B2AE3190A7CA}"/>
                  </a:ext>
                </a:extLst>
              </p:cNvPr>
              <p:cNvCxnSpPr>
                <a:cxnSpLocks/>
                <a:stCxn id="5" idx="2"/>
                <a:endCxn id="15" idx="0"/>
              </p:cNvCxnSpPr>
              <p:nvPr/>
            </p:nvCxnSpPr>
            <p:spPr>
              <a:xfrm flipH="1">
                <a:off x="4348188" y="1326744"/>
                <a:ext cx="1311093" cy="22092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>
                <a:extLst>
                  <a:ext uri="{FF2B5EF4-FFF2-40B4-BE49-F238E27FC236}">
                    <a16:creationId xmlns:a16="http://schemas.microsoft.com/office/drawing/2014/main" id="{71C75BE1-BBC0-A64D-9C20-66AE5919EADC}"/>
                  </a:ext>
                </a:extLst>
              </p:cNvPr>
              <p:cNvCxnSpPr>
                <a:cxnSpLocks/>
                <a:stCxn id="5" idx="2"/>
                <a:endCxn id="14" idx="1"/>
              </p:cNvCxnSpPr>
              <p:nvPr/>
            </p:nvCxnSpPr>
            <p:spPr>
              <a:xfrm>
                <a:off x="5659281" y="1326744"/>
                <a:ext cx="2353673" cy="269691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ABBC5587-EFBB-4642-8D36-33236324FFD9}"/>
                  </a:ext>
                </a:extLst>
              </p:cNvPr>
              <p:cNvCxnSpPr>
                <a:cxnSpLocks/>
                <a:stCxn id="5" idx="2"/>
                <a:endCxn id="33" idx="1"/>
              </p:cNvCxnSpPr>
              <p:nvPr/>
            </p:nvCxnSpPr>
            <p:spPr>
              <a:xfrm>
                <a:off x="5659281" y="1326744"/>
                <a:ext cx="2322030" cy="611659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Down Arrow 31">
                <a:extLst>
                  <a:ext uri="{FF2B5EF4-FFF2-40B4-BE49-F238E27FC236}">
                    <a16:creationId xmlns:a16="http://schemas.microsoft.com/office/drawing/2014/main" id="{B3597E49-819F-8C41-95DF-0CA70C4359F1}"/>
                  </a:ext>
                </a:extLst>
              </p:cNvPr>
              <p:cNvSpPr/>
              <p:nvPr/>
            </p:nvSpPr>
            <p:spPr>
              <a:xfrm>
                <a:off x="4109114" y="750172"/>
                <a:ext cx="448944" cy="586696"/>
              </a:xfrm>
              <a:prstGeom prst="downArrow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71F109E0-89EC-FA42-9C7D-8A3F04E4A555}"/>
                  </a:ext>
                </a:extLst>
              </p:cNvPr>
              <p:cNvSpPr/>
              <p:nvPr/>
            </p:nvSpPr>
            <p:spPr>
              <a:xfrm>
                <a:off x="7799160" y="1843458"/>
                <a:ext cx="1243806" cy="64832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CEBP</a:t>
                </a:r>
                <a:r>
                  <a:rPr lang="en-US" sz="800" i="1" dirty="0" err="1">
                    <a:solidFill>
                      <a:schemeClr val="tx1"/>
                    </a:solidFill>
                    <a:latin typeface="Symbol" pitchFamily="2" charset="2"/>
                    <a:cs typeface="Arial" panose="020B0604020202020204" pitchFamily="34" charset="0"/>
                  </a:rPr>
                  <a:t>a</a:t>
                </a:r>
                <a:endParaRPr lang="en-US" sz="800" i="1" dirty="0">
                  <a:solidFill>
                    <a:schemeClr val="tx1"/>
                  </a:solidFill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7166F1F6-EBC6-7145-A304-B88BE1885B0D}"/>
                  </a:ext>
                </a:extLst>
              </p:cNvPr>
              <p:cNvSpPr/>
              <p:nvPr/>
            </p:nvSpPr>
            <p:spPr>
              <a:xfrm>
                <a:off x="7836232" y="2550218"/>
                <a:ext cx="1289872" cy="64832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PPAR</a:t>
                </a:r>
                <a:r>
                  <a:rPr lang="en-US" sz="800" i="1" dirty="0" err="1">
                    <a:solidFill>
                      <a:schemeClr val="tx1"/>
                    </a:solidFill>
                    <a:latin typeface="Symbol" pitchFamily="2" charset="2"/>
                    <a:cs typeface="Arial" panose="020B0604020202020204" pitchFamily="34" charset="0"/>
                  </a:rPr>
                  <a:t>g</a:t>
                </a:r>
                <a:endParaRPr lang="en-US" sz="800" i="1" dirty="0">
                  <a:solidFill>
                    <a:schemeClr val="tx1"/>
                  </a:solidFill>
                  <a:latin typeface="Symbol" pitchFamily="2" charset="2"/>
                  <a:cs typeface="Arial" panose="020B0604020202020204" pitchFamily="34" charset="0"/>
                </a:endParaRPr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FFED968F-8C97-3947-B32F-CE523439712A}"/>
                  </a:ext>
                </a:extLst>
              </p:cNvPr>
              <p:cNvSpPr/>
              <p:nvPr/>
            </p:nvSpPr>
            <p:spPr>
              <a:xfrm>
                <a:off x="7919378" y="3294754"/>
                <a:ext cx="1435758" cy="648326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8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CDKN2C</a:t>
                </a:r>
              </a:p>
            </p:txBody>
          </p: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2BD028B6-70E1-EC4A-812F-EB53CD6A3560}"/>
                  </a:ext>
                </a:extLst>
              </p:cNvPr>
              <p:cNvCxnSpPr>
                <a:cxnSpLocks/>
                <a:stCxn id="5" idx="2"/>
                <a:endCxn id="13" idx="0"/>
              </p:cNvCxnSpPr>
              <p:nvPr/>
            </p:nvCxnSpPr>
            <p:spPr>
              <a:xfrm>
                <a:off x="5659281" y="1326744"/>
                <a:ext cx="1604212" cy="212821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FFB51956-642C-0A4C-96CA-6D19BF0C0A81}"/>
                  </a:ext>
                </a:extLst>
              </p:cNvPr>
              <p:cNvCxnSpPr>
                <a:cxnSpLocks/>
                <a:stCxn id="5" idx="2"/>
                <a:endCxn id="10" idx="0"/>
              </p:cNvCxnSpPr>
              <p:nvPr/>
            </p:nvCxnSpPr>
            <p:spPr>
              <a:xfrm flipH="1">
                <a:off x="5522316" y="1326744"/>
                <a:ext cx="136965" cy="2316986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Arrow Connector 37">
                <a:extLst>
                  <a:ext uri="{FF2B5EF4-FFF2-40B4-BE49-F238E27FC236}">
                    <a16:creationId xmlns:a16="http://schemas.microsoft.com/office/drawing/2014/main" id="{89790D99-A410-DA45-9F0A-3AE74E38A383}"/>
                  </a:ext>
                </a:extLst>
              </p:cNvPr>
              <p:cNvCxnSpPr>
                <a:cxnSpLocks/>
                <a:endCxn id="8" idx="0"/>
              </p:cNvCxnSpPr>
              <p:nvPr/>
            </p:nvCxnSpPr>
            <p:spPr>
              <a:xfrm>
                <a:off x="5673535" y="1430394"/>
                <a:ext cx="297680" cy="3073621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BE2ADD73-ABC5-BA47-9181-D34E2373327C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6</a:t>
            </a:r>
          </a:p>
        </p:txBody>
      </p:sp>
    </p:spTree>
    <p:extLst>
      <p:ext uri="{BB962C8B-B14F-4D97-AF65-F5344CB8AC3E}">
        <p14:creationId xmlns:p14="http://schemas.microsoft.com/office/powerpoint/2010/main" val="3782503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E7FF729-62B3-DA44-9E85-BAA57FBAA4D5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8F16334-973A-5541-9299-FE44DF9EC141}"/>
              </a:ext>
            </a:extLst>
          </p:cNvPr>
          <p:cNvSpPr txBox="1"/>
          <p:nvPr/>
        </p:nvSpPr>
        <p:spPr>
          <a:xfrm>
            <a:off x="3085605" y="9777525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C5F8456-C938-A546-B09C-BDC114F9038C}"/>
              </a:ext>
            </a:extLst>
          </p:cNvPr>
          <p:cNvGrpSpPr/>
          <p:nvPr/>
        </p:nvGrpSpPr>
        <p:grpSpPr>
          <a:xfrm>
            <a:off x="4073676" y="9727960"/>
            <a:ext cx="648545" cy="369332"/>
            <a:chOff x="9649190" y="2835989"/>
            <a:chExt cx="648545" cy="420132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A0E58DB-BA6F-FE41-862C-87162D47C5B0}"/>
                </a:ext>
              </a:extLst>
            </p:cNvPr>
            <p:cNvSpPr/>
            <p:nvPr/>
          </p:nvSpPr>
          <p:spPr>
            <a:xfrm>
              <a:off x="9649190" y="2908300"/>
              <a:ext cx="101600" cy="101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D961F60-B02E-6047-8692-11C35A9ECB4D}"/>
                </a:ext>
              </a:extLst>
            </p:cNvPr>
            <p:cNvSpPr txBox="1"/>
            <p:nvPr/>
          </p:nvSpPr>
          <p:spPr>
            <a:xfrm>
              <a:off x="9750790" y="2835989"/>
              <a:ext cx="54694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PCOS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E11D723-1410-1147-905C-A76D74861310}"/>
                </a:ext>
              </a:extLst>
            </p:cNvPr>
            <p:cNvSpPr/>
            <p:nvPr/>
          </p:nvSpPr>
          <p:spPr>
            <a:xfrm>
              <a:off x="9649190" y="3082211"/>
              <a:ext cx="101600" cy="10160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17FBE2F-3A6A-B344-91F6-44DBE944057C}"/>
                </a:ext>
              </a:extLst>
            </p:cNvPr>
            <p:cNvSpPr txBox="1"/>
            <p:nvPr/>
          </p:nvSpPr>
          <p:spPr>
            <a:xfrm>
              <a:off x="9750790" y="3009900"/>
              <a:ext cx="42672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latin typeface="Arial" panose="020B0604020202020204" pitchFamily="34" charset="0"/>
                  <a:cs typeface="Arial" panose="020B0604020202020204" pitchFamily="34" charset="0"/>
                </a:rPr>
                <a:t>CTL</a:t>
              </a:r>
            </a:p>
          </p:txBody>
        </p:sp>
      </p:grpSp>
      <p:graphicFrame>
        <p:nvGraphicFramePr>
          <p:cNvPr id="37" name="Chart 36">
            <a:extLst>
              <a:ext uri="{FF2B5EF4-FFF2-40B4-BE49-F238E27FC236}">
                <a16:creationId xmlns:a16="http://schemas.microsoft.com/office/drawing/2014/main" id="{C3F910A6-153E-6243-BC21-B84F808DA7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0391662"/>
              </p:ext>
            </p:extLst>
          </p:nvPr>
        </p:nvGraphicFramePr>
        <p:xfrm>
          <a:off x="3106557" y="857142"/>
          <a:ext cx="1708252" cy="1625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4D572E40-A1EC-9E4D-B46B-C39EDAF09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7395379"/>
              </p:ext>
            </p:extLst>
          </p:nvPr>
        </p:nvGraphicFramePr>
        <p:xfrm>
          <a:off x="3081410" y="2245171"/>
          <a:ext cx="1708252" cy="1643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9" name="Chart 38">
            <a:extLst>
              <a:ext uri="{FF2B5EF4-FFF2-40B4-BE49-F238E27FC236}">
                <a16:creationId xmlns:a16="http://schemas.microsoft.com/office/drawing/2014/main" id="{8D871022-39A5-364D-93BE-42543F3E3B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763518"/>
              </p:ext>
            </p:extLst>
          </p:nvPr>
        </p:nvGraphicFramePr>
        <p:xfrm>
          <a:off x="3216437" y="3699640"/>
          <a:ext cx="1639286" cy="1643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0" name="Chart 39">
            <a:extLst>
              <a:ext uri="{FF2B5EF4-FFF2-40B4-BE49-F238E27FC236}">
                <a16:creationId xmlns:a16="http://schemas.microsoft.com/office/drawing/2014/main" id="{BF60EDE9-D169-BF4E-86CD-E591A3FF59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0642286"/>
              </p:ext>
            </p:extLst>
          </p:nvPr>
        </p:nvGraphicFramePr>
        <p:xfrm>
          <a:off x="3144089" y="6565868"/>
          <a:ext cx="1708252" cy="1643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AB0952C1-3C54-364A-BBD4-F0F284541B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1819262"/>
              </p:ext>
            </p:extLst>
          </p:nvPr>
        </p:nvGraphicFramePr>
        <p:xfrm>
          <a:off x="3147471" y="5104822"/>
          <a:ext cx="1708252" cy="1625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23190A80-AAE0-E145-97F9-00766C218E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50849707"/>
              </p:ext>
            </p:extLst>
          </p:nvPr>
        </p:nvGraphicFramePr>
        <p:xfrm>
          <a:off x="3144089" y="8062248"/>
          <a:ext cx="1708252" cy="1643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43" name="Chart 42">
            <a:extLst>
              <a:ext uri="{FF2B5EF4-FFF2-40B4-BE49-F238E27FC236}">
                <a16:creationId xmlns:a16="http://schemas.microsoft.com/office/drawing/2014/main" id="{0D18DCDB-BC8B-EA4D-9D50-4A5AE092C2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024275"/>
              </p:ext>
            </p:extLst>
          </p:nvPr>
        </p:nvGraphicFramePr>
        <p:xfrm>
          <a:off x="1979579" y="851229"/>
          <a:ext cx="1387051" cy="1625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303E0FBC-12B5-424D-879F-59C959F9C2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0980293"/>
              </p:ext>
            </p:extLst>
          </p:nvPr>
        </p:nvGraphicFramePr>
        <p:xfrm>
          <a:off x="1899497" y="2278918"/>
          <a:ext cx="1491383" cy="1646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8AC0B3D1-43A3-1742-973F-8EB9A5736F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1299489"/>
              </p:ext>
            </p:extLst>
          </p:nvPr>
        </p:nvGraphicFramePr>
        <p:xfrm>
          <a:off x="1979579" y="3703890"/>
          <a:ext cx="1427291" cy="1643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Chart 45">
            <a:extLst>
              <a:ext uri="{FF2B5EF4-FFF2-40B4-BE49-F238E27FC236}">
                <a16:creationId xmlns:a16="http://schemas.microsoft.com/office/drawing/2014/main" id="{7138B4E6-C50F-2D4F-953B-7DC3A5898A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52647892"/>
              </p:ext>
            </p:extLst>
          </p:nvPr>
        </p:nvGraphicFramePr>
        <p:xfrm>
          <a:off x="1870921" y="8041027"/>
          <a:ext cx="1486443" cy="1664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47" name="Chart 46">
            <a:extLst>
              <a:ext uri="{FF2B5EF4-FFF2-40B4-BE49-F238E27FC236}">
                <a16:creationId xmlns:a16="http://schemas.microsoft.com/office/drawing/2014/main" id="{97AD7C1D-12D3-2D4B-B7F0-E24083B26C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6804448"/>
              </p:ext>
            </p:extLst>
          </p:nvPr>
        </p:nvGraphicFramePr>
        <p:xfrm>
          <a:off x="1866536" y="6619827"/>
          <a:ext cx="1486443" cy="160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764C3C85-054D-F54C-A4B8-24AC68784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0874825"/>
              </p:ext>
            </p:extLst>
          </p:nvPr>
        </p:nvGraphicFramePr>
        <p:xfrm>
          <a:off x="1894938" y="5147698"/>
          <a:ext cx="1511932" cy="1605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pSp>
        <p:nvGrpSpPr>
          <p:cNvPr id="49" name="Group 48">
            <a:extLst>
              <a:ext uri="{FF2B5EF4-FFF2-40B4-BE49-F238E27FC236}">
                <a16:creationId xmlns:a16="http://schemas.microsoft.com/office/drawing/2014/main" id="{766054BF-4D14-AC4D-ACDF-F6789BEC4FE9}"/>
              </a:ext>
            </a:extLst>
          </p:cNvPr>
          <p:cNvGrpSpPr/>
          <p:nvPr/>
        </p:nvGrpSpPr>
        <p:grpSpPr>
          <a:xfrm>
            <a:off x="1721164" y="964867"/>
            <a:ext cx="314510" cy="7422520"/>
            <a:chOff x="1133190" y="1699887"/>
            <a:chExt cx="314510" cy="742252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A851704-CA6B-5E48-87BF-4DE774721A72}"/>
                </a:ext>
              </a:extLst>
            </p:cNvPr>
            <p:cNvSpPr txBox="1"/>
            <p:nvPr/>
          </p:nvSpPr>
          <p:spPr>
            <a:xfrm>
              <a:off x="1133190" y="1699887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7724765-60A2-5448-AAA6-62D1FAB13060}"/>
                </a:ext>
              </a:extLst>
            </p:cNvPr>
            <p:cNvSpPr txBox="1"/>
            <p:nvPr/>
          </p:nvSpPr>
          <p:spPr>
            <a:xfrm>
              <a:off x="1133190" y="5918910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9C8F4F77-7E9A-B042-920C-211E5DC104D1}"/>
                </a:ext>
              </a:extLst>
            </p:cNvPr>
            <p:cNvSpPr txBox="1"/>
            <p:nvPr/>
          </p:nvSpPr>
          <p:spPr>
            <a:xfrm>
              <a:off x="1133190" y="4595607"/>
              <a:ext cx="3145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E1A0430-2579-204D-9DC5-7ECAB839EF57}"/>
                </a:ext>
              </a:extLst>
            </p:cNvPr>
            <p:cNvSpPr txBox="1"/>
            <p:nvPr/>
          </p:nvSpPr>
          <p:spPr>
            <a:xfrm>
              <a:off x="1133190" y="3153801"/>
              <a:ext cx="2987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1F745A76-6043-124B-8621-63C759208703}"/>
                </a:ext>
              </a:extLst>
            </p:cNvPr>
            <p:cNvSpPr txBox="1"/>
            <p:nvPr/>
          </p:nvSpPr>
          <p:spPr>
            <a:xfrm>
              <a:off x="1133190" y="7372824"/>
              <a:ext cx="30489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527535E-0710-2F43-B435-3446DE0EDDD2}"/>
                </a:ext>
              </a:extLst>
            </p:cNvPr>
            <p:cNvSpPr txBox="1"/>
            <p:nvPr/>
          </p:nvSpPr>
          <p:spPr>
            <a:xfrm>
              <a:off x="1133190" y="8814630"/>
              <a:ext cx="29367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8E94EDB3-4E42-0346-B763-30A9D165B2F0}"/>
              </a:ext>
            </a:extLst>
          </p:cNvPr>
          <p:cNvSpPr txBox="1"/>
          <p:nvPr/>
        </p:nvSpPr>
        <p:spPr>
          <a:xfrm>
            <a:off x="3282853" y="724763"/>
            <a:ext cx="1646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RNA-Seq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93B5F1-3F38-7A42-972B-8A9ED499002C}"/>
              </a:ext>
            </a:extLst>
          </p:cNvPr>
          <p:cNvSpPr txBox="1"/>
          <p:nvPr/>
        </p:nvSpPr>
        <p:spPr>
          <a:xfrm>
            <a:off x="1828115" y="724763"/>
            <a:ext cx="1903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ATAC-Seq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BAA47A0-03C3-8645-B6C6-92FC6FA0D0D2}"/>
              </a:ext>
            </a:extLst>
          </p:cNvPr>
          <p:cNvSpPr/>
          <p:nvPr/>
        </p:nvSpPr>
        <p:spPr>
          <a:xfrm rot="16200000">
            <a:off x="-841320" y="5172437"/>
            <a:ext cx="47260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Reads per Genome Coverage (RGPC)</a:t>
            </a:r>
            <a:endParaRPr lang="en-US" sz="14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49699DB-133C-9048-953A-BA55C42151DC}"/>
              </a:ext>
            </a:extLst>
          </p:cNvPr>
          <p:cNvSpPr/>
          <p:nvPr/>
        </p:nvSpPr>
        <p:spPr>
          <a:xfrm rot="5400000">
            <a:off x="3246140" y="5208730"/>
            <a:ext cx="3429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Counts per Million Reads (CPM)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20007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97A9057-4205-1A4D-872D-F3F5AA7476B4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8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0C14D30-FEE6-294A-A259-27BF440F6C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5862598"/>
              </p:ext>
            </p:extLst>
          </p:nvPr>
        </p:nvGraphicFramePr>
        <p:xfrm>
          <a:off x="287792" y="2501962"/>
          <a:ext cx="1633055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9A72D81-3310-6443-AC6F-C6F1122A40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2835340"/>
              </p:ext>
            </p:extLst>
          </p:nvPr>
        </p:nvGraphicFramePr>
        <p:xfrm>
          <a:off x="379708" y="4608923"/>
          <a:ext cx="1582427" cy="1944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553FE52-1F8C-624C-A9B9-AB2BFC1A25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2420569"/>
              </p:ext>
            </p:extLst>
          </p:nvPr>
        </p:nvGraphicFramePr>
        <p:xfrm>
          <a:off x="312685" y="3857506"/>
          <a:ext cx="1576752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9EEA621-924B-E140-8313-9659117825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0683918"/>
              </p:ext>
            </p:extLst>
          </p:nvPr>
        </p:nvGraphicFramePr>
        <p:xfrm>
          <a:off x="318584" y="6180727"/>
          <a:ext cx="1547869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F5803F47-5CE0-D645-952C-9007CBDC91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9625321"/>
              </p:ext>
            </p:extLst>
          </p:nvPr>
        </p:nvGraphicFramePr>
        <p:xfrm>
          <a:off x="2186508" y="2726191"/>
          <a:ext cx="1355847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D4F7225-AD40-874F-88EE-4D75F1E896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3862587"/>
              </p:ext>
            </p:extLst>
          </p:nvPr>
        </p:nvGraphicFramePr>
        <p:xfrm>
          <a:off x="2126134" y="3785155"/>
          <a:ext cx="1402186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AEB15721-8C03-304B-8BFC-35AF4C04E1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0692836"/>
              </p:ext>
            </p:extLst>
          </p:nvPr>
        </p:nvGraphicFramePr>
        <p:xfrm>
          <a:off x="2081249" y="4798326"/>
          <a:ext cx="1508171" cy="1751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1618FC0-6C31-DE47-8EF9-29E4F1F2C5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7429377"/>
              </p:ext>
            </p:extLst>
          </p:nvPr>
        </p:nvGraphicFramePr>
        <p:xfrm>
          <a:off x="2027299" y="6176271"/>
          <a:ext cx="1446313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4DFF3C9-B05B-0B46-8233-A3342BC7FAD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5258426"/>
              </p:ext>
            </p:extLst>
          </p:nvPr>
        </p:nvGraphicFramePr>
        <p:xfrm>
          <a:off x="3804025" y="7131132"/>
          <a:ext cx="1470670" cy="1917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522FD6AB-DB47-E04B-A3AF-30DC145B3A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2659331"/>
              </p:ext>
            </p:extLst>
          </p:nvPr>
        </p:nvGraphicFramePr>
        <p:xfrm>
          <a:off x="3820923" y="3723557"/>
          <a:ext cx="1479116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BE26B43-3388-174F-B0CB-4BE8ED52B4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6107238"/>
              </p:ext>
            </p:extLst>
          </p:nvPr>
        </p:nvGraphicFramePr>
        <p:xfrm>
          <a:off x="3863862" y="5881561"/>
          <a:ext cx="1359547" cy="17813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CAC88938-CA09-ED4F-B6EA-C547C0B239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207520"/>
              </p:ext>
            </p:extLst>
          </p:nvPr>
        </p:nvGraphicFramePr>
        <p:xfrm>
          <a:off x="3856553" y="4594717"/>
          <a:ext cx="1427172" cy="182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FEF2921-9CEC-314B-A68A-45AF4C3739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0280209"/>
              </p:ext>
            </p:extLst>
          </p:nvPr>
        </p:nvGraphicFramePr>
        <p:xfrm>
          <a:off x="3727385" y="8605116"/>
          <a:ext cx="1572360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3827D499-44C1-0542-B1CF-5C1E3A1D92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2031680"/>
              </p:ext>
            </p:extLst>
          </p:nvPr>
        </p:nvGraphicFramePr>
        <p:xfrm>
          <a:off x="3826003" y="1175559"/>
          <a:ext cx="1410147" cy="1623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5906422-FBCA-BB4C-8754-1B439CBEE6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1394729"/>
              </p:ext>
            </p:extLst>
          </p:nvPr>
        </p:nvGraphicFramePr>
        <p:xfrm>
          <a:off x="3802558" y="2486326"/>
          <a:ext cx="1421392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0638CA88-8599-1C41-AAC7-637A495BDF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8156263"/>
              </p:ext>
            </p:extLst>
          </p:nvPr>
        </p:nvGraphicFramePr>
        <p:xfrm>
          <a:off x="351770" y="8564695"/>
          <a:ext cx="1561575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CEA18469-95D3-6240-90A2-1184C20380B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426389"/>
              </p:ext>
            </p:extLst>
          </p:nvPr>
        </p:nvGraphicFramePr>
        <p:xfrm>
          <a:off x="276144" y="9719820"/>
          <a:ext cx="1637201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CCF60088-5022-724A-93D9-D608DCE11C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57955"/>
              </p:ext>
            </p:extLst>
          </p:nvPr>
        </p:nvGraphicFramePr>
        <p:xfrm>
          <a:off x="2175789" y="9367342"/>
          <a:ext cx="1352531" cy="21302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25059D31-1235-7A4F-9AAE-BC8854692B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8988672"/>
              </p:ext>
            </p:extLst>
          </p:nvPr>
        </p:nvGraphicFramePr>
        <p:xfrm>
          <a:off x="2074746" y="7378408"/>
          <a:ext cx="1545313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18FE7048-E47E-EC49-B1D3-FD67729536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6691248"/>
              </p:ext>
            </p:extLst>
          </p:nvPr>
        </p:nvGraphicFramePr>
        <p:xfrm>
          <a:off x="2011968" y="8581941"/>
          <a:ext cx="1562188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17080A56-B2B3-E44F-9711-0D05392E9C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4595148"/>
              </p:ext>
            </p:extLst>
          </p:nvPr>
        </p:nvGraphicFramePr>
        <p:xfrm>
          <a:off x="5509483" y="1356256"/>
          <a:ext cx="1369799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  <p:graphicFrame>
        <p:nvGraphicFramePr>
          <p:cNvPr id="24" name="Chart 23">
            <a:extLst>
              <a:ext uri="{FF2B5EF4-FFF2-40B4-BE49-F238E27FC236}">
                <a16:creationId xmlns:a16="http://schemas.microsoft.com/office/drawing/2014/main" id="{E223B58C-B537-624C-A02D-359515BEF3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9079093"/>
              </p:ext>
            </p:extLst>
          </p:nvPr>
        </p:nvGraphicFramePr>
        <p:xfrm>
          <a:off x="5324388" y="2600929"/>
          <a:ext cx="1454456" cy="15751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F957A9D5-E08A-FB4F-A732-B5CEA3E974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871952"/>
              </p:ext>
            </p:extLst>
          </p:nvPr>
        </p:nvGraphicFramePr>
        <p:xfrm>
          <a:off x="5432520" y="3369606"/>
          <a:ext cx="1346324" cy="19883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8686EB74-2FC7-EF4A-9F44-CC86B77A57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0664034"/>
              </p:ext>
            </p:extLst>
          </p:nvPr>
        </p:nvGraphicFramePr>
        <p:xfrm>
          <a:off x="5517495" y="4722880"/>
          <a:ext cx="1289085" cy="182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graphicFrame>
        <p:nvGraphicFramePr>
          <p:cNvPr id="27" name="Chart 26">
            <a:extLst>
              <a:ext uri="{FF2B5EF4-FFF2-40B4-BE49-F238E27FC236}">
                <a16:creationId xmlns:a16="http://schemas.microsoft.com/office/drawing/2014/main" id="{4241C5EC-995B-D349-989B-BA9E83BB130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6884907"/>
              </p:ext>
            </p:extLst>
          </p:nvPr>
        </p:nvGraphicFramePr>
        <p:xfrm>
          <a:off x="5393941" y="6176271"/>
          <a:ext cx="1454455" cy="1649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D6936F95-18AD-CF46-9D5D-CCF1912D11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0290870"/>
              </p:ext>
            </p:extLst>
          </p:nvPr>
        </p:nvGraphicFramePr>
        <p:xfrm>
          <a:off x="5324718" y="7585661"/>
          <a:ext cx="1470670" cy="182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84F99F6F-2BC5-C84C-B035-DD9CFBEB91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9911537"/>
              </p:ext>
            </p:extLst>
          </p:nvPr>
        </p:nvGraphicFramePr>
        <p:xfrm>
          <a:off x="5405693" y="8559923"/>
          <a:ext cx="1439718" cy="1821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DAD333EA-F09C-924D-A412-F21C49F72E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7763739"/>
              </p:ext>
            </p:extLst>
          </p:nvPr>
        </p:nvGraphicFramePr>
        <p:xfrm>
          <a:off x="342456" y="7429537"/>
          <a:ext cx="1547444" cy="1463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sp>
        <p:nvSpPr>
          <p:cNvPr id="31" name="TextBox 30">
            <a:extLst>
              <a:ext uri="{FF2B5EF4-FFF2-40B4-BE49-F238E27FC236}">
                <a16:creationId xmlns:a16="http://schemas.microsoft.com/office/drawing/2014/main" id="{A6080257-CB2F-BA40-A16E-2E43DF5584B6}"/>
              </a:ext>
            </a:extLst>
          </p:cNvPr>
          <p:cNvSpPr txBox="1"/>
          <p:nvPr/>
        </p:nvSpPr>
        <p:spPr>
          <a:xfrm>
            <a:off x="2115200" y="1108186"/>
            <a:ext cx="1646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RNA-Seq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EA7DFED-DC98-DF47-8479-3BF44B569C46}"/>
              </a:ext>
            </a:extLst>
          </p:cNvPr>
          <p:cNvSpPr txBox="1"/>
          <p:nvPr/>
        </p:nvSpPr>
        <p:spPr>
          <a:xfrm>
            <a:off x="245179" y="1108186"/>
            <a:ext cx="1903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ATAC-Seq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190274-F957-6E49-94DD-F64986C4151C}"/>
              </a:ext>
            </a:extLst>
          </p:cNvPr>
          <p:cNvSpPr txBox="1"/>
          <p:nvPr/>
        </p:nvSpPr>
        <p:spPr>
          <a:xfrm>
            <a:off x="5464238" y="1108186"/>
            <a:ext cx="1646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RNA-Seq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D187201-32F3-964D-8572-89FD7609C613}"/>
              </a:ext>
            </a:extLst>
          </p:cNvPr>
          <p:cNvSpPr txBox="1"/>
          <p:nvPr/>
        </p:nvSpPr>
        <p:spPr>
          <a:xfrm>
            <a:off x="3644477" y="1108186"/>
            <a:ext cx="1903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ATAC-Seq</a:t>
            </a: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47E07B7C-F312-0148-BD83-FE4DF358EC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4081978"/>
              </p:ext>
            </p:extLst>
          </p:nvPr>
        </p:nvGraphicFramePr>
        <p:xfrm>
          <a:off x="305568" y="1620079"/>
          <a:ext cx="1589412" cy="1352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1"/>
          </a:graphicData>
        </a:graphic>
      </p:graphicFrame>
      <p:graphicFrame>
        <p:nvGraphicFramePr>
          <p:cNvPr id="36" name="Chart 35">
            <a:extLst>
              <a:ext uri="{FF2B5EF4-FFF2-40B4-BE49-F238E27FC236}">
                <a16:creationId xmlns:a16="http://schemas.microsoft.com/office/drawing/2014/main" id="{AC6E42E6-3C44-E54C-9F19-8EDF0456FE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6952090"/>
              </p:ext>
            </p:extLst>
          </p:nvPr>
        </p:nvGraphicFramePr>
        <p:xfrm>
          <a:off x="2137062" y="1516551"/>
          <a:ext cx="1370063" cy="1302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2"/>
          </a:graphicData>
        </a:graphic>
      </p:graphicFrame>
      <p:sp>
        <p:nvSpPr>
          <p:cNvPr id="38" name="TextBox 37">
            <a:extLst>
              <a:ext uri="{FF2B5EF4-FFF2-40B4-BE49-F238E27FC236}">
                <a16:creationId xmlns:a16="http://schemas.microsoft.com/office/drawing/2014/main" id="{A6844B99-0CFA-9F46-8FBD-57AF4054CAD8}"/>
              </a:ext>
            </a:extLst>
          </p:cNvPr>
          <p:cNvSpPr txBox="1"/>
          <p:nvPr/>
        </p:nvSpPr>
        <p:spPr>
          <a:xfrm>
            <a:off x="269621" y="143492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A9E3FE5-79AA-9F49-A1AD-91281F628FDA}"/>
              </a:ext>
            </a:extLst>
          </p:cNvPr>
          <p:cNvSpPr txBox="1"/>
          <p:nvPr/>
        </p:nvSpPr>
        <p:spPr>
          <a:xfrm>
            <a:off x="269621" y="501542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ED98027-5DDB-A74F-A328-DBABB41D475D}"/>
              </a:ext>
            </a:extLst>
          </p:cNvPr>
          <p:cNvSpPr txBox="1"/>
          <p:nvPr/>
        </p:nvSpPr>
        <p:spPr>
          <a:xfrm>
            <a:off x="269621" y="3745580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76A5C1D-254B-3F4D-9E14-0CCF6A8D9F0A}"/>
              </a:ext>
            </a:extLst>
          </p:cNvPr>
          <p:cNvSpPr txBox="1"/>
          <p:nvPr/>
        </p:nvSpPr>
        <p:spPr>
          <a:xfrm>
            <a:off x="285386" y="2614124"/>
            <a:ext cx="298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8740983-C731-7C49-A02C-2F2871E44480}"/>
              </a:ext>
            </a:extLst>
          </p:cNvPr>
          <p:cNvSpPr txBox="1"/>
          <p:nvPr/>
        </p:nvSpPr>
        <p:spPr>
          <a:xfrm>
            <a:off x="279239" y="623649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D905A40-CA9C-684F-AC0F-B04964F6CAF7}"/>
              </a:ext>
            </a:extLst>
          </p:cNvPr>
          <p:cNvSpPr txBox="1"/>
          <p:nvPr/>
        </p:nvSpPr>
        <p:spPr>
          <a:xfrm>
            <a:off x="290461" y="7493345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6FF163F-7CAB-E341-B40D-6978934724E3}"/>
              </a:ext>
            </a:extLst>
          </p:cNvPr>
          <p:cNvSpPr txBox="1"/>
          <p:nvPr/>
        </p:nvSpPr>
        <p:spPr>
          <a:xfrm>
            <a:off x="260003" y="8656091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0FB2571-1EBC-3D42-95CD-20E23B056070}"/>
              </a:ext>
            </a:extLst>
          </p:cNvPr>
          <p:cNvSpPr txBox="1"/>
          <p:nvPr/>
        </p:nvSpPr>
        <p:spPr>
          <a:xfrm>
            <a:off x="269621" y="9794521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0197C8C-8098-EC4D-8CB6-802B514C7604}"/>
              </a:ext>
            </a:extLst>
          </p:cNvPr>
          <p:cNvSpPr txBox="1"/>
          <p:nvPr/>
        </p:nvSpPr>
        <p:spPr>
          <a:xfrm>
            <a:off x="3813055" y="1434920"/>
            <a:ext cx="234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481F6D0-D579-A141-9198-2C7C26406488}"/>
              </a:ext>
            </a:extLst>
          </p:cNvPr>
          <p:cNvSpPr txBox="1"/>
          <p:nvPr/>
        </p:nvSpPr>
        <p:spPr>
          <a:xfrm>
            <a:off x="3753745" y="5015421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F2837CF-A001-2D4A-B1EB-56F1F6EE4E0E}"/>
              </a:ext>
            </a:extLst>
          </p:cNvPr>
          <p:cNvSpPr txBox="1"/>
          <p:nvPr/>
        </p:nvSpPr>
        <p:spPr>
          <a:xfrm>
            <a:off x="3732905" y="378752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32C3847-0F34-E548-B85B-F6C205EBD9F4}"/>
              </a:ext>
            </a:extLst>
          </p:cNvPr>
          <p:cNvSpPr txBox="1"/>
          <p:nvPr/>
        </p:nvSpPr>
        <p:spPr>
          <a:xfrm>
            <a:off x="3748670" y="2614124"/>
            <a:ext cx="298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4F449E6-2994-9C46-9863-BB3572EC5EF4}"/>
              </a:ext>
            </a:extLst>
          </p:cNvPr>
          <p:cNvSpPr txBox="1"/>
          <p:nvPr/>
        </p:nvSpPr>
        <p:spPr>
          <a:xfrm>
            <a:off x="3713669" y="6236492"/>
            <a:ext cx="3337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3BB032C-617E-AF49-AFF5-C79FEAD90B65}"/>
              </a:ext>
            </a:extLst>
          </p:cNvPr>
          <p:cNvSpPr txBox="1"/>
          <p:nvPr/>
        </p:nvSpPr>
        <p:spPr>
          <a:xfrm>
            <a:off x="3732905" y="7493345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0A6CD7CA-2A90-A544-A5C1-7EDAD281CA70}"/>
              </a:ext>
            </a:extLst>
          </p:cNvPr>
          <p:cNvSpPr txBox="1"/>
          <p:nvPr/>
        </p:nvSpPr>
        <p:spPr>
          <a:xfrm>
            <a:off x="3606057" y="8656091"/>
            <a:ext cx="3241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4A2784A-5FFE-2B43-A193-DA88D080A973}"/>
              </a:ext>
            </a:extLst>
          </p:cNvPr>
          <p:cNvSpPr txBox="1"/>
          <p:nvPr/>
        </p:nvSpPr>
        <p:spPr>
          <a:xfrm>
            <a:off x="3364954" y="11232425"/>
            <a:ext cx="49084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53FF86B-462F-7647-BDEC-7A0070AD6251}"/>
              </a:ext>
            </a:extLst>
          </p:cNvPr>
          <p:cNvGrpSpPr/>
          <p:nvPr/>
        </p:nvGrpSpPr>
        <p:grpSpPr>
          <a:xfrm>
            <a:off x="5810814" y="11087095"/>
            <a:ext cx="722283" cy="429882"/>
            <a:chOff x="9649190" y="2835989"/>
            <a:chExt cx="722283" cy="48901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3BA2CE19-E538-1A41-9502-6A27F4995BDE}"/>
                </a:ext>
              </a:extLst>
            </p:cNvPr>
            <p:cNvSpPr/>
            <p:nvPr/>
          </p:nvSpPr>
          <p:spPr>
            <a:xfrm>
              <a:off x="9649190" y="2908300"/>
              <a:ext cx="101600" cy="101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13B6130-3071-1244-95EF-31DB8A6CBAB5}"/>
                </a:ext>
              </a:extLst>
            </p:cNvPr>
            <p:cNvSpPr txBox="1"/>
            <p:nvPr/>
          </p:nvSpPr>
          <p:spPr>
            <a:xfrm>
              <a:off x="9750790" y="2835989"/>
              <a:ext cx="620683" cy="3150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PCOS</a:t>
              </a: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E2A1CF6A-3BFF-C346-83B3-D1A00144112F}"/>
                </a:ext>
              </a:extLst>
            </p:cNvPr>
            <p:cNvSpPr/>
            <p:nvPr/>
          </p:nvSpPr>
          <p:spPr>
            <a:xfrm>
              <a:off x="9649190" y="3082211"/>
              <a:ext cx="101600" cy="101600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BA728F7-1224-2C45-847E-BC67F2120CD4}"/>
                </a:ext>
              </a:extLst>
            </p:cNvPr>
            <p:cNvSpPr txBox="1"/>
            <p:nvPr/>
          </p:nvSpPr>
          <p:spPr>
            <a:xfrm>
              <a:off x="9750790" y="3009900"/>
              <a:ext cx="474810" cy="3150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CTL</a:t>
              </a:r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id="{B3CC86C0-9E04-E04D-8A8B-477F239369D6}"/>
              </a:ext>
            </a:extLst>
          </p:cNvPr>
          <p:cNvSpPr/>
          <p:nvPr/>
        </p:nvSpPr>
        <p:spPr>
          <a:xfrm rot="16200000">
            <a:off x="-3101491" y="6090236"/>
            <a:ext cx="66073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Reads per Genome Coverage (RGPC)</a:t>
            </a:r>
            <a:endParaRPr lang="en-US" sz="1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7E53AE0-8019-EC41-8704-FB6F1FD4E3A2}"/>
              </a:ext>
            </a:extLst>
          </p:cNvPr>
          <p:cNvSpPr/>
          <p:nvPr/>
        </p:nvSpPr>
        <p:spPr>
          <a:xfrm rot="16200000">
            <a:off x="7132" y="5693088"/>
            <a:ext cx="38154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Counts per Million Reads (CPM)</a:t>
            </a:r>
            <a:endParaRPr lang="en-US" sz="14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9FE61BA-1EF6-AF4B-A830-5000AB470EDB}"/>
              </a:ext>
            </a:extLst>
          </p:cNvPr>
          <p:cNvSpPr/>
          <p:nvPr/>
        </p:nvSpPr>
        <p:spPr>
          <a:xfrm rot="16200000">
            <a:off x="355259" y="6056775"/>
            <a:ext cx="66073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Reads per Genome Coverage (RGPC)</a:t>
            </a:r>
            <a:endParaRPr lang="en-US" sz="1400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1D184F8-1507-1341-936C-37F2AA4F31FB}"/>
              </a:ext>
            </a:extLst>
          </p:cNvPr>
          <p:cNvSpPr/>
          <p:nvPr/>
        </p:nvSpPr>
        <p:spPr>
          <a:xfrm rot="16200000">
            <a:off x="3374973" y="5659517"/>
            <a:ext cx="38154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Counts per Million Reads (CPM)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72861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02EDE0A-1EDA-0244-B0CD-916BB4473523}"/>
              </a:ext>
            </a:extLst>
          </p:cNvPr>
          <p:cNvSpPr txBox="1"/>
          <p:nvPr/>
        </p:nvSpPr>
        <p:spPr>
          <a:xfrm rot="16200000">
            <a:off x="-1122722" y="3863308"/>
            <a:ext cx="384590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b="1" dirty="0">
                <a:latin typeface="Arial" charset="0"/>
                <a:ea typeface="Arial" charset="0"/>
                <a:cs typeface="Arial" charset="0"/>
              </a:rPr>
              <a:t>Fold Change at Day 12 (PCOS vs. CTL)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D5646D-5C21-8C4D-AE17-9EA2D23EBA13}"/>
              </a:ext>
            </a:extLst>
          </p:cNvPr>
          <p:cNvSpPr txBox="1"/>
          <p:nvPr/>
        </p:nvSpPr>
        <p:spPr>
          <a:xfrm>
            <a:off x="3465926" y="1014560"/>
            <a:ext cx="18053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De Novo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Synthesis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81E65-DBFF-2E45-A6D7-B1D7E35B26A7}"/>
              </a:ext>
            </a:extLst>
          </p:cNvPr>
          <p:cNvSpPr txBox="1"/>
          <p:nvPr/>
        </p:nvSpPr>
        <p:spPr>
          <a:xfrm>
            <a:off x="1637408" y="1014560"/>
            <a:ext cx="13222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Total Content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FB47E-EF41-5B42-A3D3-C9B2016535FE}"/>
              </a:ext>
            </a:extLst>
          </p:cNvPr>
          <p:cNvSpPr txBox="1"/>
          <p:nvPr/>
        </p:nvSpPr>
        <p:spPr>
          <a:xfrm>
            <a:off x="961552" y="2744521"/>
            <a:ext cx="353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4E1808-D112-4046-8ABE-7347D8D695C0}"/>
              </a:ext>
            </a:extLst>
          </p:cNvPr>
          <p:cNvSpPr txBox="1"/>
          <p:nvPr/>
        </p:nvSpPr>
        <p:spPr>
          <a:xfrm>
            <a:off x="961552" y="5663929"/>
            <a:ext cx="3397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CE365F-EE34-1443-B358-71D8E6A7180F}"/>
              </a:ext>
            </a:extLst>
          </p:cNvPr>
          <p:cNvSpPr txBox="1"/>
          <p:nvPr/>
        </p:nvSpPr>
        <p:spPr>
          <a:xfrm>
            <a:off x="961552" y="4138556"/>
            <a:ext cx="3725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FB11AD9A-8BB2-A240-BFF8-6AD4C59BDA42}"/>
              </a:ext>
            </a:extLst>
          </p:cNvPr>
          <p:cNvGraphicFramePr>
            <a:graphicFrameLocks/>
          </p:cNvGraphicFramePr>
          <p:nvPr/>
        </p:nvGraphicFramePr>
        <p:xfrm>
          <a:off x="1208542" y="2532178"/>
          <a:ext cx="2040259" cy="1729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524FC531-77F8-9441-B13B-AB55BFBB493F}"/>
              </a:ext>
            </a:extLst>
          </p:cNvPr>
          <p:cNvGraphicFramePr>
            <a:graphicFrameLocks/>
          </p:cNvGraphicFramePr>
          <p:nvPr/>
        </p:nvGraphicFramePr>
        <p:xfrm>
          <a:off x="1175784" y="3992122"/>
          <a:ext cx="1992386" cy="1795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DDE7BDB-3A9C-F140-BE93-AF0131E68F11}"/>
              </a:ext>
            </a:extLst>
          </p:cNvPr>
          <p:cNvGraphicFramePr>
            <a:graphicFrameLocks/>
          </p:cNvGraphicFramePr>
          <p:nvPr/>
        </p:nvGraphicFramePr>
        <p:xfrm>
          <a:off x="1233003" y="5470853"/>
          <a:ext cx="2015798" cy="1828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7E6A344-BAF9-3D49-B5E9-EB2D0C4313FF}"/>
              </a:ext>
            </a:extLst>
          </p:cNvPr>
          <p:cNvGraphicFramePr>
            <a:graphicFrameLocks/>
          </p:cNvGraphicFramePr>
          <p:nvPr/>
        </p:nvGraphicFramePr>
        <p:xfrm>
          <a:off x="1207947" y="1288836"/>
          <a:ext cx="2040854" cy="1595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2EB710F4-5B26-8C45-BEE8-9B7C20798B48}"/>
              </a:ext>
            </a:extLst>
          </p:cNvPr>
          <p:cNvGraphicFramePr>
            <a:graphicFrameLocks/>
          </p:cNvGraphicFramePr>
          <p:nvPr/>
        </p:nvGraphicFramePr>
        <p:xfrm>
          <a:off x="3231111" y="1359502"/>
          <a:ext cx="2040117" cy="14993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2BD3D06-77E7-8648-BC43-D4CD575970BC}"/>
              </a:ext>
            </a:extLst>
          </p:cNvPr>
          <p:cNvGraphicFramePr>
            <a:graphicFrameLocks/>
          </p:cNvGraphicFramePr>
          <p:nvPr/>
        </p:nvGraphicFramePr>
        <p:xfrm>
          <a:off x="3174903" y="4017573"/>
          <a:ext cx="2096325" cy="1728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F7B553AB-EF92-BB4D-804F-3B8D90F4F28E}"/>
              </a:ext>
            </a:extLst>
          </p:cNvPr>
          <p:cNvGraphicFramePr>
            <a:graphicFrameLocks/>
          </p:cNvGraphicFramePr>
          <p:nvPr/>
        </p:nvGraphicFramePr>
        <p:xfrm>
          <a:off x="3199516" y="2549297"/>
          <a:ext cx="2071712" cy="1728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5B88796-0492-1149-9E13-D4C571B2EE75}"/>
              </a:ext>
            </a:extLst>
          </p:cNvPr>
          <p:cNvGraphicFramePr>
            <a:graphicFrameLocks/>
          </p:cNvGraphicFramePr>
          <p:nvPr/>
        </p:nvGraphicFramePr>
        <p:xfrm>
          <a:off x="3166757" y="5547101"/>
          <a:ext cx="2104471" cy="1728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A09CEB76-DC15-9741-9BF0-B577F59D7A15}"/>
              </a:ext>
            </a:extLst>
          </p:cNvPr>
          <p:cNvSpPr txBox="1"/>
          <p:nvPr/>
        </p:nvSpPr>
        <p:spPr>
          <a:xfrm>
            <a:off x="4632015" y="1473022"/>
            <a:ext cx="656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P&lt;0.006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4029B0F-A0AC-D049-8573-60B69963C98D}"/>
              </a:ext>
            </a:extLst>
          </p:cNvPr>
          <p:cNvSpPr txBox="1"/>
          <p:nvPr/>
        </p:nvSpPr>
        <p:spPr>
          <a:xfrm>
            <a:off x="2532007" y="1473022"/>
            <a:ext cx="656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P&lt;0.009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5B0C28D-5EBB-4542-9DB4-E26481F25E67}"/>
              </a:ext>
            </a:extLst>
          </p:cNvPr>
          <p:cNvSpPr txBox="1"/>
          <p:nvPr/>
        </p:nvSpPr>
        <p:spPr>
          <a:xfrm>
            <a:off x="4632015" y="2945627"/>
            <a:ext cx="656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P&lt;0.007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627685-26B3-9647-B5B8-D4955A6C3A5C}"/>
              </a:ext>
            </a:extLst>
          </p:cNvPr>
          <p:cNvSpPr txBox="1"/>
          <p:nvPr/>
        </p:nvSpPr>
        <p:spPr>
          <a:xfrm>
            <a:off x="2532007" y="2945627"/>
            <a:ext cx="656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P&lt;0.010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4FF3FFE-42ED-2D4A-B26E-4C8C1D4DA569}"/>
              </a:ext>
            </a:extLst>
          </p:cNvPr>
          <p:cNvSpPr txBox="1"/>
          <p:nvPr/>
        </p:nvSpPr>
        <p:spPr>
          <a:xfrm>
            <a:off x="4654099" y="4429972"/>
            <a:ext cx="656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P&lt;0.022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F8A7D48-432E-CB4F-BE41-59A161B336F2}"/>
              </a:ext>
            </a:extLst>
          </p:cNvPr>
          <p:cNvSpPr txBox="1"/>
          <p:nvPr/>
        </p:nvSpPr>
        <p:spPr>
          <a:xfrm>
            <a:off x="2532007" y="4429972"/>
            <a:ext cx="656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P&lt;0.014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048726-CFEC-FB44-B8ED-E2C1C0F956A5}"/>
              </a:ext>
            </a:extLst>
          </p:cNvPr>
          <p:cNvSpPr txBox="1"/>
          <p:nvPr/>
        </p:nvSpPr>
        <p:spPr>
          <a:xfrm>
            <a:off x="961552" y="1299125"/>
            <a:ext cx="353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AAFECB-1CB5-6041-925A-25DF4136CEDB}"/>
              </a:ext>
            </a:extLst>
          </p:cNvPr>
          <p:cNvSpPr txBox="1"/>
          <p:nvPr/>
        </p:nvSpPr>
        <p:spPr>
          <a:xfrm>
            <a:off x="4654099" y="5921235"/>
            <a:ext cx="656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P&lt;0.017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E914CD-CC67-FA43-B773-E1AECAF977E3}"/>
              </a:ext>
            </a:extLst>
          </p:cNvPr>
          <p:cNvSpPr txBox="1"/>
          <p:nvPr/>
        </p:nvSpPr>
        <p:spPr>
          <a:xfrm>
            <a:off x="2532007" y="5921235"/>
            <a:ext cx="6565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P&lt;0.028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C2EE98-1E09-B94A-BA2C-5D9B55B07F6F}"/>
              </a:ext>
            </a:extLst>
          </p:cNvPr>
          <p:cNvGrpSpPr/>
          <p:nvPr/>
        </p:nvGrpSpPr>
        <p:grpSpPr>
          <a:xfrm>
            <a:off x="1370478" y="7355346"/>
            <a:ext cx="1292657" cy="261610"/>
            <a:chOff x="2967111" y="6453678"/>
            <a:chExt cx="1292657" cy="261610"/>
          </a:xfrm>
        </p:grpSpPr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3DD2B0B-A9EB-074D-AB95-72AFBABE51BB}"/>
                </a:ext>
              </a:extLst>
            </p:cNvPr>
            <p:cNvCxnSpPr/>
            <p:nvPr/>
          </p:nvCxnSpPr>
          <p:spPr>
            <a:xfrm>
              <a:off x="2967111" y="6579990"/>
              <a:ext cx="30969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A043054-DDBF-ED41-B9B3-398592421393}"/>
                </a:ext>
              </a:extLst>
            </p:cNvPr>
            <p:cNvSpPr txBox="1"/>
            <p:nvPr/>
          </p:nvSpPr>
          <p:spPr>
            <a:xfrm>
              <a:off x="3276807" y="6453678"/>
              <a:ext cx="98296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Pair-match 1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2928151-435A-8641-A17C-D3A90F464D59}"/>
              </a:ext>
            </a:extLst>
          </p:cNvPr>
          <p:cNvGrpSpPr/>
          <p:nvPr/>
        </p:nvGrpSpPr>
        <p:grpSpPr>
          <a:xfrm>
            <a:off x="2663135" y="7355346"/>
            <a:ext cx="1292657" cy="261610"/>
            <a:chOff x="4035906" y="6453678"/>
            <a:chExt cx="1292657" cy="261610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E1453242-965D-C242-B0D0-4971CDE3EAD6}"/>
                </a:ext>
              </a:extLst>
            </p:cNvPr>
            <p:cNvCxnSpPr/>
            <p:nvPr/>
          </p:nvCxnSpPr>
          <p:spPr>
            <a:xfrm>
              <a:off x="4035906" y="6579990"/>
              <a:ext cx="309696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37A499C-D232-3444-A827-68B8C839979E}"/>
                </a:ext>
              </a:extLst>
            </p:cNvPr>
            <p:cNvSpPr txBox="1"/>
            <p:nvPr/>
          </p:nvSpPr>
          <p:spPr>
            <a:xfrm>
              <a:off x="4345602" y="6453678"/>
              <a:ext cx="98296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Pair-match 2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A76EB41-2A67-EE40-AF29-B77D85C505B3}"/>
              </a:ext>
            </a:extLst>
          </p:cNvPr>
          <p:cNvGrpSpPr/>
          <p:nvPr/>
        </p:nvGrpSpPr>
        <p:grpSpPr>
          <a:xfrm>
            <a:off x="3955792" y="7366919"/>
            <a:ext cx="1292657" cy="261610"/>
            <a:chOff x="5105278" y="6453678"/>
            <a:chExt cx="1292657" cy="261610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AE6DEBB4-E59A-E54E-A046-A07C8C505D29}"/>
                </a:ext>
              </a:extLst>
            </p:cNvPr>
            <p:cNvCxnSpPr/>
            <p:nvPr/>
          </p:nvCxnSpPr>
          <p:spPr>
            <a:xfrm>
              <a:off x="5105278" y="6579990"/>
              <a:ext cx="30969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8507C0E-7587-F742-A74E-3B679AE20FC0}"/>
                </a:ext>
              </a:extLst>
            </p:cNvPr>
            <p:cNvSpPr txBox="1"/>
            <p:nvPr/>
          </p:nvSpPr>
          <p:spPr>
            <a:xfrm>
              <a:off x="5414974" y="6453678"/>
              <a:ext cx="982961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>
                  <a:latin typeface="Arial" panose="020B0604020202020204" pitchFamily="34" charset="0"/>
                  <a:cs typeface="Arial" panose="020B0604020202020204" pitchFamily="34" charset="0"/>
                </a:rPr>
                <a:t>Pair-match 3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3E09F03-D282-BD45-BF9A-B4478088B933}"/>
              </a:ext>
            </a:extLst>
          </p:cNvPr>
          <p:cNvSpPr txBox="1"/>
          <p:nvPr/>
        </p:nvSpPr>
        <p:spPr>
          <a:xfrm>
            <a:off x="4754539" y="0"/>
            <a:ext cx="21034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Supplemental Figure 9</a:t>
            </a:r>
          </a:p>
        </p:txBody>
      </p:sp>
    </p:spTree>
    <p:extLst>
      <p:ext uri="{BB962C8B-B14F-4D97-AF65-F5344CB8AC3E}">
        <p14:creationId xmlns:p14="http://schemas.microsoft.com/office/powerpoint/2010/main" val="7903526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4348</TotalTime>
  <Words>252</Words>
  <Application>Microsoft Macintosh PowerPoint</Application>
  <PresentationFormat>Widescreen</PresentationFormat>
  <Paragraphs>165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Leung</dc:creator>
  <cp:lastModifiedBy>Karen Leung</cp:lastModifiedBy>
  <cp:revision>111</cp:revision>
  <dcterms:created xsi:type="dcterms:W3CDTF">2020-07-16T21:04:31Z</dcterms:created>
  <dcterms:modified xsi:type="dcterms:W3CDTF">2020-11-03T07:16:59Z</dcterms:modified>
</cp:coreProperties>
</file>