
<file path=[Content_Types].xml><?xml version="1.0" encoding="utf-8"?>
<Types xmlns="http://schemas.openxmlformats.org/package/2006/content-types">
  <Default Extension="tmp" ContentType="image/pn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9" r:id="rId4"/>
    <p:sldId id="259" r:id="rId5"/>
    <p:sldId id="260" r:id="rId6"/>
    <p:sldId id="261" r:id="rId7"/>
    <p:sldId id="268" r:id="rId8"/>
    <p:sldId id="262" r:id="rId9"/>
    <p:sldId id="263" r:id="rId10"/>
    <p:sldId id="264" r:id="rId11"/>
  </p:sldIdLst>
  <p:sldSz cx="6858000" cy="9144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920" y="-9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ad\dfs\user16\stinek\Epigenetikk\Bisulfite%20kit%20test\Manuscript\Figure%20data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ad\dfs\user16\stinek\Epigenetikk\Bisulfite%20kit%20test\Manuscript\Figure%20data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ad\dfs\user16\stinek\Epigenetikk\Bisulfite%20kit%20test\Manuscript\Figure%20data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ad\dfs\user16\stinek\Epigenetikk\Bisulfite%20kit%20test\Manuscript\Figure%20data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ad\dfs\user16\stinek\Epigenetikk\Bisulfite%20kit%20test\Bioanalyzer\Results\Results%20Bioanalyzer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ad\dfs\user16\stinek\Epigenetikk\Bisulfite%20kit%20test\Bioanalyzer\Results\Results%20Bioanalyzer%20High%20Sens%20DNA%20man%20int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ad\dfs\user16\stinek\Epigenetikk\Bisulfite%20kit%20test\Bioanalyzer\Results\Results%20Bioanalyzer%20Pico%20plasma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nb-NO" sz="1200"/>
              <a:t>MYOD1 average concentration</a:t>
            </a:r>
          </a:p>
        </c:rich>
      </c:tx>
      <c:layout/>
      <c:overlay val="0"/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'Fig 2 data'!$C$3</c:f>
              <c:strCache>
                <c:ptCount val="1"/>
                <c:pt idx="0">
                  <c:v>EpiJET</c:v>
                </c:pt>
              </c:strCache>
            </c:strRef>
          </c:tx>
          <c:marker>
            <c:symbol val="diamond"/>
            <c:size val="8"/>
          </c:marker>
          <c:xVal>
            <c:numRef>
              <c:f>'Fig 2 data'!$B$4:$B$10</c:f>
              <c:numCache>
                <c:formatCode>General</c:formatCode>
                <c:ptCount val="7"/>
                <c:pt idx="0">
                  <c:v>20</c:v>
                </c:pt>
                <c:pt idx="1">
                  <c:v>10</c:v>
                </c:pt>
                <c:pt idx="2">
                  <c:v>5</c:v>
                </c:pt>
                <c:pt idx="3">
                  <c:v>3</c:v>
                </c:pt>
                <c:pt idx="4">
                  <c:v>2</c:v>
                </c:pt>
                <c:pt idx="5">
                  <c:v>1</c:v>
                </c:pt>
                <c:pt idx="6">
                  <c:v>0.5</c:v>
                </c:pt>
              </c:numCache>
            </c:numRef>
          </c:xVal>
          <c:yVal>
            <c:numRef>
              <c:f>'Fig 2 data'!$C$4:$C$10</c:f>
              <c:numCache>
                <c:formatCode>0.0</c:formatCode>
                <c:ptCount val="7"/>
                <c:pt idx="0">
                  <c:v>31.947666666666663</c:v>
                </c:pt>
                <c:pt idx="1">
                  <c:v>14.673999999999999</c:v>
                </c:pt>
                <c:pt idx="2">
                  <c:v>3.4972666666666665</c:v>
                </c:pt>
                <c:pt idx="3">
                  <c:v>1.9096</c:v>
                </c:pt>
                <c:pt idx="4">
                  <c:v>1.4510100000000001</c:v>
                </c:pt>
                <c:pt idx="5">
                  <c:v>0.12570433333333333</c:v>
                </c:pt>
                <c:pt idx="6">
                  <c:v>0.69083666666666677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2 data'!$D$3</c:f>
              <c:strCache>
                <c:ptCount val="1"/>
                <c:pt idx="0">
                  <c:v>EpiTect</c:v>
                </c:pt>
              </c:strCache>
            </c:strRef>
          </c:tx>
          <c:xVal>
            <c:numRef>
              <c:f>'Fig 2 data'!$B$4:$B$10</c:f>
              <c:numCache>
                <c:formatCode>General</c:formatCode>
                <c:ptCount val="7"/>
                <c:pt idx="0">
                  <c:v>20</c:v>
                </c:pt>
                <c:pt idx="1">
                  <c:v>10</c:v>
                </c:pt>
                <c:pt idx="2">
                  <c:v>5</c:v>
                </c:pt>
                <c:pt idx="3">
                  <c:v>3</c:v>
                </c:pt>
                <c:pt idx="4">
                  <c:v>2</c:v>
                </c:pt>
                <c:pt idx="5">
                  <c:v>1</c:v>
                </c:pt>
                <c:pt idx="6">
                  <c:v>0.5</c:v>
                </c:pt>
              </c:numCache>
            </c:numRef>
          </c:xVal>
          <c:yVal>
            <c:numRef>
              <c:f>'Fig 2 data'!$D$4:$D$10</c:f>
              <c:numCache>
                <c:formatCode>0.0</c:formatCode>
                <c:ptCount val="7"/>
                <c:pt idx="0">
                  <c:v>48.384000000000007</c:v>
                </c:pt>
                <c:pt idx="1">
                  <c:v>25.488</c:v>
                </c:pt>
                <c:pt idx="2">
                  <c:v>11.088000000000001</c:v>
                </c:pt>
                <c:pt idx="3">
                  <c:v>5.1407999999999996</c:v>
                </c:pt>
                <c:pt idx="4">
                  <c:v>4.2984</c:v>
                </c:pt>
                <c:pt idx="5">
                  <c:v>1.5119999999999998</c:v>
                </c:pt>
                <c:pt idx="6">
                  <c:v>0.6048</c:v>
                </c:pt>
              </c:numCache>
            </c:numRef>
          </c:yVal>
          <c:smooth val="0"/>
        </c:ser>
        <c:ser>
          <c:idx val="2"/>
          <c:order val="2"/>
          <c:tx>
            <c:strRef>
              <c:f>'Fig 2 data'!$E$3</c:f>
              <c:strCache>
                <c:ptCount val="1"/>
                <c:pt idx="0">
                  <c:v>EZ</c:v>
                </c:pt>
              </c:strCache>
            </c:strRef>
          </c:tx>
          <c:xVal>
            <c:numRef>
              <c:f>'Fig 2 data'!$B$4:$B$10</c:f>
              <c:numCache>
                <c:formatCode>General</c:formatCode>
                <c:ptCount val="7"/>
                <c:pt idx="0">
                  <c:v>20</c:v>
                </c:pt>
                <c:pt idx="1">
                  <c:v>10</c:v>
                </c:pt>
                <c:pt idx="2">
                  <c:v>5</c:v>
                </c:pt>
                <c:pt idx="3">
                  <c:v>3</c:v>
                </c:pt>
                <c:pt idx="4">
                  <c:v>2</c:v>
                </c:pt>
                <c:pt idx="5">
                  <c:v>1</c:v>
                </c:pt>
                <c:pt idx="6">
                  <c:v>0.5</c:v>
                </c:pt>
              </c:numCache>
            </c:numRef>
          </c:xVal>
          <c:yVal>
            <c:numRef>
              <c:f>'Fig 2 data'!$E$4:$E$10</c:f>
              <c:numCache>
                <c:formatCode>0.0</c:formatCode>
                <c:ptCount val="7"/>
                <c:pt idx="0">
                  <c:v>45.806250000000006</c:v>
                </c:pt>
                <c:pt idx="1">
                  <c:v>15.915000000000001</c:v>
                </c:pt>
                <c:pt idx="2">
                  <c:v>7.1234999999999999</c:v>
                </c:pt>
                <c:pt idx="3">
                  <c:v>3.3251249999999999</c:v>
                </c:pt>
                <c:pt idx="4">
                  <c:v>1.876125</c:v>
                </c:pt>
                <c:pt idx="5">
                  <c:v>9.4548750000000015E-2</c:v>
                </c:pt>
                <c:pt idx="6">
                  <c:v>0.17872500000000002</c:v>
                </c:pt>
              </c:numCache>
            </c:numRef>
          </c:yVal>
          <c:smooth val="0"/>
        </c:ser>
        <c:ser>
          <c:idx val="3"/>
          <c:order val="3"/>
          <c:tx>
            <c:strRef>
              <c:f>'Fig 2 data'!$F$3</c:f>
              <c:strCache>
                <c:ptCount val="1"/>
                <c:pt idx="0">
                  <c:v>Imprint</c:v>
                </c:pt>
              </c:strCache>
            </c:strRef>
          </c:tx>
          <c:marker>
            <c:symbol val="circle"/>
            <c:size val="7"/>
            <c:spPr>
              <a:ln w="12700"/>
            </c:spPr>
          </c:marker>
          <c:xVal>
            <c:numRef>
              <c:f>'Fig 2 data'!$B$4:$B$10</c:f>
              <c:numCache>
                <c:formatCode>General</c:formatCode>
                <c:ptCount val="7"/>
                <c:pt idx="0">
                  <c:v>20</c:v>
                </c:pt>
                <c:pt idx="1">
                  <c:v>10</c:v>
                </c:pt>
                <c:pt idx="2">
                  <c:v>5</c:v>
                </c:pt>
                <c:pt idx="3">
                  <c:v>3</c:v>
                </c:pt>
                <c:pt idx="4">
                  <c:v>2</c:v>
                </c:pt>
                <c:pt idx="5">
                  <c:v>1</c:v>
                </c:pt>
                <c:pt idx="6">
                  <c:v>0.5</c:v>
                </c:pt>
              </c:numCache>
            </c:numRef>
          </c:xVal>
          <c:yVal>
            <c:numRef>
              <c:f>'Fig 2 data'!$F$4:$F$10</c:f>
              <c:numCache>
                <c:formatCode>0.0</c:formatCode>
                <c:ptCount val="7"/>
                <c:pt idx="0">
                  <c:v>22.331250000000001</c:v>
                </c:pt>
                <c:pt idx="1">
                  <c:v>6.2049374999999998</c:v>
                </c:pt>
                <c:pt idx="2">
                  <c:v>5.4210000000000003</c:v>
                </c:pt>
                <c:pt idx="3">
                  <c:v>3.1843124999999999</c:v>
                </c:pt>
                <c:pt idx="4">
                  <c:v>0.95253750000000015</c:v>
                </c:pt>
                <c:pt idx="5">
                  <c:v>0.29838750000000003</c:v>
                </c:pt>
                <c:pt idx="6">
                  <c:v>0.29152500000000003</c:v>
                </c:pt>
              </c:numCache>
            </c:numRef>
          </c:yVal>
          <c:smooth val="0"/>
        </c:ser>
        <c:ser>
          <c:idx val="4"/>
          <c:order val="4"/>
          <c:tx>
            <c:strRef>
              <c:f>'Fig 2 data'!$G$3</c:f>
              <c:strCache>
                <c:ptCount val="1"/>
                <c:pt idx="0">
                  <c:v>Premium</c:v>
                </c:pt>
              </c:strCache>
            </c:strRef>
          </c:tx>
          <c:marker>
            <c:symbol val="star"/>
            <c:size val="7"/>
            <c:spPr>
              <a:ln w="12700"/>
            </c:spPr>
          </c:marker>
          <c:xVal>
            <c:numRef>
              <c:f>'Fig 2 data'!$B$4:$B$10</c:f>
              <c:numCache>
                <c:formatCode>General</c:formatCode>
                <c:ptCount val="7"/>
                <c:pt idx="0">
                  <c:v>20</c:v>
                </c:pt>
                <c:pt idx="1">
                  <c:v>10</c:v>
                </c:pt>
                <c:pt idx="2">
                  <c:v>5</c:v>
                </c:pt>
                <c:pt idx="3">
                  <c:v>3</c:v>
                </c:pt>
                <c:pt idx="4">
                  <c:v>2</c:v>
                </c:pt>
                <c:pt idx="5">
                  <c:v>1</c:v>
                </c:pt>
                <c:pt idx="6">
                  <c:v>0.5</c:v>
                </c:pt>
              </c:numCache>
            </c:numRef>
          </c:xVal>
          <c:yVal>
            <c:numRef>
              <c:f>'Fig 2 data'!$G$4:$G$10</c:f>
              <c:numCache>
                <c:formatCode>0.0</c:formatCode>
                <c:ptCount val="7"/>
                <c:pt idx="0">
                  <c:v>49.818750000000001</c:v>
                </c:pt>
                <c:pt idx="1">
                  <c:v>20.535</c:v>
                </c:pt>
                <c:pt idx="2">
                  <c:v>10.011375000000001</c:v>
                </c:pt>
                <c:pt idx="3">
                  <c:v>6.5955000000000013</c:v>
                </c:pt>
                <c:pt idx="4">
                  <c:v>3.3825000000000003</c:v>
                </c:pt>
                <c:pt idx="5">
                  <c:v>0.88117500000000015</c:v>
                </c:pt>
                <c:pt idx="6">
                  <c:v>1.0569375000000001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5235968"/>
        <c:axId val="65246720"/>
      </c:scatterChart>
      <c:valAx>
        <c:axId val="65235968"/>
        <c:scaling>
          <c:orientation val="minMax"/>
          <c:max val="20"/>
        </c:scaling>
        <c:delete val="0"/>
        <c:axPos val="b"/>
        <c:title>
          <c:tx>
            <c:rich>
              <a:bodyPr/>
              <a:lstStyle/>
              <a:p>
                <a:pPr>
                  <a:defRPr sz="900"/>
                </a:pPr>
                <a:r>
                  <a:rPr lang="nb-NO" sz="900" dirty="0"/>
                  <a:t>Input amount fragmented RKO DNA (ng)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700"/>
            </a:pPr>
            <a:endParaRPr lang="nb-NO"/>
          </a:p>
        </c:txPr>
        <c:crossAx val="65246720"/>
        <c:crosses val="autoZero"/>
        <c:crossBetween val="midCat"/>
      </c:valAx>
      <c:valAx>
        <c:axId val="65246720"/>
        <c:scaling>
          <c:orientation val="minMax"/>
          <c:max val="70"/>
          <c:min val="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900"/>
                </a:pPr>
                <a:r>
                  <a:rPr lang="nb-NO" sz="900"/>
                  <a:t>Concentration (cop/µl)</a:t>
                </a:r>
              </a:p>
            </c:rich>
          </c:tx>
          <c:layout/>
          <c:overlay val="0"/>
        </c:title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700"/>
            </a:pPr>
            <a:endParaRPr lang="nb-NO"/>
          </a:p>
        </c:txPr>
        <c:crossAx val="65235968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nb-NO" sz="1200"/>
              <a:t>4Plex average concentration</a:t>
            </a:r>
          </a:p>
        </c:rich>
      </c:tx>
      <c:layout/>
      <c:overlay val="0"/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'Fig 2 data'!$C$3</c:f>
              <c:strCache>
                <c:ptCount val="1"/>
                <c:pt idx="0">
                  <c:v>EpiJET</c:v>
                </c:pt>
              </c:strCache>
            </c:strRef>
          </c:tx>
          <c:marker>
            <c:symbol val="diamond"/>
            <c:size val="8"/>
          </c:marker>
          <c:xVal>
            <c:numRef>
              <c:f>'Fig 2 data'!$B$11:$B$17</c:f>
              <c:numCache>
                <c:formatCode>General</c:formatCode>
                <c:ptCount val="7"/>
                <c:pt idx="0">
                  <c:v>20</c:v>
                </c:pt>
                <c:pt idx="1">
                  <c:v>10</c:v>
                </c:pt>
                <c:pt idx="2">
                  <c:v>5</c:v>
                </c:pt>
                <c:pt idx="3">
                  <c:v>3</c:v>
                </c:pt>
                <c:pt idx="4">
                  <c:v>2</c:v>
                </c:pt>
                <c:pt idx="5">
                  <c:v>1</c:v>
                </c:pt>
                <c:pt idx="6">
                  <c:v>0.5</c:v>
                </c:pt>
              </c:numCache>
            </c:numRef>
          </c:xVal>
          <c:yVal>
            <c:numRef>
              <c:f>'Fig 2 data'!$C$11:$C$17</c:f>
              <c:numCache>
                <c:formatCode>0.0</c:formatCode>
                <c:ptCount val="7"/>
                <c:pt idx="0">
                  <c:v>42.808333333333337</c:v>
                </c:pt>
                <c:pt idx="1">
                  <c:v>19.616666666666667</c:v>
                </c:pt>
                <c:pt idx="2">
                  <c:v>6.251666666666666</c:v>
                </c:pt>
                <c:pt idx="3">
                  <c:v>3.7583333333333333</c:v>
                </c:pt>
                <c:pt idx="4">
                  <c:v>1.595</c:v>
                </c:pt>
                <c:pt idx="5">
                  <c:v>0.16133333333333336</c:v>
                </c:pt>
                <c:pt idx="6">
                  <c:v>0.28050000000000003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2 data'!$D$3</c:f>
              <c:strCache>
                <c:ptCount val="1"/>
                <c:pt idx="0">
                  <c:v>EpiTect</c:v>
                </c:pt>
              </c:strCache>
            </c:strRef>
          </c:tx>
          <c:xVal>
            <c:numRef>
              <c:f>'Fig 2 data'!$B$11:$B$17</c:f>
              <c:numCache>
                <c:formatCode>General</c:formatCode>
                <c:ptCount val="7"/>
                <c:pt idx="0">
                  <c:v>20</c:v>
                </c:pt>
                <c:pt idx="1">
                  <c:v>10</c:v>
                </c:pt>
                <c:pt idx="2">
                  <c:v>5</c:v>
                </c:pt>
                <c:pt idx="3">
                  <c:v>3</c:v>
                </c:pt>
                <c:pt idx="4">
                  <c:v>2</c:v>
                </c:pt>
                <c:pt idx="5">
                  <c:v>1</c:v>
                </c:pt>
                <c:pt idx="6">
                  <c:v>0.5</c:v>
                </c:pt>
              </c:numCache>
            </c:numRef>
          </c:xVal>
          <c:yVal>
            <c:numRef>
              <c:f>'Fig 2 data'!$D$11:$D$17</c:f>
              <c:numCache>
                <c:formatCode>0.0</c:formatCode>
                <c:ptCount val="7"/>
                <c:pt idx="0">
                  <c:v>61.29</c:v>
                </c:pt>
                <c:pt idx="1">
                  <c:v>28.962</c:v>
                </c:pt>
                <c:pt idx="2">
                  <c:v>11.07</c:v>
                </c:pt>
                <c:pt idx="3">
                  <c:v>5.3999999999999995</c:v>
                </c:pt>
                <c:pt idx="4">
                  <c:v>3.762</c:v>
                </c:pt>
                <c:pt idx="5">
                  <c:v>0.85680000000000012</c:v>
                </c:pt>
                <c:pt idx="6">
                  <c:v>0.24299999999999999</c:v>
                </c:pt>
              </c:numCache>
            </c:numRef>
          </c:yVal>
          <c:smooth val="0"/>
        </c:ser>
        <c:ser>
          <c:idx val="2"/>
          <c:order val="2"/>
          <c:tx>
            <c:strRef>
              <c:f>'Fig 2 data'!$E$3</c:f>
              <c:strCache>
                <c:ptCount val="1"/>
                <c:pt idx="0">
                  <c:v>EZ</c:v>
                </c:pt>
              </c:strCache>
            </c:strRef>
          </c:tx>
          <c:xVal>
            <c:numRef>
              <c:f>'Fig 2 data'!$B$11:$B$17</c:f>
              <c:numCache>
                <c:formatCode>General</c:formatCode>
                <c:ptCount val="7"/>
                <c:pt idx="0">
                  <c:v>20</c:v>
                </c:pt>
                <c:pt idx="1">
                  <c:v>10</c:v>
                </c:pt>
                <c:pt idx="2">
                  <c:v>5</c:v>
                </c:pt>
                <c:pt idx="3">
                  <c:v>3</c:v>
                </c:pt>
                <c:pt idx="4">
                  <c:v>2</c:v>
                </c:pt>
                <c:pt idx="5">
                  <c:v>1</c:v>
                </c:pt>
                <c:pt idx="6">
                  <c:v>0.5</c:v>
                </c:pt>
              </c:numCache>
            </c:numRef>
          </c:xVal>
          <c:yVal>
            <c:numRef>
              <c:f>'Fig 2 data'!$E$11:$E$17</c:f>
              <c:numCache>
                <c:formatCode>0.0</c:formatCode>
                <c:ptCount val="7"/>
                <c:pt idx="0">
                  <c:v>54.243750000000006</c:v>
                </c:pt>
                <c:pt idx="1">
                  <c:v>21.956250000000001</c:v>
                </c:pt>
                <c:pt idx="2">
                  <c:v>10.068750000000001</c:v>
                </c:pt>
                <c:pt idx="3">
                  <c:v>6.1687500000000002</c:v>
                </c:pt>
                <c:pt idx="4">
                  <c:v>2.4750000000000001</c:v>
                </c:pt>
                <c:pt idx="5">
                  <c:v>0.14062500000000003</c:v>
                </c:pt>
                <c:pt idx="6">
                  <c:v>0.25312499999999999</c:v>
                </c:pt>
              </c:numCache>
            </c:numRef>
          </c:yVal>
          <c:smooth val="0"/>
        </c:ser>
        <c:ser>
          <c:idx val="3"/>
          <c:order val="3"/>
          <c:tx>
            <c:strRef>
              <c:f>'Fig 2 data'!$F$3</c:f>
              <c:strCache>
                <c:ptCount val="1"/>
                <c:pt idx="0">
                  <c:v>Imprint</c:v>
                </c:pt>
              </c:strCache>
            </c:strRef>
          </c:tx>
          <c:marker>
            <c:symbol val="circle"/>
            <c:size val="7"/>
          </c:marker>
          <c:xVal>
            <c:numRef>
              <c:f>'Fig 2 data'!$B$11:$B$17</c:f>
              <c:numCache>
                <c:formatCode>General</c:formatCode>
                <c:ptCount val="7"/>
                <c:pt idx="0">
                  <c:v>20</c:v>
                </c:pt>
                <c:pt idx="1">
                  <c:v>10</c:v>
                </c:pt>
                <c:pt idx="2">
                  <c:v>5</c:v>
                </c:pt>
                <c:pt idx="3">
                  <c:v>3</c:v>
                </c:pt>
                <c:pt idx="4">
                  <c:v>2</c:v>
                </c:pt>
                <c:pt idx="5">
                  <c:v>1</c:v>
                </c:pt>
                <c:pt idx="6">
                  <c:v>0.5</c:v>
                </c:pt>
              </c:numCache>
            </c:numRef>
          </c:xVal>
          <c:yVal>
            <c:numRef>
              <c:f>'Fig 2 data'!$F$11:$F$17</c:f>
              <c:numCache>
                <c:formatCode>0.0</c:formatCode>
                <c:ptCount val="7"/>
                <c:pt idx="0">
                  <c:v>26.268750000000001</c:v>
                </c:pt>
                <c:pt idx="1">
                  <c:v>12.9375</c:v>
                </c:pt>
                <c:pt idx="2">
                  <c:v>7.3312500000000007</c:v>
                </c:pt>
                <c:pt idx="3">
                  <c:v>3.3750000000000004</c:v>
                </c:pt>
                <c:pt idx="4">
                  <c:v>1.3125000000000002</c:v>
                </c:pt>
                <c:pt idx="5">
                  <c:v>0.204375</c:v>
                </c:pt>
                <c:pt idx="6">
                  <c:v>0.14812500000000003</c:v>
                </c:pt>
              </c:numCache>
            </c:numRef>
          </c:yVal>
          <c:smooth val="0"/>
        </c:ser>
        <c:ser>
          <c:idx val="4"/>
          <c:order val="4"/>
          <c:tx>
            <c:strRef>
              <c:f>'Fig 2 data'!$G$3</c:f>
              <c:strCache>
                <c:ptCount val="1"/>
                <c:pt idx="0">
                  <c:v>Premium</c:v>
                </c:pt>
              </c:strCache>
            </c:strRef>
          </c:tx>
          <c:marker>
            <c:spPr>
              <a:ln w="12700"/>
            </c:spPr>
          </c:marker>
          <c:xVal>
            <c:numRef>
              <c:f>'Fig 2 data'!$B$11:$B$17</c:f>
              <c:numCache>
                <c:formatCode>General</c:formatCode>
                <c:ptCount val="7"/>
                <c:pt idx="0">
                  <c:v>20</c:v>
                </c:pt>
                <c:pt idx="1">
                  <c:v>10</c:v>
                </c:pt>
                <c:pt idx="2">
                  <c:v>5</c:v>
                </c:pt>
                <c:pt idx="3">
                  <c:v>3</c:v>
                </c:pt>
                <c:pt idx="4">
                  <c:v>2</c:v>
                </c:pt>
                <c:pt idx="5">
                  <c:v>1</c:v>
                </c:pt>
                <c:pt idx="6">
                  <c:v>0.5</c:v>
                </c:pt>
              </c:numCache>
            </c:numRef>
          </c:xVal>
          <c:yVal>
            <c:numRef>
              <c:f>'Fig 2 data'!$G$11:$G$17</c:f>
              <c:numCache>
                <c:formatCode>0.0</c:formatCode>
                <c:ptCount val="7"/>
                <c:pt idx="0">
                  <c:v>49.800000000000004</c:v>
                </c:pt>
                <c:pt idx="1">
                  <c:v>20.962500000000002</c:v>
                </c:pt>
                <c:pt idx="2">
                  <c:v>9.7875000000000014</c:v>
                </c:pt>
                <c:pt idx="3">
                  <c:v>5.4187500000000002</c:v>
                </c:pt>
                <c:pt idx="4">
                  <c:v>3.0562499999999999</c:v>
                </c:pt>
                <c:pt idx="5">
                  <c:v>0.315</c:v>
                </c:pt>
                <c:pt idx="6">
                  <c:v>0.63375000000000004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5937792"/>
        <c:axId val="65940096"/>
      </c:scatterChart>
      <c:valAx>
        <c:axId val="65937792"/>
        <c:scaling>
          <c:orientation val="minMax"/>
          <c:max val="20"/>
        </c:scaling>
        <c:delete val="0"/>
        <c:axPos val="b"/>
        <c:title>
          <c:tx>
            <c:rich>
              <a:bodyPr/>
              <a:lstStyle/>
              <a:p>
                <a:pPr>
                  <a:defRPr sz="900"/>
                </a:pPr>
                <a:r>
                  <a:rPr lang="nb-NO" sz="900" b="1" i="0" baseline="0" dirty="0">
                    <a:effectLst/>
                  </a:rPr>
                  <a:t>Input amount fragmented RKO DNA (ng)</a:t>
                </a:r>
                <a:endParaRPr lang="nb-NO" sz="900" dirty="0">
                  <a:effectLst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700"/>
            </a:pPr>
            <a:endParaRPr lang="nb-NO"/>
          </a:p>
        </c:txPr>
        <c:crossAx val="65940096"/>
        <c:crosses val="autoZero"/>
        <c:crossBetween val="midCat"/>
      </c:valAx>
      <c:valAx>
        <c:axId val="65940096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900"/>
                </a:pPr>
                <a:r>
                  <a:rPr lang="nb-NO" sz="900"/>
                  <a:t>Concentration (cop/µl)</a:t>
                </a:r>
              </a:p>
            </c:rich>
          </c:tx>
          <c:layout/>
          <c:overlay val="0"/>
        </c:title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700"/>
            </a:pPr>
            <a:endParaRPr lang="nb-NO"/>
          </a:p>
        </c:txPr>
        <c:crossAx val="65937792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nb-NO" sz="1200"/>
              <a:t>MYOD1 average recovery</a:t>
            </a:r>
          </a:p>
        </c:rich>
      </c:tx>
      <c:layout/>
      <c:overlay val="0"/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'Fig 2 data'!$C$22</c:f>
              <c:strCache>
                <c:ptCount val="1"/>
                <c:pt idx="0">
                  <c:v>EpiJET</c:v>
                </c:pt>
              </c:strCache>
            </c:strRef>
          </c:tx>
          <c:marker>
            <c:symbol val="diamond"/>
            <c:size val="8"/>
          </c:marker>
          <c:xVal>
            <c:numRef>
              <c:f>'Fig 2 data'!$B$23:$B$29</c:f>
              <c:numCache>
                <c:formatCode>General</c:formatCode>
                <c:ptCount val="7"/>
                <c:pt idx="0">
                  <c:v>20</c:v>
                </c:pt>
                <c:pt idx="1">
                  <c:v>10</c:v>
                </c:pt>
                <c:pt idx="2">
                  <c:v>5</c:v>
                </c:pt>
                <c:pt idx="3">
                  <c:v>3</c:v>
                </c:pt>
                <c:pt idx="4">
                  <c:v>2</c:v>
                </c:pt>
                <c:pt idx="5">
                  <c:v>1</c:v>
                </c:pt>
                <c:pt idx="6">
                  <c:v>0.5</c:v>
                </c:pt>
              </c:numCache>
            </c:numRef>
          </c:xVal>
          <c:yVal>
            <c:numRef>
              <c:f>'Fig 2 data'!$C$23:$C$29</c:f>
              <c:numCache>
                <c:formatCode>0.0</c:formatCode>
                <c:ptCount val="7"/>
                <c:pt idx="0">
                  <c:v>10.542729999999999</c:v>
                </c:pt>
                <c:pt idx="1">
                  <c:v>9.6848399999999994</c:v>
                </c:pt>
                <c:pt idx="2">
                  <c:v>4.6163919999999985</c:v>
                </c:pt>
                <c:pt idx="3">
                  <c:v>4.2011199999999995</c:v>
                </c:pt>
                <c:pt idx="4">
                  <c:v>4.7883330000000006</c:v>
                </c:pt>
                <c:pt idx="5">
                  <c:v>0.82964859999999996</c:v>
                </c:pt>
                <c:pt idx="6">
                  <c:v>9.1190440000000006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2 data'!$D$22</c:f>
              <c:strCache>
                <c:ptCount val="1"/>
                <c:pt idx="0">
                  <c:v>EpiTect</c:v>
                </c:pt>
              </c:strCache>
            </c:strRef>
          </c:tx>
          <c:xVal>
            <c:numRef>
              <c:f>'Fig 2 data'!$B$23:$B$29</c:f>
              <c:numCache>
                <c:formatCode>General</c:formatCode>
                <c:ptCount val="7"/>
                <c:pt idx="0">
                  <c:v>20</c:v>
                </c:pt>
                <c:pt idx="1">
                  <c:v>10</c:v>
                </c:pt>
                <c:pt idx="2">
                  <c:v>5</c:v>
                </c:pt>
                <c:pt idx="3">
                  <c:v>3</c:v>
                </c:pt>
                <c:pt idx="4">
                  <c:v>2</c:v>
                </c:pt>
                <c:pt idx="5">
                  <c:v>1</c:v>
                </c:pt>
                <c:pt idx="6">
                  <c:v>0.5</c:v>
                </c:pt>
              </c:numCache>
            </c:numRef>
          </c:xVal>
          <c:yVal>
            <c:numRef>
              <c:f>'Fig 2 data'!$D$23:$D$29</c:f>
              <c:numCache>
                <c:formatCode>0.0</c:formatCode>
                <c:ptCount val="7"/>
                <c:pt idx="0">
                  <c:v>15.96672</c:v>
                </c:pt>
                <c:pt idx="1">
                  <c:v>16.82208</c:v>
                </c:pt>
                <c:pt idx="2">
                  <c:v>14.636159999999999</c:v>
                </c:pt>
                <c:pt idx="3">
                  <c:v>11.309760000000002</c:v>
                </c:pt>
                <c:pt idx="4">
                  <c:v>14.184719999999999</c:v>
                </c:pt>
                <c:pt idx="5">
                  <c:v>9.9792000000000005</c:v>
                </c:pt>
                <c:pt idx="6">
                  <c:v>7.9833600000000002</c:v>
                </c:pt>
              </c:numCache>
            </c:numRef>
          </c:yVal>
          <c:smooth val="0"/>
        </c:ser>
        <c:ser>
          <c:idx val="2"/>
          <c:order val="2"/>
          <c:tx>
            <c:strRef>
              <c:f>'Fig 2 data'!$E$22</c:f>
              <c:strCache>
                <c:ptCount val="1"/>
                <c:pt idx="0">
                  <c:v>EZ</c:v>
                </c:pt>
              </c:strCache>
            </c:strRef>
          </c:tx>
          <c:xVal>
            <c:numRef>
              <c:f>'Fig 2 data'!$B$23:$B$29</c:f>
              <c:numCache>
                <c:formatCode>General</c:formatCode>
                <c:ptCount val="7"/>
                <c:pt idx="0">
                  <c:v>20</c:v>
                </c:pt>
                <c:pt idx="1">
                  <c:v>10</c:v>
                </c:pt>
                <c:pt idx="2">
                  <c:v>5</c:v>
                </c:pt>
                <c:pt idx="3">
                  <c:v>3</c:v>
                </c:pt>
                <c:pt idx="4">
                  <c:v>2</c:v>
                </c:pt>
                <c:pt idx="5">
                  <c:v>1</c:v>
                </c:pt>
                <c:pt idx="6">
                  <c:v>0.5</c:v>
                </c:pt>
              </c:numCache>
            </c:numRef>
          </c:xVal>
          <c:yVal>
            <c:numRef>
              <c:f>'Fig 2 data'!$E$23:$E$29</c:f>
              <c:numCache>
                <c:formatCode>0.0</c:formatCode>
                <c:ptCount val="7"/>
                <c:pt idx="0">
                  <c:v>15.116062499999998</c:v>
                </c:pt>
                <c:pt idx="1">
                  <c:v>10.5039</c:v>
                </c:pt>
                <c:pt idx="2">
                  <c:v>9.4030199999999997</c:v>
                </c:pt>
                <c:pt idx="3">
                  <c:v>7.3152750000000006</c:v>
                </c:pt>
                <c:pt idx="4">
                  <c:v>6.1912124999999998</c:v>
                </c:pt>
                <c:pt idx="5">
                  <c:v>0.62402174999999993</c:v>
                </c:pt>
                <c:pt idx="6">
                  <c:v>2.3591700000000002</c:v>
                </c:pt>
              </c:numCache>
            </c:numRef>
          </c:yVal>
          <c:smooth val="0"/>
        </c:ser>
        <c:ser>
          <c:idx val="3"/>
          <c:order val="3"/>
          <c:tx>
            <c:strRef>
              <c:f>'Fig 2 data'!$F$22</c:f>
              <c:strCache>
                <c:ptCount val="1"/>
                <c:pt idx="0">
                  <c:v>Imprint</c:v>
                </c:pt>
              </c:strCache>
            </c:strRef>
          </c:tx>
          <c:marker>
            <c:symbol val="circle"/>
            <c:size val="7"/>
          </c:marker>
          <c:xVal>
            <c:numRef>
              <c:f>'Fig 2 data'!$B$23:$B$29</c:f>
              <c:numCache>
                <c:formatCode>General</c:formatCode>
                <c:ptCount val="7"/>
                <c:pt idx="0">
                  <c:v>20</c:v>
                </c:pt>
                <c:pt idx="1">
                  <c:v>10</c:v>
                </c:pt>
                <c:pt idx="2">
                  <c:v>5</c:v>
                </c:pt>
                <c:pt idx="3">
                  <c:v>3</c:v>
                </c:pt>
                <c:pt idx="4">
                  <c:v>2</c:v>
                </c:pt>
                <c:pt idx="5">
                  <c:v>1</c:v>
                </c:pt>
                <c:pt idx="6">
                  <c:v>0.5</c:v>
                </c:pt>
              </c:numCache>
            </c:numRef>
          </c:xVal>
          <c:yVal>
            <c:numRef>
              <c:f>'Fig 2 data'!$F$23:$F$29</c:f>
              <c:numCache>
                <c:formatCode>0.0</c:formatCode>
                <c:ptCount val="7"/>
                <c:pt idx="0">
                  <c:v>7.3693125000000004</c:v>
                </c:pt>
                <c:pt idx="1">
                  <c:v>4.0952587499999993</c:v>
                </c:pt>
                <c:pt idx="2">
                  <c:v>7.1557199999999996</c:v>
                </c:pt>
                <c:pt idx="3">
                  <c:v>7.005487500000001</c:v>
                </c:pt>
                <c:pt idx="4">
                  <c:v>3.1433737500000003</c:v>
                </c:pt>
                <c:pt idx="5">
                  <c:v>1.9693575000000001</c:v>
                </c:pt>
                <c:pt idx="6">
                  <c:v>3.8481300000000007</c:v>
                </c:pt>
              </c:numCache>
            </c:numRef>
          </c:yVal>
          <c:smooth val="0"/>
        </c:ser>
        <c:ser>
          <c:idx val="4"/>
          <c:order val="4"/>
          <c:tx>
            <c:strRef>
              <c:f>'Fig 2 data'!$G$22</c:f>
              <c:strCache>
                <c:ptCount val="1"/>
                <c:pt idx="0">
                  <c:v>Premium</c:v>
                </c:pt>
              </c:strCache>
            </c:strRef>
          </c:tx>
          <c:marker>
            <c:spPr>
              <a:ln w="12700"/>
            </c:spPr>
          </c:marker>
          <c:xVal>
            <c:numRef>
              <c:f>'Fig 2 data'!$B$23:$B$29</c:f>
              <c:numCache>
                <c:formatCode>General</c:formatCode>
                <c:ptCount val="7"/>
                <c:pt idx="0">
                  <c:v>20</c:v>
                </c:pt>
                <c:pt idx="1">
                  <c:v>10</c:v>
                </c:pt>
                <c:pt idx="2">
                  <c:v>5</c:v>
                </c:pt>
                <c:pt idx="3">
                  <c:v>3</c:v>
                </c:pt>
                <c:pt idx="4">
                  <c:v>2</c:v>
                </c:pt>
                <c:pt idx="5">
                  <c:v>1</c:v>
                </c:pt>
                <c:pt idx="6">
                  <c:v>0.5</c:v>
                </c:pt>
              </c:numCache>
            </c:numRef>
          </c:xVal>
          <c:yVal>
            <c:numRef>
              <c:f>'Fig 2 data'!$G$23:$G$29</c:f>
              <c:numCache>
                <c:formatCode>0.0</c:formatCode>
                <c:ptCount val="7"/>
                <c:pt idx="0">
                  <c:v>16.440187499999997</c:v>
                </c:pt>
                <c:pt idx="1">
                  <c:v>13.553100000000001</c:v>
                </c:pt>
                <c:pt idx="2">
                  <c:v>13.215014999999999</c:v>
                </c:pt>
                <c:pt idx="3">
                  <c:v>14.5101</c:v>
                </c:pt>
                <c:pt idx="4">
                  <c:v>11.16225</c:v>
                </c:pt>
                <c:pt idx="5">
                  <c:v>5.8157550000000002</c:v>
                </c:pt>
                <c:pt idx="6">
                  <c:v>13.951575000000004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5996288"/>
        <c:axId val="65998848"/>
      </c:scatterChart>
      <c:valAx>
        <c:axId val="65996288"/>
        <c:scaling>
          <c:orientation val="minMax"/>
          <c:max val="20"/>
        </c:scaling>
        <c:delete val="0"/>
        <c:axPos val="b"/>
        <c:title>
          <c:tx>
            <c:rich>
              <a:bodyPr/>
              <a:lstStyle/>
              <a:p>
                <a:pPr>
                  <a:defRPr sz="900"/>
                </a:pPr>
                <a:r>
                  <a:rPr lang="nb-NO" sz="900"/>
                  <a:t>Input amount fragmented RKO DNA (ng)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700"/>
            </a:pPr>
            <a:endParaRPr lang="nb-NO"/>
          </a:p>
        </c:txPr>
        <c:crossAx val="65998848"/>
        <c:crosses val="autoZero"/>
        <c:crossBetween val="midCat"/>
      </c:valAx>
      <c:valAx>
        <c:axId val="65998848"/>
        <c:scaling>
          <c:orientation val="minMax"/>
          <c:max val="25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900"/>
                </a:pPr>
                <a:r>
                  <a:rPr lang="nb-NO" sz="900"/>
                  <a:t>Recovery (%)</a:t>
                </a:r>
              </a:p>
            </c:rich>
          </c:tx>
          <c:layout/>
          <c:overlay val="0"/>
        </c:title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700"/>
            </a:pPr>
            <a:endParaRPr lang="nb-NO"/>
          </a:p>
        </c:txPr>
        <c:crossAx val="65996288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nb-NO" sz="1200"/>
              <a:t>4Plex average recovery</a:t>
            </a:r>
          </a:p>
        </c:rich>
      </c:tx>
      <c:layout/>
      <c:overlay val="0"/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'Fig 2 data'!$C$22</c:f>
              <c:strCache>
                <c:ptCount val="1"/>
                <c:pt idx="0">
                  <c:v>EpiJET</c:v>
                </c:pt>
              </c:strCache>
            </c:strRef>
          </c:tx>
          <c:marker>
            <c:symbol val="diamond"/>
            <c:size val="8"/>
          </c:marker>
          <c:xVal>
            <c:numRef>
              <c:f>'Fig 2 data'!$B$30:$B$36</c:f>
              <c:numCache>
                <c:formatCode>General</c:formatCode>
                <c:ptCount val="7"/>
                <c:pt idx="0">
                  <c:v>20</c:v>
                </c:pt>
                <c:pt idx="1">
                  <c:v>10</c:v>
                </c:pt>
                <c:pt idx="2">
                  <c:v>5</c:v>
                </c:pt>
                <c:pt idx="3">
                  <c:v>3</c:v>
                </c:pt>
                <c:pt idx="4">
                  <c:v>2</c:v>
                </c:pt>
                <c:pt idx="5">
                  <c:v>1</c:v>
                </c:pt>
                <c:pt idx="6">
                  <c:v>0.5</c:v>
                </c:pt>
              </c:numCache>
            </c:numRef>
          </c:xVal>
          <c:yVal>
            <c:numRef>
              <c:f>'Fig 2 data'!$C$30:$C$36</c:f>
              <c:numCache>
                <c:formatCode>0.0</c:formatCode>
                <c:ptCount val="7"/>
                <c:pt idx="0">
                  <c:v>14.126750000000001</c:v>
                </c:pt>
                <c:pt idx="1">
                  <c:v>12.946999999999997</c:v>
                </c:pt>
                <c:pt idx="2">
                  <c:v>8.2521999999999984</c:v>
                </c:pt>
                <c:pt idx="3">
                  <c:v>8.2683333333333344</c:v>
                </c:pt>
                <c:pt idx="4">
                  <c:v>5.2635000000000005</c:v>
                </c:pt>
                <c:pt idx="5">
                  <c:v>1.0648000000000002</c:v>
                </c:pt>
                <c:pt idx="6">
                  <c:v>3.7026000000000003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2 data'!$D$22</c:f>
              <c:strCache>
                <c:ptCount val="1"/>
                <c:pt idx="0">
                  <c:v>EpiTect</c:v>
                </c:pt>
              </c:strCache>
            </c:strRef>
          </c:tx>
          <c:xVal>
            <c:numRef>
              <c:f>'Fig 2 data'!$B$30:$B$36</c:f>
              <c:numCache>
                <c:formatCode>General</c:formatCode>
                <c:ptCount val="7"/>
                <c:pt idx="0">
                  <c:v>20</c:v>
                </c:pt>
                <c:pt idx="1">
                  <c:v>10</c:v>
                </c:pt>
                <c:pt idx="2">
                  <c:v>5</c:v>
                </c:pt>
                <c:pt idx="3">
                  <c:v>3</c:v>
                </c:pt>
                <c:pt idx="4">
                  <c:v>2</c:v>
                </c:pt>
                <c:pt idx="5">
                  <c:v>1</c:v>
                </c:pt>
                <c:pt idx="6">
                  <c:v>0.5</c:v>
                </c:pt>
              </c:numCache>
            </c:numRef>
          </c:xVal>
          <c:yVal>
            <c:numRef>
              <c:f>'Fig 2 data'!$D$30:$D$36</c:f>
              <c:numCache>
                <c:formatCode>0.0</c:formatCode>
                <c:ptCount val="7"/>
                <c:pt idx="0">
                  <c:v>20.2257</c:v>
                </c:pt>
                <c:pt idx="1">
                  <c:v>19.114920000000001</c:v>
                </c:pt>
                <c:pt idx="2">
                  <c:v>14.612399999999999</c:v>
                </c:pt>
                <c:pt idx="3">
                  <c:v>11.88</c:v>
                </c:pt>
                <c:pt idx="4">
                  <c:v>12.4146</c:v>
                </c:pt>
                <c:pt idx="5">
                  <c:v>5.6548799999999995</c:v>
                </c:pt>
                <c:pt idx="6">
                  <c:v>3.2076000000000007</c:v>
                </c:pt>
              </c:numCache>
            </c:numRef>
          </c:yVal>
          <c:smooth val="0"/>
        </c:ser>
        <c:ser>
          <c:idx val="2"/>
          <c:order val="2"/>
          <c:tx>
            <c:strRef>
              <c:f>'Fig 2 data'!$E$22</c:f>
              <c:strCache>
                <c:ptCount val="1"/>
                <c:pt idx="0">
                  <c:v>EZ</c:v>
                </c:pt>
              </c:strCache>
            </c:strRef>
          </c:tx>
          <c:xVal>
            <c:numRef>
              <c:f>'Fig 2 data'!$B$30:$B$36</c:f>
              <c:numCache>
                <c:formatCode>General</c:formatCode>
                <c:ptCount val="7"/>
                <c:pt idx="0">
                  <c:v>20</c:v>
                </c:pt>
                <c:pt idx="1">
                  <c:v>10</c:v>
                </c:pt>
                <c:pt idx="2">
                  <c:v>5</c:v>
                </c:pt>
                <c:pt idx="3">
                  <c:v>3</c:v>
                </c:pt>
                <c:pt idx="4">
                  <c:v>2</c:v>
                </c:pt>
                <c:pt idx="5">
                  <c:v>1</c:v>
                </c:pt>
                <c:pt idx="6">
                  <c:v>0.5</c:v>
                </c:pt>
              </c:numCache>
            </c:numRef>
          </c:xVal>
          <c:yVal>
            <c:numRef>
              <c:f>'Fig 2 data'!$E$30:$E$36</c:f>
              <c:numCache>
                <c:formatCode>0.0</c:formatCode>
                <c:ptCount val="7"/>
                <c:pt idx="0">
                  <c:v>17.900437499999999</c:v>
                </c:pt>
                <c:pt idx="1">
                  <c:v>14.491124999999998</c:v>
                </c:pt>
                <c:pt idx="2">
                  <c:v>13.290749999999997</c:v>
                </c:pt>
                <c:pt idx="3">
                  <c:v>13.571250000000001</c:v>
                </c:pt>
                <c:pt idx="4">
                  <c:v>8.1675000000000022</c:v>
                </c:pt>
                <c:pt idx="5">
                  <c:v>0.92812500000000009</c:v>
                </c:pt>
                <c:pt idx="6">
                  <c:v>3.3412500000000001</c:v>
                </c:pt>
              </c:numCache>
            </c:numRef>
          </c:yVal>
          <c:smooth val="0"/>
        </c:ser>
        <c:ser>
          <c:idx val="3"/>
          <c:order val="3"/>
          <c:tx>
            <c:strRef>
              <c:f>'Fig 2 data'!$F$22</c:f>
              <c:strCache>
                <c:ptCount val="1"/>
                <c:pt idx="0">
                  <c:v>Imprint</c:v>
                </c:pt>
              </c:strCache>
            </c:strRef>
          </c:tx>
          <c:marker>
            <c:symbol val="circle"/>
            <c:size val="7"/>
          </c:marker>
          <c:xVal>
            <c:numRef>
              <c:f>'Fig 2 data'!$B$30:$B$36</c:f>
              <c:numCache>
                <c:formatCode>General</c:formatCode>
                <c:ptCount val="7"/>
                <c:pt idx="0">
                  <c:v>20</c:v>
                </c:pt>
                <c:pt idx="1">
                  <c:v>10</c:v>
                </c:pt>
                <c:pt idx="2">
                  <c:v>5</c:v>
                </c:pt>
                <c:pt idx="3">
                  <c:v>3</c:v>
                </c:pt>
                <c:pt idx="4">
                  <c:v>2</c:v>
                </c:pt>
                <c:pt idx="5">
                  <c:v>1</c:v>
                </c:pt>
                <c:pt idx="6">
                  <c:v>0.5</c:v>
                </c:pt>
              </c:numCache>
            </c:numRef>
          </c:xVal>
          <c:yVal>
            <c:numRef>
              <c:f>'Fig 2 data'!$F$30:$F$36</c:f>
              <c:numCache>
                <c:formatCode>0.0</c:formatCode>
                <c:ptCount val="7"/>
                <c:pt idx="0">
                  <c:v>8.668687499999999</c:v>
                </c:pt>
                <c:pt idx="1">
                  <c:v>8.5387499999999985</c:v>
                </c:pt>
                <c:pt idx="2">
                  <c:v>9.677249999999999</c:v>
                </c:pt>
                <c:pt idx="3">
                  <c:v>7.4250000000000007</c:v>
                </c:pt>
                <c:pt idx="4">
                  <c:v>4.3312500000000007</c:v>
                </c:pt>
                <c:pt idx="5">
                  <c:v>1.3488750000000003</c:v>
                </c:pt>
                <c:pt idx="6">
                  <c:v>1.9552500000000004</c:v>
                </c:pt>
              </c:numCache>
            </c:numRef>
          </c:yVal>
          <c:smooth val="0"/>
        </c:ser>
        <c:ser>
          <c:idx val="4"/>
          <c:order val="4"/>
          <c:tx>
            <c:strRef>
              <c:f>'Fig 2 data'!$G$22</c:f>
              <c:strCache>
                <c:ptCount val="1"/>
                <c:pt idx="0">
                  <c:v>Premium</c:v>
                </c:pt>
              </c:strCache>
            </c:strRef>
          </c:tx>
          <c:marker>
            <c:spPr>
              <a:ln w="12700"/>
            </c:spPr>
          </c:marker>
          <c:xVal>
            <c:numRef>
              <c:f>'Fig 2 data'!$B$30:$B$36</c:f>
              <c:numCache>
                <c:formatCode>General</c:formatCode>
                <c:ptCount val="7"/>
                <c:pt idx="0">
                  <c:v>20</c:v>
                </c:pt>
                <c:pt idx="1">
                  <c:v>10</c:v>
                </c:pt>
                <c:pt idx="2">
                  <c:v>5</c:v>
                </c:pt>
                <c:pt idx="3">
                  <c:v>3</c:v>
                </c:pt>
                <c:pt idx="4">
                  <c:v>2</c:v>
                </c:pt>
                <c:pt idx="5">
                  <c:v>1</c:v>
                </c:pt>
                <c:pt idx="6">
                  <c:v>0.5</c:v>
                </c:pt>
              </c:numCache>
            </c:numRef>
          </c:xVal>
          <c:yVal>
            <c:numRef>
              <c:f>'Fig 2 data'!$G$30:$G$36</c:f>
              <c:numCache>
                <c:formatCode>0.0</c:formatCode>
                <c:ptCount val="7"/>
                <c:pt idx="0">
                  <c:v>16.433999999999997</c:v>
                </c:pt>
                <c:pt idx="1">
                  <c:v>13.83525</c:v>
                </c:pt>
                <c:pt idx="2">
                  <c:v>12.919499999999999</c:v>
                </c:pt>
                <c:pt idx="3">
                  <c:v>11.921250000000001</c:v>
                </c:pt>
                <c:pt idx="4">
                  <c:v>10.085625</c:v>
                </c:pt>
                <c:pt idx="5">
                  <c:v>2.0790000000000002</c:v>
                </c:pt>
                <c:pt idx="6">
                  <c:v>8.365499999999999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6030208"/>
        <c:axId val="66036864"/>
      </c:scatterChart>
      <c:valAx>
        <c:axId val="66030208"/>
        <c:scaling>
          <c:orientation val="minMax"/>
          <c:max val="20"/>
        </c:scaling>
        <c:delete val="0"/>
        <c:axPos val="b"/>
        <c:title>
          <c:tx>
            <c:rich>
              <a:bodyPr/>
              <a:lstStyle/>
              <a:p>
                <a:pPr>
                  <a:defRPr sz="900"/>
                </a:pPr>
                <a:r>
                  <a:rPr lang="nb-NO" sz="900"/>
                  <a:t>Input amount fragmented RKO DNA (ng)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700"/>
            </a:pPr>
            <a:endParaRPr lang="nb-NO"/>
          </a:p>
        </c:txPr>
        <c:crossAx val="66036864"/>
        <c:crosses val="autoZero"/>
        <c:crossBetween val="midCat"/>
      </c:valAx>
      <c:valAx>
        <c:axId val="66036864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900"/>
                </a:pPr>
                <a:r>
                  <a:rPr lang="nb-NO" sz="900"/>
                  <a:t>Recovery (%)</a:t>
                </a:r>
              </a:p>
            </c:rich>
          </c:tx>
          <c:layout/>
          <c:overlay val="0"/>
        </c:title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700"/>
            </a:pPr>
            <a:endParaRPr lang="nb-NO"/>
          </a:p>
        </c:txPr>
        <c:crossAx val="66030208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nb-NO" sz="1200" dirty="0" smtClean="0"/>
              <a:t>Average peak fragment </a:t>
            </a:r>
            <a:r>
              <a:rPr lang="nb-NO" sz="1200" dirty="0" smtClean="0"/>
              <a:t>length</a:t>
            </a:r>
            <a:endParaRPr lang="nb-NO" sz="1200" dirty="0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Comparison!$W$1</c:f>
              <c:strCache>
                <c:ptCount val="1"/>
                <c:pt idx="0">
                  <c:v>Peak size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Pt>
            <c:idx val="2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</c:spPr>
          </c:dPt>
          <c:dPt>
            <c:idx val="3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</c:spPr>
          </c:dPt>
          <c:dPt>
            <c:idx val="4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</c:spPr>
          </c:dPt>
          <c:dPt>
            <c:idx val="5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</c:spPr>
          </c:dPt>
          <c:dPt>
            <c:idx val="6"/>
            <c:invertIfNegative val="0"/>
            <c:bubble3D val="0"/>
            <c:spPr>
              <a:solidFill>
                <a:schemeClr val="accent4">
                  <a:lumMod val="75000"/>
                </a:schemeClr>
              </a:solidFill>
            </c:spPr>
          </c:dPt>
          <c:dPt>
            <c:idx val="7"/>
            <c:invertIfNegative val="0"/>
            <c:bubble3D val="0"/>
            <c:spPr>
              <a:solidFill>
                <a:schemeClr val="accent4">
                  <a:lumMod val="75000"/>
                </a:schemeClr>
              </a:solidFill>
            </c:spPr>
          </c:dPt>
          <c:dPt>
            <c:idx val="8"/>
            <c:invertIfNegative val="0"/>
            <c:bubble3D val="0"/>
            <c:spPr>
              <a:solidFill>
                <a:schemeClr val="accent5"/>
              </a:solidFill>
            </c:spPr>
          </c:dPt>
          <c:dPt>
            <c:idx val="9"/>
            <c:invertIfNegative val="0"/>
            <c:bubble3D val="0"/>
            <c:spPr>
              <a:solidFill>
                <a:schemeClr val="accent5"/>
              </a:solidFill>
            </c:spPr>
          </c:dPt>
          <c:errBars>
            <c:errBarType val="both"/>
            <c:errValType val="cust"/>
            <c:noEndCap val="0"/>
            <c:plus>
              <c:numRef>
                <c:f>Comparison!$X$2:$X$11</c:f>
                <c:numCache>
                  <c:formatCode>General</c:formatCode>
                  <c:ptCount val="10"/>
                  <c:pt idx="0">
                    <c:v>4.1633319989321196</c:v>
                  </c:pt>
                  <c:pt idx="1">
                    <c:v>6.6583281184793019</c:v>
                  </c:pt>
                  <c:pt idx="2">
                    <c:v>6.4291005073288252</c:v>
                  </c:pt>
                  <c:pt idx="3">
                    <c:v>13.114877048604001</c:v>
                  </c:pt>
                  <c:pt idx="4">
                    <c:v>3.0550504633036941</c:v>
                  </c:pt>
                  <c:pt idx="5">
                    <c:v>10.066445913694274</c:v>
                  </c:pt>
                  <c:pt idx="6">
                    <c:v>19.924858845171276</c:v>
                  </c:pt>
                  <c:pt idx="7">
                    <c:v>0</c:v>
                  </c:pt>
                  <c:pt idx="8">
                    <c:v>4.5825756949558398</c:v>
                  </c:pt>
                  <c:pt idx="9">
                    <c:v>2.5166114784233424</c:v>
                  </c:pt>
                </c:numCache>
              </c:numRef>
            </c:plus>
            <c:minus>
              <c:numRef>
                <c:f>Comparison!$X$2:$X$11</c:f>
                <c:numCache>
                  <c:formatCode>General</c:formatCode>
                  <c:ptCount val="10"/>
                  <c:pt idx="0">
                    <c:v>4.1633319989321196</c:v>
                  </c:pt>
                  <c:pt idx="1">
                    <c:v>6.6583281184793019</c:v>
                  </c:pt>
                  <c:pt idx="2">
                    <c:v>6.4291005073288252</c:v>
                  </c:pt>
                  <c:pt idx="3">
                    <c:v>13.114877048604001</c:v>
                  </c:pt>
                  <c:pt idx="4">
                    <c:v>3.0550504633036941</c:v>
                  </c:pt>
                  <c:pt idx="5">
                    <c:v>10.066445913694274</c:v>
                  </c:pt>
                  <c:pt idx="6">
                    <c:v>19.924858845171276</c:v>
                  </c:pt>
                  <c:pt idx="7">
                    <c:v>0</c:v>
                  </c:pt>
                  <c:pt idx="8">
                    <c:v>4.5825756949558398</c:v>
                  </c:pt>
                  <c:pt idx="9">
                    <c:v>2.5166114784233424</c:v>
                  </c:pt>
                </c:numCache>
              </c:numRef>
            </c:minus>
          </c:errBars>
          <c:cat>
            <c:strRef>
              <c:f>Comparison!$V$2:$V$11</c:f>
              <c:strCache>
                <c:ptCount val="10"/>
                <c:pt idx="0">
                  <c:v>EpiJET 20 ng</c:v>
                </c:pt>
                <c:pt idx="1">
                  <c:v>EpiJET 10 ng</c:v>
                </c:pt>
                <c:pt idx="2">
                  <c:v>EpiTect 20 ng</c:v>
                </c:pt>
                <c:pt idx="3">
                  <c:v>EpiTect 10 ng</c:v>
                </c:pt>
                <c:pt idx="4">
                  <c:v>EZ 20 ng</c:v>
                </c:pt>
                <c:pt idx="5">
                  <c:v>EZ 10 ng</c:v>
                </c:pt>
                <c:pt idx="6">
                  <c:v>Imprint 20 ng</c:v>
                </c:pt>
                <c:pt idx="7">
                  <c:v>Imprint 10 ng</c:v>
                </c:pt>
                <c:pt idx="8">
                  <c:v>Premium 20 ng</c:v>
                </c:pt>
                <c:pt idx="9">
                  <c:v>Premium 10 ng</c:v>
                </c:pt>
              </c:strCache>
            </c:strRef>
          </c:cat>
          <c:val>
            <c:numRef>
              <c:f>Comparison!$W$2:$W$11</c:f>
              <c:numCache>
                <c:formatCode>0</c:formatCode>
                <c:ptCount val="10"/>
                <c:pt idx="0">
                  <c:v>136.33333333333337</c:v>
                </c:pt>
                <c:pt idx="1">
                  <c:v>142.66666666666663</c:v>
                </c:pt>
                <c:pt idx="2">
                  <c:v>173.66666666666663</c:v>
                </c:pt>
                <c:pt idx="3">
                  <c:v>173</c:v>
                </c:pt>
                <c:pt idx="4">
                  <c:v>140.33333333333337</c:v>
                </c:pt>
                <c:pt idx="5">
                  <c:v>141.33333333333337</c:v>
                </c:pt>
                <c:pt idx="6">
                  <c:v>123</c:v>
                </c:pt>
                <c:pt idx="7">
                  <c:v>97</c:v>
                </c:pt>
                <c:pt idx="8">
                  <c:v>133</c:v>
                </c:pt>
                <c:pt idx="9">
                  <c:v>132.33333333333337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5686528"/>
        <c:axId val="65700608"/>
      </c:barChart>
      <c:catAx>
        <c:axId val="6568652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nb-NO"/>
          </a:p>
        </c:txPr>
        <c:crossAx val="65700608"/>
        <c:crosses val="autoZero"/>
        <c:auto val="1"/>
        <c:lblAlgn val="ctr"/>
        <c:lblOffset val="100"/>
        <c:noMultiLvlLbl val="0"/>
      </c:catAx>
      <c:valAx>
        <c:axId val="65700608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000"/>
                </a:pPr>
                <a:r>
                  <a:rPr lang="nb-NO" sz="1000" dirty="0" smtClean="0"/>
                  <a:t>Peak fragment length (bp)*</a:t>
                </a:r>
                <a:endParaRPr lang="nb-NO" sz="1000" dirty="0"/>
              </a:p>
            </c:rich>
          </c:tx>
          <c:layout/>
          <c:overlay val="0"/>
        </c:title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nb-NO"/>
          </a:p>
        </c:txPr>
        <c:crossAx val="6568652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/>
            </a:pPr>
            <a:r>
              <a:rPr lang="en-US" sz="1400" dirty="0"/>
              <a:t>Average peak </a:t>
            </a:r>
            <a:r>
              <a:rPr lang="en-US" sz="1400" dirty="0" smtClean="0"/>
              <a:t>fragment length</a:t>
            </a:r>
            <a:endParaRPr lang="en-US" sz="1400" dirty="0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Comparison!$O$16</c:f>
              <c:strCache>
                <c:ptCount val="1"/>
                <c:pt idx="0">
                  <c:v>Mean peak</c:v>
                </c:pt>
              </c:strCache>
            </c:strRef>
          </c:tx>
          <c:invertIfNegative val="0"/>
          <c:dPt>
            <c:idx val="4"/>
            <c:invertIfNegative val="0"/>
            <c:bubble3D val="0"/>
            <c:spPr>
              <a:solidFill>
                <a:schemeClr val="accent2"/>
              </a:solidFill>
            </c:spPr>
          </c:dPt>
          <c:dPt>
            <c:idx val="5"/>
            <c:invertIfNegative val="0"/>
            <c:bubble3D val="0"/>
            <c:spPr>
              <a:solidFill>
                <a:schemeClr val="accent2"/>
              </a:solidFill>
            </c:spPr>
          </c:dPt>
          <c:dPt>
            <c:idx val="6"/>
            <c:invertIfNegative val="0"/>
            <c:bubble3D val="0"/>
            <c:spPr>
              <a:solidFill>
                <a:schemeClr val="accent2"/>
              </a:solidFill>
            </c:spPr>
          </c:dPt>
          <c:dPt>
            <c:idx val="7"/>
            <c:invertIfNegative val="0"/>
            <c:bubble3D val="0"/>
            <c:spPr>
              <a:solidFill>
                <a:schemeClr val="accent2"/>
              </a:solidFill>
            </c:spPr>
          </c:dPt>
          <c:dPt>
            <c:idx val="8"/>
            <c:invertIfNegative val="0"/>
            <c:bubble3D val="0"/>
            <c:spPr>
              <a:solidFill>
                <a:schemeClr val="accent3"/>
              </a:solidFill>
            </c:spPr>
          </c:dPt>
          <c:dPt>
            <c:idx val="9"/>
            <c:invertIfNegative val="0"/>
            <c:bubble3D val="0"/>
            <c:spPr>
              <a:solidFill>
                <a:schemeClr val="accent3"/>
              </a:solidFill>
            </c:spPr>
          </c:dPt>
          <c:dPt>
            <c:idx val="10"/>
            <c:invertIfNegative val="0"/>
            <c:bubble3D val="0"/>
            <c:spPr>
              <a:solidFill>
                <a:schemeClr val="accent3"/>
              </a:solidFill>
            </c:spPr>
          </c:dPt>
          <c:dPt>
            <c:idx val="11"/>
            <c:invertIfNegative val="0"/>
            <c:bubble3D val="0"/>
            <c:spPr>
              <a:solidFill>
                <a:schemeClr val="accent3"/>
              </a:solidFill>
            </c:spPr>
          </c:dPt>
          <c:errBars>
            <c:errBarType val="both"/>
            <c:errValType val="cust"/>
            <c:noEndCap val="0"/>
            <c:plus>
              <c:numRef>
                <c:f>Comparison!$Q$17:$Q$28</c:f>
                <c:numCache>
                  <c:formatCode>General</c:formatCode>
                  <c:ptCount val="12"/>
                  <c:pt idx="0">
                    <c:v>5.3820689949745777</c:v>
                  </c:pt>
                  <c:pt idx="1">
                    <c:v>6.0138728508895714</c:v>
                  </c:pt>
                  <c:pt idx="2">
                    <c:v>1.0327955589886446</c:v>
                  </c:pt>
                  <c:pt idx="3">
                    <c:v>8.7787622514034798</c:v>
                  </c:pt>
                  <c:pt idx="4">
                    <c:v>2.2509257354845511</c:v>
                  </c:pt>
                  <c:pt idx="5">
                    <c:v>2</c:v>
                  </c:pt>
                  <c:pt idx="6">
                    <c:v>2.7018512172212592</c:v>
                  </c:pt>
                  <c:pt idx="7">
                    <c:v>1.7224014243685084</c:v>
                  </c:pt>
                  <c:pt idx="8">
                    <c:v>3.2863353450309969</c:v>
                  </c:pt>
                  <c:pt idx="9">
                    <c:v>2.9439202887759488</c:v>
                  </c:pt>
                  <c:pt idx="10">
                    <c:v>1.9407902170679516</c:v>
                  </c:pt>
                  <c:pt idx="11">
                    <c:v>2.503331114069145</c:v>
                  </c:pt>
                </c:numCache>
              </c:numRef>
            </c:plus>
            <c:minus>
              <c:numRef>
                <c:f>Comparison!$Q$17:$Q$28</c:f>
                <c:numCache>
                  <c:formatCode>General</c:formatCode>
                  <c:ptCount val="12"/>
                  <c:pt idx="0">
                    <c:v>5.3820689949745777</c:v>
                  </c:pt>
                  <c:pt idx="1">
                    <c:v>6.0138728508895714</c:v>
                  </c:pt>
                  <c:pt idx="2">
                    <c:v>1.0327955589886446</c:v>
                  </c:pt>
                  <c:pt idx="3">
                    <c:v>8.7787622514034798</c:v>
                  </c:pt>
                  <c:pt idx="4">
                    <c:v>2.2509257354845511</c:v>
                  </c:pt>
                  <c:pt idx="5">
                    <c:v>2</c:v>
                  </c:pt>
                  <c:pt idx="6">
                    <c:v>2.7018512172212592</c:v>
                  </c:pt>
                  <c:pt idx="7">
                    <c:v>1.7224014243685084</c:v>
                  </c:pt>
                  <c:pt idx="8">
                    <c:v>3.2863353450309969</c:v>
                  </c:pt>
                  <c:pt idx="9">
                    <c:v>2.9439202887759488</c:v>
                  </c:pt>
                  <c:pt idx="10">
                    <c:v>1.9407902170679516</c:v>
                  </c:pt>
                  <c:pt idx="11">
                    <c:v>2.503331114069145</c:v>
                  </c:pt>
                </c:numCache>
              </c:numRef>
            </c:minus>
          </c:errBars>
          <c:cat>
            <c:multiLvlStrRef>
              <c:f>Comparison!$M$17:$N$28</c:f>
              <c:multiLvlStrCache>
                <c:ptCount val="12"/>
                <c:lvl>
                  <c:pt idx="0">
                    <c:v>10 ng</c:v>
                  </c:pt>
                  <c:pt idx="1">
                    <c:v>5 ng</c:v>
                  </c:pt>
                  <c:pt idx="2">
                    <c:v>1 ng</c:v>
                  </c:pt>
                  <c:pt idx="3">
                    <c:v>0 ng</c:v>
                  </c:pt>
                  <c:pt idx="4">
                    <c:v>10 ng</c:v>
                  </c:pt>
                  <c:pt idx="5">
                    <c:v>5 ng</c:v>
                  </c:pt>
                  <c:pt idx="6">
                    <c:v>1 ng</c:v>
                  </c:pt>
                  <c:pt idx="7">
                    <c:v>0 ng</c:v>
                  </c:pt>
                  <c:pt idx="8">
                    <c:v>10 ng</c:v>
                  </c:pt>
                  <c:pt idx="9">
                    <c:v>5 ng</c:v>
                  </c:pt>
                  <c:pt idx="10">
                    <c:v>1 ng</c:v>
                  </c:pt>
                  <c:pt idx="11">
                    <c:v>0 ng</c:v>
                  </c:pt>
                </c:lvl>
                <c:lvl>
                  <c:pt idx="0">
                    <c:v>CNA</c:v>
                  </c:pt>
                  <c:pt idx="4">
                    <c:v>Maxwell</c:v>
                  </c:pt>
                  <c:pt idx="8">
                    <c:v>MinElute</c:v>
                  </c:pt>
                </c:lvl>
              </c:multiLvlStrCache>
            </c:multiLvlStrRef>
          </c:cat>
          <c:val>
            <c:numRef>
              <c:f>Comparison!$O$17:$O$28</c:f>
              <c:numCache>
                <c:formatCode>0</c:formatCode>
                <c:ptCount val="12"/>
                <c:pt idx="0">
                  <c:v>166.83333333333334</c:v>
                </c:pt>
                <c:pt idx="1">
                  <c:v>169.83333333333334</c:v>
                </c:pt>
                <c:pt idx="2">
                  <c:v>165.66666666666666</c:v>
                </c:pt>
                <c:pt idx="3">
                  <c:v>165.33333333333334</c:v>
                </c:pt>
                <c:pt idx="4">
                  <c:v>174.33333333333334</c:v>
                </c:pt>
                <c:pt idx="5">
                  <c:v>177</c:v>
                </c:pt>
                <c:pt idx="6">
                  <c:v>174.4</c:v>
                </c:pt>
                <c:pt idx="7">
                  <c:v>175.16666666666666</c:v>
                </c:pt>
                <c:pt idx="8" formatCode="General">
                  <c:v>177</c:v>
                </c:pt>
                <c:pt idx="9">
                  <c:v>174.33333333333334</c:v>
                </c:pt>
                <c:pt idx="10">
                  <c:v>175.83333333333334</c:v>
                </c:pt>
                <c:pt idx="11">
                  <c:v>175.33333333333334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5730048"/>
        <c:axId val="65731584"/>
      </c:barChart>
      <c:catAx>
        <c:axId val="6573004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nb-NO"/>
          </a:p>
        </c:txPr>
        <c:crossAx val="65731584"/>
        <c:crosses val="autoZero"/>
        <c:auto val="1"/>
        <c:lblAlgn val="ctr"/>
        <c:lblOffset val="100"/>
        <c:noMultiLvlLbl val="0"/>
      </c:catAx>
      <c:valAx>
        <c:axId val="65731584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000"/>
                </a:pPr>
                <a:r>
                  <a:rPr lang="nb-NO" sz="1000" dirty="0" smtClean="0"/>
                  <a:t>Peak fragment length (bp)</a:t>
                </a:r>
                <a:endParaRPr lang="nb-NO" sz="1000" dirty="0"/>
              </a:p>
            </c:rich>
          </c:tx>
          <c:layout/>
          <c:overlay val="0"/>
        </c:title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700"/>
            </a:pPr>
            <a:endParaRPr lang="nb-NO"/>
          </a:p>
        </c:txPr>
        <c:crossAx val="6573004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en-US" sz="1200" dirty="0"/>
              <a:t>Average peak </a:t>
            </a:r>
            <a:r>
              <a:rPr lang="en-US" sz="1200" dirty="0" smtClean="0"/>
              <a:t>fragment length</a:t>
            </a:r>
            <a:endParaRPr lang="en-US" sz="1200" dirty="0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Comparison!$O$28</c:f>
              <c:strCache>
                <c:ptCount val="1"/>
                <c:pt idx="0">
                  <c:v>Mean peak</c:v>
                </c:pt>
              </c:strCache>
            </c:strRef>
          </c:tx>
          <c:invertIfNegative val="0"/>
          <c:dPt>
            <c:idx val="4"/>
            <c:invertIfNegative val="0"/>
            <c:bubble3D val="0"/>
            <c:spPr>
              <a:solidFill>
                <a:schemeClr val="accent2"/>
              </a:solidFill>
            </c:spPr>
          </c:dPt>
          <c:dPt>
            <c:idx val="5"/>
            <c:invertIfNegative val="0"/>
            <c:bubble3D val="0"/>
            <c:spPr>
              <a:solidFill>
                <a:schemeClr val="accent2"/>
              </a:solidFill>
            </c:spPr>
          </c:dPt>
          <c:dPt>
            <c:idx val="6"/>
            <c:invertIfNegative val="0"/>
            <c:bubble3D val="0"/>
            <c:spPr>
              <a:solidFill>
                <a:schemeClr val="accent2"/>
              </a:solidFill>
            </c:spPr>
          </c:dPt>
          <c:dPt>
            <c:idx val="7"/>
            <c:invertIfNegative val="0"/>
            <c:bubble3D val="0"/>
            <c:spPr>
              <a:solidFill>
                <a:schemeClr val="accent2"/>
              </a:solidFill>
            </c:spPr>
          </c:dPt>
          <c:dPt>
            <c:idx val="8"/>
            <c:invertIfNegative val="0"/>
            <c:bubble3D val="0"/>
            <c:spPr>
              <a:solidFill>
                <a:schemeClr val="accent3"/>
              </a:solidFill>
            </c:spPr>
          </c:dPt>
          <c:dPt>
            <c:idx val="9"/>
            <c:invertIfNegative val="0"/>
            <c:bubble3D val="0"/>
            <c:spPr>
              <a:solidFill>
                <a:schemeClr val="accent3"/>
              </a:solidFill>
            </c:spPr>
          </c:dPt>
          <c:dPt>
            <c:idx val="10"/>
            <c:invertIfNegative val="0"/>
            <c:bubble3D val="0"/>
            <c:spPr>
              <a:solidFill>
                <a:schemeClr val="accent3"/>
              </a:solidFill>
            </c:spPr>
          </c:dPt>
          <c:dPt>
            <c:idx val="11"/>
            <c:invertIfNegative val="0"/>
            <c:bubble3D val="0"/>
            <c:spPr>
              <a:solidFill>
                <a:schemeClr val="accent3"/>
              </a:solidFill>
            </c:spPr>
          </c:dPt>
          <c:dPt>
            <c:idx val="12"/>
            <c:invertIfNegative val="0"/>
            <c:bubble3D val="0"/>
            <c:spPr>
              <a:solidFill>
                <a:schemeClr val="accent4"/>
              </a:solidFill>
            </c:spPr>
          </c:dPt>
          <c:dPt>
            <c:idx val="13"/>
            <c:invertIfNegative val="0"/>
            <c:bubble3D val="0"/>
            <c:spPr>
              <a:solidFill>
                <a:schemeClr val="accent4"/>
              </a:solidFill>
            </c:spPr>
          </c:dPt>
          <c:dPt>
            <c:idx val="14"/>
            <c:invertIfNegative val="0"/>
            <c:bubble3D val="0"/>
            <c:spPr>
              <a:solidFill>
                <a:schemeClr val="accent4"/>
              </a:solidFill>
            </c:spPr>
          </c:dPt>
          <c:dPt>
            <c:idx val="15"/>
            <c:invertIfNegative val="0"/>
            <c:bubble3D val="0"/>
            <c:spPr>
              <a:solidFill>
                <a:schemeClr val="accent4"/>
              </a:solidFill>
            </c:spPr>
          </c:dPt>
          <c:dPt>
            <c:idx val="16"/>
            <c:invertIfNegative val="0"/>
            <c:bubble3D val="0"/>
            <c:spPr>
              <a:solidFill>
                <a:schemeClr val="accent5"/>
              </a:solidFill>
            </c:spPr>
          </c:dPt>
          <c:dPt>
            <c:idx val="17"/>
            <c:invertIfNegative val="0"/>
            <c:bubble3D val="0"/>
            <c:spPr>
              <a:solidFill>
                <a:schemeClr val="accent5"/>
              </a:solidFill>
            </c:spPr>
          </c:dPt>
          <c:dPt>
            <c:idx val="18"/>
            <c:invertIfNegative val="0"/>
            <c:bubble3D val="0"/>
            <c:spPr>
              <a:solidFill>
                <a:schemeClr val="accent5"/>
              </a:solidFill>
            </c:spPr>
          </c:dPt>
          <c:dPt>
            <c:idx val="19"/>
            <c:invertIfNegative val="0"/>
            <c:bubble3D val="0"/>
            <c:spPr>
              <a:solidFill>
                <a:schemeClr val="accent5"/>
              </a:solidFill>
            </c:spPr>
          </c:dPt>
          <c:dPt>
            <c:idx val="20"/>
            <c:invertIfNegative val="0"/>
            <c:bubble3D val="0"/>
            <c:spPr>
              <a:solidFill>
                <a:schemeClr val="accent6"/>
              </a:solidFill>
            </c:spPr>
          </c:dPt>
          <c:dPt>
            <c:idx val="21"/>
            <c:invertIfNegative val="0"/>
            <c:bubble3D val="0"/>
            <c:spPr>
              <a:solidFill>
                <a:schemeClr val="accent6"/>
              </a:solidFill>
            </c:spPr>
          </c:dPt>
          <c:dPt>
            <c:idx val="22"/>
            <c:invertIfNegative val="0"/>
            <c:bubble3D val="0"/>
            <c:spPr>
              <a:solidFill>
                <a:schemeClr val="accent6"/>
              </a:solidFill>
            </c:spPr>
          </c:dPt>
          <c:dPt>
            <c:idx val="23"/>
            <c:invertIfNegative val="0"/>
            <c:bubble3D val="0"/>
            <c:spPr>
              <a:solidFill>
                <a:schemeClr val="accent6"/>
              </a:solidFill>
            </c:spPr>
          </c:dPt>
          <c:errBars>
            <c:errBarType val="both"/>
            <c:errValType val="cust"/>
            <c:noEndCap val="0"/>
            <c:plus>
              <c:numRef>
                <c:f>Comparison!$P$29:$P$52</c:f>
                <c:numCache>
                  <c:formatCode>General</c:formatCode>
                  <c:ptCount val="24"/>
                  <c:pt idx="0">
                    <c:v>9.0737717258774655</c:v>
                  </c:pt>
                  <c:pt idx="1">
                    <c:v>4.6188021535170067</c:v>
                  </c:pt>
                  <c:pt idx="2">
                    <c:v>2.5166114784235836</c:v>
                  </c:pt>
                  <c:pt idx="3">
                    <c:v>4.9328828623162471</c:v>
                  </c:pt>
                  <c:pt idx="4">
                    <c:v>3.7859388972001824</c:v>
                  </c:pt>
                  <c:pt idx="5">
                    <c:v>3.2145502536643185</c:v>
                  </c:pt>
                  <c:pt idx="6">
                    <c:v>0.57735026918962584</c:v>
                  </c:pt>
                  <c:pt idx="7">
                    <c:v>2.0816659994661331</c:v>
                  </c:pt>
                  <c:pt idx="8">
                    <c:v>4.2426406871192848</c:v>
                  </c:pt>
                  <c:pt idx="9">
                    <c:v>9.2915732431775684</c:v>
                  </c:pt>
                  <c:pt idx="10">
                    <c:v>2.0816659994661331</c:v>
                  </c:pt>
                  <c:pt idx="11">
                    <c:v>3.5118845842842465</c:v>
                  </c:pt>
                  <c:pt idx="12">
                    <c:v>1.1547005383792515</c:v>
                  </c:pt>
                  <c:pt idx="13">
                    <c:v>6.2449979983983983</c:v>
                  </c:pt>
                  <c:pt idx="14">
                    <c:v>11.135528725660043</c:v>
                  </c:pt>
                  <c:pt idx="15">
                    <c:v>8.5440037453175304</c:v>
                  </c:pt>
                  <c:pt idx="16">
                    <c:v>3.9115214431215892</c:v>
                  </c:pt>
                  <c:pt idx="17">
                    <c:v>7.9854033502802269</c:v>
                  </c:pt>
                  <c:pt idx="18">
                    <c:v>7.0261416628663742</c:v>
                  </c:pt>
                  <c:pt idx="19">
                    <c:v>9.710818709048171</c:v>
                  </c:pt>
                  <c:pt idx="20">
                    <c:v>10.969655114602888</c:v>
                  </c:pt>
                  <c:pt idx="21">
                    <c:v>14.849242404917497</c:v>
                  </c:pt>
                  <c:pt idx="22">
                    <c:v>6.0827625302982193</c:v>
                  </c:pt>
                  <c:pt idx="23">
                    <c:v>2.8867513459481291</c:v>
                  </c:pt>
                </c:numCache>
              </c:numRef>
            </c:plus>
            <c:minus>
              <c:numRef>
                <c:f>Comparison!$P$29:$P$52</c:f>
                <c:numCache>
                  <c:formatCode>General</c:formatCode>
                  <c:ptCount val="24"/>
                  <c:pt idx="0">
                    <c:v>9.0737717258774655</c:v>
                  </c:pt>
                  <c:pt idx="1">
                    <c:v>4.6188021535170067</c:v>
                  </c:pt>
                  <c:pt idx="2">
                    <c:v>2.5166114784235836</c:v>
                  </c:pt>
                  <c:pt idx="3">
                    <c:v>4.9328828623162471</c:v>
                  </c:pt>
                  <c:pt idx="4">
                    <c:v>3.7859388972001824</c:v>
                  </c:pt>
                  <c:pt idx="5">
                    <c:v>3.2145502536643185</c:v>
                  </c:pt>
                  <c:pt idx="6">
                    <c:v>0.57735026918962584</c:v>
                  </c:pt>
                  <c:pt idx="7">
                    <c:v>2.0816659994661331</c:v>
                  </c:pt>
                  <c:pt idx="8">
                    <c:v>4.2426406871192848</c:v>
                  </c:pt>
                  <c:pt idx="9">
                    <c:v>9.2915732431775684</c:v>
                  </c:pt>
                  <c:pt idx="10">
                    <c:v>2.0816659994661331</c:v>
                  </c:pt>
                  <c:pt idx="11">
                    <c:v>3.5118845842842465</c:v>
                  </c:pt>
                  <c:pt idx="12">
                    <c:v>1.1547005383792515</c:v>
                  </c:pt>
                  <c:pt idx="13">
                    <c:v>6.2449979983983983</c:v>
                  </c:pt>
                  <c:pt idx="14">
                    <c:v>11.135528725660043</c:v>
                  </c:pt>
                  <c:pt idx="15">
                    <c:v>8.5440037453175304</c:v>
                  </c:pt>
                  <c:pt idx="16">
                    <c:v>3.9115214431215892</c:v>
                  </c:pt>
                  <c:pt idx="17">
                    <c:v>7.9854033502802269</c:v>
                  </c:pt>
                  <c:pt idx="18">
                    <c:v>7.0261416628663742</c:v>
                  </c:pt>
                  <c:pt idx="19">
                    <c:v>9.710818709048171</c:v>
                  </c:pt>
                  <c:pt idx="20">
                    <c:v>10.969655114602888</c:v>
                  </c:pt>
                  <c:pt idx="21">
                    <c:v>14.849242404917497</c:v>
                  </c:pt>
                  <c:pt idx="22">
                    <c:v>6.0827625302982193</c:v>
                  </c:pt>
                  <c:pt idx="23">
                    <c:v>2.8867513459481291</c:v>
                  </c:pt>
                </c:numCache>
              </c:numRef>
            </c:minus>
          </c:errBars>
          <c:cat>
            <c:multiLvlStrRef>
              <c:f>Comparison!$K$29:$L$52</c:f>
              <c:multiLvlStrCache>
                <c:ptCount val="24"/>
                <c:lvl>
                  <c:pt idx="0">
                    <c:v>10 ng</c:v>
                  </c:pt>
                  <c:pt idx="1">
                    <c:v>5 ng</c:v>
                  </c:pt>
                  <c:pt idx="2">
                    <c:v>1 ng</c:v>
                  </c:pt>
                  <c:pt idx="3">
                    <c:v>0 ng</c:v>
                  </c:pt>
                  <c:pt idx="4">
                    <c:v>10 ng</c:v>
                  </c:pt>
                  <c:pt idx="5">
                    <c:v>5 ng</c:v>
                  </c:pt>
                  <c:pt idx="6">
                    <c:v>1 ng</c:v>
                  </c:pt>
                  <c:pt idx="7">
                    <c:v>0 ng</c:v>
                  </c:pt>
                  <c:pt idx="8">
                    <c:v>10 ng</c:v>
                  </c:pt>
                  <c:pt idx="9">
                    <c:v>5 ng</c:v>
                  </c:pt>
                  <c:pt idx="10">
                    <c:v>1 ng</c:v>
                  </c:pt>
                  <c:pt idx="11">
                    <c:v>0 ng</c:v>
                  </c:pt>
                  <c:pt idx="12">
                    <c:v>10 ng</c:v>
                  </c:pt>
                  <c:pt idx="13">
                    <c:v>5 ng</c:v>
                  </c:pt>
                  <c:pt idx="14">
                    <c:v>1 ng</c:v>
                  </c:pt>
                  <c:pt idx="15">
                    <c:v>0 ng</c:v>
                  </c:pt>
                  <c:pt idx="16">
                    <c:v>10 ng</c:v>
                  </c:pt>
                  <c:pt idx="17">
                    <c:v>5 ng</c:v>
                  </c:pt>
                  <c:pt idx="18">
                    <c:v>1 ng</c:v>
                  </c:pt>
                  <c:pt idx="19">
                    <c:v>0 ng</c:v>
                  </c:pt>
                  <c:pt idx="20">
                    <c:v>10 ng</c:v>
                  </c:pt>
                  <c:pt idx="21">
                    <c:v>5 ng</c:v>
                  </c:pt>
                  <c:pt idx="22">
                    <c:v>1 ng</c:v>
                  </c:pt>
                  <c:pt idx="23">
                    <c:v>0 ng</c:v>
                  </c:pt>
                </c:lvl>
                <c:lvl>
                  <c:pt idx="0">
                    <c:v>CNA+Epi</c:v>
                  </c:pt>
                  <c:pt idx="4">
                    <c:v>CNA+Pre</c:v>
                  </c:pt>
                  <c:pt idx="8">
                    <c:v>ME+Epi</c:v>
                  </c:pt>
                  <c:pt idx="12">
                    <c:v>ME+Pre</c:v>
                  </c:pt>
                  <c:pt idx="16">
                    <c:v>Max+Epi</c:v>
                  </c:pt>
                  <c:pt idx="20">
                    <c:v>Max+Pre</c:v>
                  </c:pt>
                </c:lvl>
              </c:multiLvlStrCache>
            </c:multiLvlStrRef>
          </c:cat>
          <c:val>
            <c:numRef>
              <c:f>Comparison!$O$29:$O$52</c:f>
              <c:numCache>
                <c:formatCode>0</c:formatCode>
                <c:ptCount val="24"/>
                <c:pt idx="0">
                  <c:v>225.66666666666666</c:v>
                </c:pt>
                <c:pt idx="1">
                  <c:v>234.33333333333334</c:v>
                </c:pt>
                <c:pt idx="2">
                  <c:v>245.66666666666666</c:v>
                </c:pt>
                <c:pt idx="3">
                  <c:v>246.66666666666666</c:v>
                </c:pt>
                <c:pt idx="4">
                  <c:v>217.66666666666666</c:v>
                </c:pt>
                <c:pt idx="5">
                  <c:v>217.33333333333334</c:v>
                </c:pt>
                <c:pt idx="6">
                  <c:v>228.33333333333334</c:v>
                </c:pt>
                <c:pt idx="7">
                  <c:v>220.66666666666666</c:v>
                </c:pt>
                <c:pt idx="8">
                  <c:v>229</c:v>
                </c:pt>
                <c:pt idx="9">
                  <c:v>240.33333333333334</c:v>
                </c:pt>
                <c:pt idx="10">
                  <c:v>242.66666666666666</c:v>
                </c:pt>
                <c:pt idx="11">
                  <c:v>246.66666666666666</c:v>
                </c:pt>
                <c:pt idx="12">
                  <c:v>215.33333333333334</c:v>
                </c:pt>
                <c:pt idx="13">
                  <c:v>206</c:v>
                </c:pt>
                <c:pt idx="14">
                  <c:v>212</c:v>
                </c:pt>
                <c:pt idx="15">
                  <c:v>213</c:v>
                </c:pt>
                <c:pt idx="16">
                  <c:v>236.6</c:v>
                </c:pt>
                <c:pt idx="17">
                  <c:v>245.83333333333334</c:v>
                </c:pt>
                <c:pt idx="18">
                  <c:v>235.83333333333334</c:v>
                </c:pt>
                <c:pt idx="19">
                  <c:v>240.5</c:v>
                </c:pt>
                <c:pt idx="20">
                  <c:v>207.33333333333334</c:v>
                </c:pt>
                <c:pt idx="21">
                  <c:v>220.5</c:v>
                </c:pt>
                <c:pt idx="22">
                  <c:v>228</c:v>
                </c:pt>
                <c:pt idx="23">
                  <c:v>235.33333333333334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5791488"/>
        <c:axId val="65793408"/>
      </c:barChart>
      <c:catAx>
        <c:axId val="6579148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nb-NO" dirty="0" smtClean="0"/>
                  <a:t>Kit combinations</a:t>
                </a:r>
                <a:endParaRPr lang="nb-NO" dirty="0"/>
              </a:p>
            </c:rich>
          </c:tx>
          <c:layout/>
          <c:overlay val="0"/>
        </c:title>
        <c:majorTickMark val="out"/>
        <c:minorTickMark val="none"/>
        <c:tickLblPos val="nextTo"/>
        <c:txPr>
          <a:bodyPr/>
          <a:lstStyle/>
          <a:p>
            <a:pPr>
              <a:defRPr sz="1050"/>
            </a:pPr>
            <a:endParaRPr lang="nb-NO"/>
          </a:p>
        </c:txPr>
        <c:crossAx val="65793408"/>
        <c:crosses val="autoZero"/>
        <c:auto val="1"/>
        <c:lblAlgn val="ctr"/>
        <c:lblOffset val="100"/>
        <c:noMultiLvlLbl val="0"/>
      </c:catAx>
      <c:valAx>
        <c:axId val="65793408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nb-NO" dirty="0" smtClean="0"/>
                  <a:t>Peak fragment length (bp)*</a:t>
                </a:r>
                <a:endParaRPr lang="nb-NO" dirty="0"/>
              </a:p>
            </c:rich>
          </c:tx>
          <c:layout/>
          <c:overlay val="0"/>
        </c:title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nb-NO"/>
          </a:p>
        </c:txPr>
        <c:crossAx val="6579148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0FD27-06D0-4FA6-B2DB-E6DA43E81F5F}" type="datetimeFigureOut">
              <a:rPr lang="nb-NO" smtClean="0"/>
              <a:t>27.08.2023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54489-E69B-43B7-89F3-DC2F4F92BBA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54586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0FD27-06D0-4FA6-B2DB-E6DA43E81F5F}" type="datetimeFigureOut">
              <a:rPr lang="nb-NO" smtClean="0"/>
              <a:t>27.08.2023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54489-E69B-43B7-89F3-DC2F4F92BBA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00188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0FD27-06D0-4FA6-B2DB-E6DA43E81F5F}" type="datetimeFigureOut">
              <a:rPr lang="nb-NO" smtClean="0"/>
              <a:t>27.08.2023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54489-E69B-43B7-89F3-DC2F4F92BBA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964345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0FD27-06D0-4FA6-B2DB-E6DA43E81F5F}" type="datetimeFigureOut">
              <a:rPr lang="nb-NO" smtClean="0"/>
              <a:t>27.08.2023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54489-E69B-43B7-89F3-DC2F4F92BBA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01136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0FD27-06D0-4FA6-B2DB-E6DA43E81F5F}" type="datetimeFigureOut">
              <a:rPr lang="nb-NO" smtClean="0"/>
              <a:t>27.08.2023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54489-E69B-43B7-89F3-DC2F4F92BBA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80349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0FD27-06D0-4FA6-B2DB-E6DA43E81F5F}" type="datetimeFigureOut">
              <a:rPr lang="nb-NO" smtClean="0"/>
              <a:t>27.08.2023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54489-E69B-43B7-89F3-DC2F4F92BBA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813651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0FD27-06D0-4FA6-B2DB-E6DA43E81F5F}" type="datetimeFigureOut">
              <a:rPr lang="nb-NO" smtClean="0"/>
              <a:t>27.08.2023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54489-E69B-43B7-89F3-DC2F4F92BBA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84625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0FD27-06D0-4FA6-B2DB-E6DA43E81F5F}" type="datetimeFigureOut">
              <a:rPr lang="nb-NO" smtClean="0"/>
              <a:t>27.08.2023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54489-E69B-43B7-89F3-DC2F4F92BBA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16589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0FD27-06D0-4FA6-B2DB-E6DA43E81F5F}" type="datetimeFigureOut">
              <a:rPr lang="nb-NO" smtClean="0"/>
              <a:t>27.08.2023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54489-E69B-43B7-89F3-DC2F4F92BBA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22275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0FD27-06D0-4FA6-B2DB-E6DA43E81F5F}" type="datetimeFigureOut">
              <a:rPr lang="nb-NO" smtClean="0"/>
              <a:t>27.08.2023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54489-E69B-43B7-89F3-DC2F4F92BBA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54956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0FD27-06D0-4FA6-B2DB-E6DA43E81F5F}" type="datetimeFigureOut">
              <a:rPr lang="nb-NO" smtClean="0"/>
              <a:t>27.08.2023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54489-E69B-43B7-89F3-DC2F4F92BBA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714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C0FD27-06D0-4FA6-B2DB-E6DA43E81F5F}" type="datetimeFigureOut">
              <a:rPr lang="nb-NO" smtClean="0"/>
              <a:t>27.08.2023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854489-E69B-43B7-89F3-DC2F4F92BBA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06848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mp"/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tmp"/><Relationship Id="rId4" Type="http://schemas.openxmlformats.org/officeDocument/2006/relationships/image" Target="../media/image3.tm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tmp"/><Relationship Id="rId13" Type="http://schemas.openxmlformats.org/officeDocument/2006/relationships/image" Target="../media/image35.tmp"/><Relationship Id="rId3" Type="http://schemas.openxmlformats.org/officeDocument/2006/relationships/image" Target="../media/image25.tmp"/><Relationship Id="rId7" Type="http://schemas.openxmlformats.org/officeDocument/2006/relationships/image" Target="../media/image29.tmp"/><Relationship Id="rId12" Type="http://schemas.openxmlformats.org/officeDocument/2006/relationships/image" Target="../media/image34.tmp"/><Relationship Id="rId2" Type="http://schemas.openxmlformats.org/officeDocument/2006/relationships/image" Target="../media/image24.tmp"/><Relationship Id="rId16" Type="http://schemas.openxmlformats.org/officeDocument/2006/relationships/image" Target="../media/image38.tm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tmp"/><Relationship Id="rId11" Type="http://schemas.openxmlformats.org/officeDocument/2006/relationships/image" Target="../media/image33.tmp"/><Relationship Id="rId5" Type="http://schemas.openxmlformats.org/officeDocument/2006/relationships/image" Target="../media/image27.tmp"/><Relationship Id="rId15" Type="http://schemas.openxmlformats.org/officeDocument/2006/relationships/image" Target="../media/image37.tmp"/><Relationship Id="rId10" Type="http://schemas.openxmlformats.org/officeDocument/2006/relationships/image" Target="../media/image32.tmp"/><Relationship Id="rId4" Type="http://schemas.openxmlformats.org/officeDocument/2006/relationships/image" Target="../media/image26.tmp"/><Relationship Id="rId9" Type="http://schemas.openxmlformats.org/officeDocument/2006/relationships/image" Target="../media/image31.tmp"/><Relationship Id="rId14" Type="http://schemas.openxmlformats.org/officeDocument/2006/relationships/image" Target="../media/image36.tm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tmp"/><Relationship Id="rId13" Type="http://schemas.openxmlformats.org/officeDocument/2006/relationships/image" Target="../media/image17.tmp"/><Relationship Id="rId18" Type="http://schemas.openxmlformats.org/officeDocument/2006/relationships/image" Target="../media/image22.tmp"/><Relationship Id="rId3" Type="http://schemas.openxmlformats.org/officeDocument/2006/relationships/image" Target="../media/image7.tmp"/><Relationship Id="rId7" Type="http://schemas.openxmlformats.org/officeDocument/2006/relationships/image" Target="../media/image11.tmp"/><Relationship Id="rId12" Type="http://schemas.openxmlformats.org/officeDocument/2006/relationships/image" Target="../media/image16.tmp"/><Relationship Id="rId17" Type="http://schemas.openxmlformats.org/officeDocument/2006/relationships/image" Target="../media/image21.tmp"/><Relationship Id="rId2" Type="http://schemas.openxmlformats.org/officeDocument/2006/relationships/image" Target="../media/image6.tmp"/><Relationship Id="rId16" Type="http://schemas.openxmlformats.org/officeDocument/2006/relationships/image" Target="../media/image20.tm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tmp"/><Relationship Id="rId11" Type="http://schemas.openxmlformats.org/officeDocument/2006/relationships/image" Target="../media/image15.tmp"/><Relationship Id="rId5" Type="http://schemas.openxmlformats.org/officeDocument/2006/relationships/image" Target="../media/image9.tmp"/><Relationship Id="rId15" Type="http://schemas.openxmlformats.org/officeDocument/2006/relationships/image" Target="../media/image19.tmp"/><Relationship Id="rId10" Type="http://schemas.openxmlformats.org/officeDocument/2006/relationships/image" Target="../media/image14.tmp"/><Relationship Id="rId19" Type="http://schemas.openxmlformats.org/officeDocument/2006/relationships/image" Target="../media/image23.tmp"/><Relationship Id="rId4" Type="http://schemas.openxmlformats.org/officeDocument/2006/relationships/image" Target="../media/image8.tmp"/><Relationship Id="rId9" Type="http://schemas.openxmlformats.org/officeDocument/2006/relationships/image" Target="../media/image13.tmp"/><Relationship Id="rId14" Type="http://schemas.openxmlformats.org/officeDocument/2006/relationships/image" Target="../media/image18.tmp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80" y="3635896"/>
            <a:ext cx="5805264" cy="90583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8640" y="179512"/>
            <a:ext cx="6480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dirty="0" smtClean="0"/>
              <a:t>Supplementary Figure 1</a:t>
            </a:r>
          </a:p>
          <a:p>
            <a:r>
              <a:rPr lang="nb-NO" dirty="0" smtClean="0"/>
              <a:t>Size distribution of fragmented DNA </a:t>
            </a:r>
            <a:r>
              <a:rPr lang="nb-NO" smtClean="0"/>
              <a:t>from RKO </a:t>
            </a:r>
            <a:r>
              <a:rPr lang="nb-NO" dirty="0" smtClean="0"/>
              <a:t>cell line</a:t>
            </a:r>
          </a:p>
        </p:txBody>
      </p:sp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80" y="1194216"/>
            <a:ext cx="5805264" cy="2418860"/>
          </a:xfrm>
          <a:prstGeom prst="rect">
            <a:avLst/>
          </a:prstGeom>
        </p:spPr>
      </p:pic>
      <p:pic>
        <p:nvPicPr>
          <p:cNvPr id="7" name="Picture 6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81" y="4878231"/>
            <a:ext cx="5805264" cy="2574089"/>
          </a:xfrm>
          <a:prstGeom prst="rect">
            <a:avLst/>
          </a:prstGeom>
        </p:spPr>
      </p:pic>
      <p:pic>
        <p:nvPicPr>
          <p:cNvPr id="8" name="Picture 7" descr="Screen Clippi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80" y="7465370"/>
            <a:ext cx="5805265" cy="139090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48680" y="899592"/>
            <a:ext cx="28803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 smtClean="0"/>
              <a:t>D1000 ScreenTape (Bioanalyzer)</a:t>
            </a:r>
            <a:endParaRPr lang="nb-NO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548680" y="4724342"/>
            <a:ext cx="32403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 smtClean="0"/>
              <a:t>Cell-free DNA ScreenTape (TapeStation)</a:t>
            </a:r>
            <a:endParaRPr lang="nb-NO" sz="1400" dirty="0"/>
          </a:p>
        </p:txBody>
      </p:sp>
    </p:spTree>
    <p:extLst>
      <p:ext uri="{BB962C8B-B14F-4D97-AF65-F5344CB8AC3E}">
        <p14:creationId xmlns:p14="http://schemas.microsoft.com/office/powerpoint/2010/main" val="39158682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8640" y="179512"/>
            <a:ext cx="64807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dirty="0" smtClean="0"/>
              <a:t>Supplementary Figure 10</a:t>
            </a:r>
          </a:p>
          <a:p>
            <a:r>
              <a:rPr lang="en-US" dirty="0" smtClean="0"/>
              <a:t>Fragment </a:t>
            </a:r>
            <a:r>
              <a:rPr lang="en-US" dirty="0"/>
              <a:t>length distribution and %cfDNA score for </a:t>
            </a:r>
            <a:r>
              <a:rPr lang="en-US" dirty="0" smtClean="0"/>
              <a:t>colorectal cancer plasma samples and normal plasma pool</a:t>
            </a:r>
            <a:endParaRPr lang="nb-NO" dirty="0" smtClean="0"/>
          </a:p>
        </p:txBody>
      </p:sp>
      <p:grpSp>
        <p:nvGrpSpPr>
          <p:cNvPr id="14" name="Group 13"/>
          <p:cNvGrpSpPr/>
          <p:nvPr/>
        </p:nvGrpSpPr>
        <p:grpSpPr>
          <a:xfrm>
            <a:off x="260648" y="1651610"/>
            <a:ext cx="6548680" cy="4072518"/>
            <a:chOff x="260648" y="1651610"/>
            <a:chExt cx="6548680" cy="4072518"/>
          </a:xfrm>
        </p:grpSpPr>
        <p:grpSp>
          <p:nvGrpSpPr>
            <p:cNvPr id="11" name="Group 10"/>
            <p:cNvGrpSpPr/>
            <p:nvPr/>
          </p:nvGrpSpPr>
          <p:grpSpPr>
            <a:xfrm>
              <a:off x="260648" y="2208866"/>
              <a:ext cx="3600400" cy="3475192"/>
              <a:chOff x="404664" y="1824810"/>
              <a:chExt cx="5362213" cy="5337464"/>
            </a:xfrm>
          </p:grpSpPr>
          <p:pic>
            <p:nvPicPr>
              <p:cNvPr id="6" name="Picture 5" descr="Screen Clipping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98034" y="1835696"/>
                <a:ext cx="619211" cy="5277587"/>
              </a:xfrm>
              <a:prstGeom prst="rect">
                <a:avLst/>
              </a:prstGeom>
            </p:spPr>
          </p:pic>
          <p:pic>
            <p:nvPicPr>
              <p:cNvPr id="2" name="Picture 1" descr="Screen Clipping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04664" y="1835696"/>
                <a:ext cx="1114581" cy="5306166"/>
              </a:xfrm>
              <a:prstGeom prst="rect">
                <a:avLst/>
              </a:prstGeom>
            </p:spPr>
          </p:pic>
          <p:pic>
            <p:nvPicPr>
              <p:cNvPr id="3" name="Picture 2" descr="Screen Clipping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519245" y="1835696"/>
                <a:ext cx="600159" cy="5277587"/>
              </a:xfrm>
              <a:prstGeom prst="rect">
                <a:avLst/>
              </a:prstGeom>
            </p:spPr>
          </p:pic>
          <p:pic>
            <p:nvPicPr>
              <p:cNvPr id="5" name="Picture 4" descr="Screen Clipping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32856" y="1824810"/>
                <a:ext cx="590632" cy="5296640"/>
              </a:xfrm>
              <a:prstGeom prst="rect">
                <a:avLst/>
              </a:prstGeom>
            </p:spPr>
          </p:pic>
          <p:pic>
            <p:nvPicPr>
              <p:cNvPr id="7" name="Picture 6" descr="Screen Clipping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322011" y="1846582"/>
                <a:ext cx="600159" cy="5315692"/>
              </a:xfrm>
              <a:prstGeom prst="rect">
                <a:avLst/>
              </a:prstGeom>
            </p:spPr>
          </p:pic>
          <p:pic>
            <p:nvPicPr>
              <p:cNvPr id="8" name="Picture 7" descr="Screen Clipping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37425" y="1824810"/>
                <a:ext cx="600159" cy="5296640"/>
              </a:xfrm>
              <a:prstGeom prst="rect">
                <a:avLst/>
              </a:prstGeom>
            </p:spPr>
          </p:pic>
          <p:pic>
            <p:nvPicPr>
              <p:cNvPr id="9" name="Picture 8" descr="Screen Clipping"/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37981" y="1835696"/>
                <a:ext cx="619211" cy="5287113"/>
              </a:xfrm>
              <a:prstGeom prst="rect">
                <a:avLst/>
              </a:prstGeom>
            </p:spPr>
          </p:pic>
          <p:pic>
            <p:nvPicPr>
              <p:cNvPr id="10" name="Picture 9" descr="Screen Clipping"/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157192" y="1835696"/>
                <a:ext cx="609685" cy="5287113"/>
              </a:xfrm>
              <a:prstGeom prst="rect">
                <a:avLst/>
              </a:prstGeom>
            </p:spPr>
          </p:pic>
        </p:grpSp>
        <p:cxnSp>
          <p:nvCxnSpPr>
            <p:cNvPr id="13" name="Straight Connector 12"/>
            <p:cNvCxnSpPr/>
            <p:nvPr/>
          </p:nvCxnSpPr>
          <p:spPr>
            <a:xfrm>
              <a:off x="1095700" y="1939642"/>
              <a:ext cx="1037156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1105286" y="1651610"/>
              <a:ext cx="10040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b-NO" sz="1200" dirty="0" smtClean="0"/>
                <a:t>Stage III</a:t>
              </a:r>
              <a:endParaRPr lang="nb-NO" sz="1200" dirty="0"/>
            </a:p>
          </p:txBody>
        </p:sp>
        <p:grpSp>
          <p:nvGrpSpPr>
            <p:cNvPr id="24" name="Group 23"/>
            <p:cNvGrpSpPr/>
            <p:nvPr/>
          </p:nvGrpSpPr>
          <p:grpSpPr>
            <a:xfrm>
              <a:off x="3861048" y="2208866"/>
              <a:ext cx="2643989" cy="3456384"/>
              <a:chOff x="1484784" y="2371704"/>
              <a:chExt cx="4104456" cy="5307526"/>
            </a:xfrm>
          </p:grpSpPr>
          <p:pic>
            <p:nvPicPr>
              <p:cNvPr id="18" name="Picture 17" descr="Screen Clipping"/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06010" y="2371704"/>
                <a:ext cx="628738" cy="5296640"/>
              </a:xfrm>
              <a:prstGeom prst="rect">
                <a:avLst/>
              </a:prstGeom>
            </p:spPr>
          </p:pic>
          <p:pic>
            <p:nvPicPr>
              <p:cNvPr id="16" name="Picture 15" descr="Screen Clipping"/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84784" y="2371704"/>
                <a:ext cx="571580" cy="5296640"/>
              </a:xfrm>
              <a:prstGeom prst="rect">
                <a:avLst/>
              </a:prstGeom>
            </p:spPr>
          </p:pic>
          <p:pic>
            <p:nvPicPr>
              <p:cNvPr id="17" name="Picture 16" descr="Screen Clipping"/>
              <p:cNvPicPr>
                <a:picLocks noChangeAspect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046280" y="2371704"/>
                <a:ext cx="590632" cy="5296640"/>
              </a:xfrm>
              <a:prstGeom prst="rect">
                <a:avLst/>
              </a:prstGeom>
            </p:spPr>
          </p:pic>
          <p:pic>
            <p:nvPicPr>
              <p:cNvPr id="19" name="Picture 18" descr="Screen Clipping"/>
              <p:cNvPicPr>
                <a:picLocks noChangeAspect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212976" y="2373064"/>
                <a:ext cx="600159" cy="5306166"/>
              </a:xfrm>
              <a:prstGeom prst="rect">
                <a:avLst/>
              </a:prstGeom>
            </p:spPr>
          </p:pic>
          <p:pic>
            <p:nvPicPr>
              <p:cNvPr id="20" name="Picture 19" descr="Screen Clipping"/>
              <p:cNvPicPr>
                <a:picLocks noChangeAspect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805655" y="2382590"/>
                <a:ext cx="609685" cy="5296640"/>
              </a:xfrm>
              <a:prstGeom prst="rect">
                <a:avLst/>
              </a:prstGeom>
            </p:spPr>
          </p:pic>
          <p:pic>
            <p:nvPicPr>
              <p:cNvPr id="21" name="Picture 20" descr="Screen Clipping"/>
              <p:cNvPicPr>
                <a:picLocks noChangeAspect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381719" y="2372410"/>
                <a:ext cx="609685" cy="5287113"/>
              </a:xfrm>
              <a:prstGeom prst="rect">
                <a:avLst/>
              </a:prstGeom>
            </p:spPr>
          </p:pic>
          <p:pic>
            <p:nvPicPr>
              <p:cNvPr id="22" name="Picture 21" descr="Screen Clipping"/>
              <p:cNvPicPr>
                <a:picLocks noChangeAspect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989081" y="2381231"/>
                <a:ext cx="600159" cy="5287113"/>
              </a:xfrm>
              <a:prstGeom prst="rect">
                <a:avLst/>
              </a:prstGeom>
            </p:spPr>
          </p:pic>
        </p:grpSp>
        <p:cxnSp>
          <p:nvCxnSpPr>
            <p:cNvPr id="28" name="Straight Connector 27"/>
            <p:cNvCxnSpPr/>
            <p:nvPr/>
          </p:nvCxnSpPr>
          <p:spPr>
            <a:xfrm>
              <a:off x="2266344" y="1939642"/>
              <a:ext cx="3826952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Box 31"/>
            <p:cNvSpPr txBox="1"/>
            <p:nvPr/>
          </p:nvSpPr>
          <p:spPr>
            <a:xfrm>
              <a:off x="3649072" y="1651610"/>
              <a:ext cx="10040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b-NO" sz="1200" dirty="0" smtClean="0"/>
                <a:t>Stage IV</a:t>
              </a:r>
              <a:endParaRPr lang="nb-NO" sz="1200" dirty="0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5805264" y="1651610"/>
              <a:ext cx="10040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b-NO" sz="1200" dirty="0" smtClean="0"/>
                <a:t>Norm</a:t>
              </a:r>
              <a:endParaRPr lang="nb-NO" sz="1200" dirty="0"/>
            </a:p>
          </p:txBody>
        </p:sp>
        <p:cxnSp>
          <p:nvCxnSpPr>
            <p:cNvPr id="43" name="Straight Connector 42"/>
            <p:cNvCxnSpPr/>
            <p:nvPr/>
          </p:nvCxnSpPr>
          <p:spPr>
            <a:xfrm>
              <a:off x="6140233" y="1939642"/>
              <a:ext cx="385111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TextBox 43"/>
            <p:cNvSpPr txBox="1"/>
            <p:nvPr/>
          </p:nvSpPr>
          <p:spPr>
            <a:xfrm>
              <a:off x="1028738" y="2002516"/>
              <a:ext cx="36004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900" dirty="0" smtClean="0"/>
                <a:t>006</a:t>
              </a:r>
              <a:endParaRPr lang="nb-NO" sz="900" dirty="0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1420781" y="2002516"/>
              <a:ext cx="36004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900" dirty="0" smtClean="0"/>
                <a:t>059</a:t>
              </a:r>
              <a:endParaRPr lang="nb-NO" sz="900" dirty="0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1812824" y="2002516"/>
              <a:ext cx="36004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900" dirty="0" smtClean="0"/>
                <a:t>043</a:t>
              </a:r>
              <a:endParaRPr lang="nb-NO" sz="900" dirty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2276872" y="2002516"/>
              <a:ext cx="36004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900" dirty="0" smtClean="0"/>
                <a:t>022</a:t>
              </a:r>
              <a:endParaRPr lang="nb-NO" sz="900" dirty="0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2636912" y="2002516"/>
              <a:ext cx="36004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900" dirty="0" smtClean="0"/>
                <a:t>382</a:t>
              </a:r>
              <a:endParaRPr lang="nb-NO" sz="900" dirty="0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3068960" y="2002516"/>
              <a:ext cx="36004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900" dirty="0" smtClean="0"/>
                <a:t>124</a:t>
              </a:r>
              <a:endParaRPr lang="nb-NO" sz="900" dirty="0"/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3501008" y="2002516"/>
              <a:ext cx="36004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900" dirty="0" smtClean="0"/>
                <a:t>386</a:t>
              </a:r>
              <a:endParaRPr lang="nb-NO" sz="900" dirty="0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3861048" y="2002516"/>
              <a:ext cx="36004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900" dirty="0" smtClean="0"/>
                <a:t>217</a:t>
              </a:r>
              <a:endParaRPr lang="nb-NO" sz="900" dirty="0"/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4221088" y="2002516"/>
              <a:ext cx="36004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900" dirty="0" smtClean="0"/>
                <a:t>073</a:t>
              </a:r>
              <a:endParaRPr lang="nb-NO" sz="900" dirty="0"/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4581128" y="2002516"/>
              <a:ext cx="36004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900" dirty="0" smtClean="0"/>
                <a:t>067</a:t>
              </a:r>
              <a:endParaRPr lang="nb-NO" sz="900" dirty="0"/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4949168" y="2002516"/>
              <a:ext cx="36004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900" dirty="0" smtClean="0"/>
                <a:t>137</a:t>
              </a:r>
              <a:endParaRPr lang="nb-NO" sz="900" dirty="0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5341211" y="2002516"/>
              <a:ext cx="36004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900" dirty="0" smtClean="0"/>
                <a:t>441</a:t>
              </a:r>
              <a:endParaRPr lang="nb-NO" sz="900" dirty="0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5733256" y="2002516"/>
              <a:ext cx="36004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900" dirty="0" smtClean="0"/>
                <a:t>301</a:t>
              </a:r>
              <a:endParaRPr lang="nb-NO" sz="900" dirty="0"/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5949280" y="2002516"/>
              <a:ext cx="72008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b-NO" sz="900" dirty="0" smtClean="0"/>
                <a:t>Norm</a:t>
              </a:r>
              <a:endParaRPr lang="nb-NO" sz="900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32656" y="5324018"/>
              <a:ext cx="82038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1000" dirty="0" smtClean="0"/>
                <a:t>%cfDNA score</a:t>
              </a:r>
              <a:endParaRPr lang="nb-NO" sz="1000" dirty="0"/>
            </a:p>
          </p:txBody>
        </p:sp>
      </p:grpSp>
      <p:sp>
        <p:nvSpPr>
          <p:cNvPr id="41" name="TextBox 40"/>
          <p:cNvSpPr txBox="1"/>
          <p:nvPr/>
        </p:nvSpPr>
        <p:spPr>
          <a:xfrm>
            <a:off x="260648" y="1311895"/>
            <a:ext cx="32403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 smtClean="0"/>
              <a:t>Cell-free DNA ScreenTape (TapeStation)</a:t>
            </a:r>
            <a:endParaRPr lang="nb-NO" sz="1400" dirty="0"/>
          </a:p>
        </p:txBody>
      </p:sp>
    </p:spTree>
    <p:extLst>
      <p:ext uri="{BB962C8B-B14F-4D97-AF65-F5344CB8AC3E}">
        <p14:creationId xmlns:p14="http://schemas.microsoft.com/office/powerpoint/2010/main" val="26452325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8640" y="179512"/>
            <a:ext cx="6480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dirty="0" smtClean="0"/>
              <a:t>Supplementary Figure 2</a:t>
            </a:r>
          </a:p>
          <a:p>
            <a:r>
              <a:rPr lang="nb-NO" dirty="0" smtClean="0"/>
              <a:t>Overview of the workflow for evaluation of bisulfite conversion kits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88640" y="1115616"/>
            <a:ext cx="46085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600" dirty="0" smtClean="0"/>
              <a:t>Example for 20 ng input </a:t>
            </a:r>
            <a:r>
              <a:rPr lang="nb-NO" sz="1600" smtClean="0"/>
              <a:t>fragmented RKO </a:t>
            </a:r>
            <a:r>
              <a:rPr lang="nb-NO" sz="1600" dirty="0" smtClean="0"/>
              <a:t>DNA:</a:t>
            </a:r>
            <a:endParaRPr lang="nb-NO" sz="1600" dirty="0"/>
          </a:p>
        </p:txBody>
      </p:sp>
      <p:sp>
        <p:nvSpPr>
          <p:cNvPr id="3" name="TextBox 2"/>
          <p:cNvSpPr txBox="1"/>
          <p:nvPr/>
        </p:nvSpPr>
        <p:spPr>
          <a:xfrm>
            <a:off x="260648" y="2411760"/>
            <a:ext cx="792088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1100" smtClean="0"/>
              <a:t>RKO </a:t>
            </a:r>
            <a:r>
              <a:rPr lang="nb-NO" sz="1100" dirty="0" smtClean="0"/>
              <a:t>20 ng replicate 1</a:t>
            </a:r>
            <a:endParaRPr lang="nb-NO" sz="1100" dirty="0"/>
          </a:p>
        </p:txBody>
      </p:sp>
      <p:sp>
        <p:nvSpPr>
          <p:cNvPr id="7" name="TextBox 6"/>
          <p:cNvSpPr txBox="1"/>
          <p:nvPr/>
        </p:nvSpPr>
        <p:spPr>
          <a:xfrm>
            <a:off x="260648" y="3635896"/>
            <a:ext cx="792088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1100" smtClean="0"/>
              <a:t>RKO </a:t>
            </a:r>
            <a:r>
              <a:rPr lang="nb-NO" sz="1100" dirty="0" smtClean="0"/>
              <a:t>20 ng replicate 2</a:t>
            </a:r>
            <a:endParaRPr lang="nb-NO" sz="1100" dirty="0"/>
          </a:p>
        </p:txBody>
      </p:sp>
      <p:sp>
        <p:nvSpPr>
          <p:cNvPr id="8" name="TextBox 7"/>
          <p:cNvSpPr txBox="1"/>
          <p:nvPr/>
        </p:nvSpPr>
        <p:spPr>
          <a:xfrm>
            <a:off x="260648" y="4932040"/>
            <a:ext cx="792088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1100" smtClean="0"/>
              <a:t>RKO </a:t>
            </a:r>
            <a:r>
              <a:rPr lang="nb-NO" sz="1100" dirty="0" smtClean="0"/>
              <a:t>20 ng replicate 3</a:t>
            </a:r>
            <a:endParaRPr lang="nb-NO" sz="1100" dirty="0"/>
          </a:p>
        </p:txBody>
      </p:sp>
      <p:sp>
        <p:nvSpPr>
          <p:cNvPr id="9" name="TextBox 8"/>
          <p:cNvSpPr txBox="1"/>
          <p:nvPr/>
        </p:nvSpPr>
        <p:spPr>
          <a:xfrm>
            <a:off x="1556792" y="2123728"/>
            <a:ext cx="918102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1100" smtClean="0"/>
              <a:t>RKO </a:t>
            </a:r>
            <a:r>
              <a:rPr lang="nb-NO" sz="1100" dirty="0" smtClean="0"/>
              <a:t>20 ng replicate 1-1</a:t>
            </a:r>
            <a:endParaRPr lang="nb-NO" sz="1100" dirty="0"/>
          </a:p>
        </p:txBody>
      </p:sp>
      <p:sp>
        <p:nvSpPr>
          <p:cNvPr id="10" name="TextBox 9"/>
          <p:cNvSpPr txBox="1"/>
          <p:nvPr/>
        </p:nvSpPr>
        <p:spPr>
          <a:xfrm>
            <a:off x="1556792" y="2581726"/>
            <a:ext cx="918102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1100" smtClean="0"/>
              <a:t>RKO </a:t>
            </a:r>
            <a:r>
              <a:rPr lang="nb-NO" sz="1100" dirty="0" smtClean="0"/>
              <a:t>20 ng replicate 1-2</a:t>
            </a:r>
            <a:endParaRPr lang="nb-NO" sz="1100" dirty="0"/>
          </a:p>
        </p:txBody>
      </p:sp>
      <p:sp>
        <p:nvSpPr>
          <p:cNvPr id="12" name="TextBox 11"/>
          <p:cNvSpPr txBox="1"/>
          <p:nvPr/>
        </p:nvSpPr>
        <p:spPr>
          <a:xfrm>
            <a:off x="1556792" y="3376808"/>
            <a:ext cx="918102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1100" smtClean="0"/>
              <a:t>RKO </a:t>
            </a:r>
            <a:r>
              <a:rPr lang="nb-NO" sz="1100" dirty="0" smtClean="0"/>
              <a:t>20 ng replicate 2-1</a:t>
            </a:r>
            <a:endParaRPr lang="nb-NO" sz="1100" dirty="0"/>
          </a:p>
        </p:txBody>
      </p:sp>
      <p:sp>
        <p:nvSpPr>
          <p:cNvPr id="13" name="TextBox 12"/>
          <p:cNvSpPr txBox="1"/>
          <p:nvPr/>
        </p:nvSpPr>
        <p:spPr>
          <a:xfrm>
            <a:off x="1556792" y="3832756"/>
            <a:ext cx="918102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1100" smtClean="0"/>
              <a:t>RKO </a:t>
            </a:r>
            <a:r>
              <a:rPr lang="nb-NO" sz="1100" dirty="0" smtClean="0"/>
              <a:t>20 ng replicate 2-2</a:t>
            </a:r>
            <a:endParaRPr lang="nb-NO" sz="1100" dirty="0"/>
          </a:p>
        </p:txBody>
      </p:sp>
      <p:sp>
        <p:nvSpPr>
          <p:cNvPr id="14" name="TextBox 13"/>
          <p:cNvSpPr txBox="1"/>
          <p:nvPr/>
        </p:nvSpPr>
        <p:spPr>
          <a:xfrm>
            <a:off x="1556792" y="4657455"/>
            <a:ext cx="918102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1100" smtClean="0"/>
              <a:t>RKO </a:t>
            </a:r>
            <a:r>
              <a:rPr lang="nb-NO" sz="1100" dirty="0" smtClean="0"/>
              <a:t>20 ng replicate 3-1</a:t>
            </a:r>
            <a:endParaRPr lang="nb-NO" sz="1100" dirty="0"/>
          </a:p>
        </p:txBody>
      </p:sp>
      <p:sp>
        <p:nvSpPr>
          <p:cNvPr id="15" name="TextBox 14"/>
          <p:cNvSpPr txBox="1"/>
          <p:nvPr/>
        </p:nvSpPr>
        <p:spPr>
          <a:xfrm>
            <a:off x="1556792" y="5128900"/>
            <a:ext cx="918102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1100" smtClean="0"/>
              <a:t>RKO </a:t>
            </a:r>
            <a:r>
              <a:rPr lang="nb-NO" sz="1100" dirty="0" smtClean="0"/>
              <a:t>20 ng replicate 3-2</a:t>
            </a:r>
            <a:endParaRPr lang="nb-NO" sz="1100" dirty="0"/>
          </a:p>
        </p:txBody>
      </p:sp>
      <p:sp>
        <p:nvSpPr>
          <p:cNvPr id="16" name="TextBox 15"/>
          <p:cNvSpPr txBox="1"/>
          <p:nvPr/>
        </p:nvSpPr>
        <p:spPr>
          <a:xfrm>
            <a:off x="2996952" y="2411760"/>
            <a:ext cx="864096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1100" smtClean="0"/>
              <a:t>RKO </a:t>
            </a:r>
            <a:r>
              <a:rPr lang="nb-NO" sz="1100" dirty="0" smtClean="0"/>
              <a:t>20 ng replicate 1</a:t>
            </a:r>
            <a:endParaRPr lang="nb-NO" sz="1100" dirty="0"/>
          </a:p>
        </p:txBody>
      </p:sp>
      <p:sp>
        <p:nvSpPr>
          <p:cNvPr id="17" name="TextBox 16"/>
          <p:cNvSpPr txBox="1"/>
          <p:nvPr/>
        </p:nvSpPr>
        <p:spPr>
          <a:xfrm>
            <a:off x="2996952" y="3637057"/>
            <a:ext cx="864096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1100" smtClean="0"/>
              <a:t>RKO </a:t>
            </a:r>
            <a:r>
              <a:rPr lang="nb-NO" sz="1100" dirty="0" smtClean="0"/>
              <a:t>20 ng replicate 2</a:t>
            </a:r>
            <a:endParaRPr lang="nb-NO" sz="1100" dirty="0"/>
          </a:p>
        </p:txBody>
      </p:sp>
      <p:sp>
        <p:nvSpPr>
          <p:cNvPr id="18" name="TextBox 17"/>
          <p:cNvSpPr txBox="1"/>
          <p:nvPr/>
        </p:nvSpPr>
        <p:spPr>
          <a:xfrm>
            <a:off x="2996952" y="4933201"/>
            <a:ext cx="864096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1100" smtClean="0"/>
              <a:t>RKO </a:t>
            </a:r>
            <a:r>
              <a:rPr lang="nb-NO" sz="1100" dirty="0" smtClean="0"/>
              <a:t>20 ng replicate 3</a:t>
            </a:r>
            <a:endParaRPr lang="nb-NO" sz="1100" dirty="0"/>
          </a:p>
        </p:txBody>
      </p:sp>
      <p:sp>
        <p:nvSpPr>
          <p:cNvPr id="33" name="TextBox 32"/>
          <p:cNvSpPr txBox="1"/>
          <p:nvPr/>
        </p:nvSpPr>
        <p:spPr>
          <a:xfrm>
            <a:off x="260648" y="6517957"/>
            <a:ext cx="626469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600" dirty="0" smtClean="0"/>
              <a:t>Similar set-up for 10, 5, 3, 2, 1 and 0.5 ng input of </a:t>
            </a:r>
            <a:r>
              <a:rPr lang="nb-NO" sz="1600" smtClean="0"/>
              <a:t>fragmented RKO </a:t>
            </a:r>
            <a:r>
              <a:rPr lang="nb-NO" sz="1600" dirty="0" smtClean="0"/>
              <a:t>DNA, all for five different bisulfite conversion kits</a:t>
            </a:r>
          </a:p>
          <a:p>
            <a:r>
              <a:rPr lang="nb-NO" sz="1600" dirty="0" smtClean="0"/>
              <a:t>*Performed 2x because of two ddPCR assays downstream</a:t>
            </a:r>
            <a:endParaRPr lang="nb-NO" sz="1600" dirty="0"/>
          </a:p>
        </p:txBody>
      </p:sp>
      <p:sp>
        <p:nvSpPr>
          <p:cNvPr id="34" name="TextBox 33"/>
          <p:cNvSpPr txBox="1"/>
          <p:nvPr/>
        </p:nvSpPr>
        <p:spPr>
          <a:xfrm>
            <a:off x="764704" y="1691680"/>
            <a:ext cx="24842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600" b="1" dirty="0" smtClean="0"/>
              <a:t>Bisulfite conversion*</a:t>
            </a:r>
            <a:endParaRPr lang="nb-NO" sz="1600" b="1" dirty="0"/>
          </a:p>
        </p:txBody>
      </p:sp>
      <p:sp>
        <p:nvSpPr>
          <p:cNvPr id="35" name="TextBox 34"/>
          <p:cNvSpPr txBox="1"/>
          <p:nvPr/>
        </p:nvSpPr>
        <p:spPr>
          <a:xfrm>
            <a:off x="5013176" y="1691680"/>
            <a:ext cx="9361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600" b="1" dirty="0" smtClean="0"/>
              <a:t>ddPCR</a:t>
            </a:r>
            <a:endParaRPr lang="nb-NO" sz="1600" b="1" dirty="0"/>
          </a:p>
        </p:txBody>
      </p:sp>
      <p:sp>
        <p:nvSpPr>
          <p:cNvPr id="37" name="TextBox 36"/>
          <p:cNvSpPr txBox="1"/>
          <p:nvPr/>
        </p:nvSpPr>
        <p:spPr>
          <a:xfrm>
            <a:off x="4365104" y="2123728"/>
            <a:ext cx="864096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1100" dirty="0" smtClean="0"/>
              <a:t>MYOD1</a:t>
            </a:r>
          </a:p>
          <a:p>
            <a:pPr algn="ctr"/>
            <a:r>
              <a:rPr lang="nb-NO" sz="1100" dirty="0" smtClean="0"/>
              <a:t>replicate 1</a:t>
            </a:r>
            <a:endParaRPr lang="nb-NO" sz="1100" dirty="0"/>
          </a:p>
        </p:txBody>
      </p:sp>
      <p:sp>
        <p:nvSpPr>
          <p:cNvPr id="38" name="TextBox 37"/>
          <p:cNvSpPr txBox="1"/>
          <p:nvPr/>
        </p:nvSpPr>
        <p:spPr>
          <a:xfrm>
            <a:off x="4365104" y="2581726"/>
            <a:ext cx="864096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1100" dirty="0" smtClean="0"/>
              <a:t>4Plex</a:t>
            </a:r>
          </a:p>
          <a:p>
            <a:pPr algn="ctr"/>
            <a:r>
              <a:rPr lang="nb-NO" sz="1100" dirty="0" smtClean="0"/>
              <a:t>replicate 1</a:t>
            </a:r>
            <a:endParaRPr lang="nb-NO" sz="1100" dirty="0"/>
          </a:p>
        </p:txBody>
      </p:sp>
      <p:sp>
        <p:nvSpPr>
          <p:cNvPr id="39" name="TextBox 38"/>
          <p:cNvSpPr txBox="1"/>
          <p:nvPr/>
        </p:nvSpPr>
        <p:spPr>
          <a:xfrm>
            <a:off x="4365104" y="3376808"/>
            <a:ext cx="864096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1100" dirty="0"/>
              <a:t>MYOD1 </a:t>
            </a:r>
            <a:r>
              <a:rPr lang="nb-NO" sz="1100" dirty="0" smtClean="0"/>
              <a:t>replicate 2</a:t>
            </a:r>
            <a:endParaRPr lang="nb-NO" sz="1100" dirty="0"/>
          </a:p>
        </p:txBody>
      </p:sp>
      <p:sp>
        <p:nvSpPr>
          <p:cNvPr id="40" name="TextBox 39"/>
          <p:cNvSpPr txBox="1"/>
          <p:nvPr/>
        </p:nvSpPr>
        <p:spPr>
          <a:xfrm>
            <a:off x="4365104" y="3832756"/>
            <a:ext cx="864096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1100" dirty="0"/>
              <a:t>4Plex </a:t>
            </a:r>
            <a:r>
              <a:rPr lang="nb-NO" sz="1100" dirty="0" smtClean="0"/>
              <a:t>replicate 2</a:t>
            </a:r>
            <a:endParaRPr lang="nb-NO" sz="1100" dirty="0"/>
          </a:p>
        </p:txBody>
      </p:sp>
      <p:sp>
        <p:nvSpPr>
          <p:cNvPr id="41" name="TextBox 40"/>
          <p:cNvSpPr txBox="1"/>
          <p:nvPr/>
        </p:nvSpPr>
        <p:spPr>
          <a:xfrm>
            <a:off x="4365104" y="4657455"/>
            <a:ext cx="864096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1100" dirty="0"/>
              <a:t>MYOD1 </a:t>
            </a:r>
            <a:r>
              <a:rPr lang="nb-NO" sz="1100" dirty="0" smtClean="0"/>
              <a:t>replicate 3</a:t>
            </a:r>
            <a:endParaRPr lang="nb-NO" sz="1100" dirty="0"/>
          </a:p>
        </p:txBody>
      </p:sp>
      <p:sp>
        <p:nvSpPr>
          <p:cNvPr id="42" name="TextBox 41"/>
          <p:cNvSpPr txBox="1"/>
          <p:nvPr/>
        </p:nvSpPr>
        <p:spPr>
          <a:xfrm>
            <a:off x="4365104" y="5128900"/>
            <a:ext cx="864096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1100" dirty="0"/>
              <a:t>4Plex </a:t>
            </a:r>
            <a:r>
              <a:rPr lang="nb-NO" sz="1100" dirty="0" smtClean="0"/>
              <a:t>replicate 3</a:t>
            </a:r>
            <a:endParaRPr lang="nb-NO" sz="1100" dirty="0"/>
          </a:p>
        </p:txBody>
      </p:sp>
      <p:sp>
        <p:nvSpPr>
          <p:cNvPr id="49" name="TextBox 48"/>
          <p:cNvSpPr txBox="1"/>
          <p:nvPr/>
        </p:nvSpPr>
        <p:spPr>
          <a:xfrm>
            <a:off x="5733256" y="3397133"/>
            <a:ext cx="936104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1100" dirty="0" smtClean="0"/>
              <a:t>MYOD1</a:t>
            </a:r>
          </a:p>
          <a:p>
            <a:pPr algn="ctr"/>
            <a:r>
              <a:rPr lang="nb-NO" sz="1100" dirty="0" smtClean="0"/>
              <a:t>Average+SD</a:t>
            </a:r>
            <a:endParaRPr lang="nb-NO" sz="1100" dirty="0"/>
          </a:p>
        </p:txBody>
      </p:sp>
      <p:sp>
        <p:nvSpPr>
          <p:cNvPr id="50" name="TextBox 49"/>
          <p:cNvSpPr txBox="1"/>
          <p:nvPr/>
        </p:nvSpPr>
        <p:spPr>
          <a:xfrm>
            <a:off x="5733256" y="3853081"/>
            <a:ext cx="936104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1100" dirty="0" smtClean="0"/>
              <a:t>4Plex</a:t>
            </a:r>
          </a:p>
          <a:p>
            <a:pPr algn="ctr"/>
            <a:r>
              <a:rPr lang="nb-NO" sz="1100" dirty="0" smtClean="0"/>
              <a:t>Average+SD</a:t>
            </a:r>
            <a:endParaRPr lang="nb-NO" sz="1100" dirty="0"/>
          </a:p>
        </p:txBody>
      </p:sp>
      <p:cxnSp>
        <p:nvCxnSpPr>
          <p:cNvPr id="52" name="Straight Arrow Connector 51"/>
          <p:cNvCxnSpPr/>
          <p:nvPr/>
        </p:nvCxnSpPr>
        <p:spPr>
          <a:xfrm>
            <a:off x="3429000" y="5462228"/>
            <a:ext cx="0" cy="2619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2564904" y="5715417"/>
            <a:ext cx="17281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600" b="1" dirty="0" smtClean="0"/>
              <a:t>Bioanalyzer</a:t>
            </a:r>
          </a:p>
          <a:p>
            <a:pPr algn="ctr"/>
            <a:r>
              <a:rPr lang="nb-NO" sz="1600" dirty="0" smtClean="0"/>
              <a:t>(all replicates)</a:t>
            </a:r>
            <a:endParaRPr lang="nb-NO" sz="1600" dirty="0"/>
          </a:p>
        </p:txBody>
      </p:sp>
      <p:cxnSp>
        <p:nvCxnSpPr>
          <p:cNvPr id="56" name="Straight Arrow Connector 55"/>
          <p:cNvCxnSpPr>
            <a:stCxn id="3" idx="3"/>
            <a:endCxn id="9" idx="1"/>
          </p:cNvCxnSpPr>
          <p:nvPr/>
        </p:nvCxnSpPr>
        <p:spPr>
          <a:xfrm flipV="1">
            <a:off x="1052736" y="2339172"/>
            <a:ext cx="504056" cy="288032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>
            <a:endCxn id="10" idx="1"/>
          </p:cNvCxnSpPr>
          <p:nvPr/>
        </p:nvCxnSpPr>
        <p:spPr>
          <a:xfrm>
            <a:off x="1052736" y="2627784"/>
            <a:ext cx="504056" cy="169386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>
            <a:stCxn id="9" idx="3"/>
            <a:endCxn id="16" idx="1"/>
          </p:cNvCxnSpPr>
          <p:nvPr/>
        </p:nvCxnSpPr>
        <p:spPr>
          <a:xfrm>
            <a:off x="2474894" y="2339172"/>
            <a:ext cx="522058" cy="28803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>
            <a:stCxn id="10" idx="3"/>
          </p:cNvCxnSpPr>
          <p:nvPr/>
        </p:nvCxnSpPr>
        <p:spPr>
          <a:xfrm flipV="1">
            <a:off x="2474894" y="2627784"/>
            <a:ext cx="522058" cy="16938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/>
          <p:nvPr/>
        </p:nvCxnSpPr>
        <p:spPr>
          <a:xfrm flipV="1">
            <a:off x="3861048" y="2339752"/>
            <a:ext cx="504056" cy="288032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/>
          <p:cNvCxnSpPr/>
          <p:nvPr/>
        </p:nvCxnSpPr>
        <p:spPr>
          <a:xfrm>
            <a:off x="3861048" y="2628364"/>
            <a:ext cx="504056" cy="169386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/>
          <p:nvPr/>
        </p:nvCxnSpPr>
        <p:spPr>
          <a:xfrm>
            <a:off x="5229200" y="2554615"/>
            <a:ext cx="504056" cy="127814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/>
          <p:nvPr/>
        </p:nvCxnSpPr>
        <p:spPr>
          <a:xfrm>
            <a:off x="5229200" y="3828020"/>
            <a:ext cx="504056" cy="473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/>
          <p:cNvCxnSpPr/>
          <p:nvPr/>
        </p:nvCxnSpPr>
        <p:spPr>
          <a:xfrm flipV="1">
            <a:off x="5229200" y="3832756"/>
            <a:ext cx="504056" cy="128511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/>
          <p:cNvCxnSpPr/>
          <p:nvPr/>
        </p:nvCxnSpPr>
        <p:spPr>
          <a:xfrm flipV="1">
            <a:off x="1052736" y="3563888"/>
            <a:ext cx="504056" cy="288032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/>
          <p:cNvCxnSpPr/>
          <p:nvPr/>
        </p:nvCxnSpPr>
        <p:spPr>
          <a:xfrm>
            <a:off x="1052736" y="3852500"/>
            <a:ext cx="504056" cy="169386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/>
          <p:cNvCxnSpPr/>
          <p:nvPr/>
        </p:nvCxnSpPr>
        <p:spPr>
          <a:xfrm flipV="1">
            <a:off x="1052736" y="4906090"/>
            <a:ext cx="504056" cy="288032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/>
          <p:cNvCxnSpPr/>
          <p:nvPr/>
        </p:nvCxnSpPr>
        <p:spPr>
          <a:xfrm>
            <a:off x="1052736" y="5194702"/>
            <a:ext cx="504056" cy="169386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/>
          <p:cNvCxnSpPr/>
          <p:nvPr/>
        </p:nvCxnSpPr>
        <p:spPr>
          <a:xfrm flipV="1">
            <a:off x="3861048" y="3537938"/>
            <a:ext cx="504056" cy="288032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/>
          <p:cNvCxnSpPr/>
          <p:nvPr/>
        </p:nvCxnSpPr>
        <p:spPr>
          <a:xfrm>
            <a:off x="3861048" y="3826550"/>
            <a:ext cx="504056" cy="169386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/>
          <p:cNvCxnSpPr/>
          <p:nvPr/>
        </p:nvCxnSpPr>
        <p:spPr>
          <a:xfrm flipV="1">
            <a:off x="3861048" y="4834082"/>
            <a:ext cx="504056" cy="288032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/>
          <p:cNvCxnSpPr/>
          <p:nvPr/>
        </p:nvCxnSpPr>
        <p:spPr>
          <a:xfrm>
            <a:off x="3861048" y="5122694"/>
            <a:ext cx="504056" cy="169386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/>
          <p:cNvCxnSpPr/>
          <p:nvPr/>
        </p:nvCxnSpPr>
        <p:spPr>
          <a:xfrm>
            <a:off x="2492896" y="3609946"/>
            <a:ext cx="522058" cy="28803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/>
          <p:cNvCxnSpPr/>
          <p:nvPr/>
        </p:nvCxnSpPr>
        <p:spPr>
          <a:xfrm flipV="1">
            <a:off x="2492896" y="3898558"/>
            <a:ext cx="522058" cy="16938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84"/>
          <p:cNvCxnSpPr/>
          <p:nvPr/>
        </p:nvCxnSpPr>
        <p:spPr>
          <a:xfrm>
            <a:off x="2492896" y="4860032"/>
            <a:ext cx="522058" cy="28803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Arrow Connector 85"/>
          <p:cNvCxnSpPr/>
          <p:nvPr/>
        </p:nvCxnSpPr>
        <p:spPr>
          <a:xfrm flipV="1">
            <a:off x="2492896" y="5148644"/>
            <a:ext cx="522058" cy="16938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2996952" y="2133020"/>
            <a:ext cx="8640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 dirty="0" smtClean="0"/>
              <a:t>Pool</a:t>
            </a:r>
            <a:endParaRPr lang="nb-NO" sz="1400" dirty="0"/>
          </a:p>
        </p:txBody>
      </p:sp>
    </p:spTree>
    <p:extLst>
      <p:ext uri="{BB962C8B-B14F-4D97-AF65-F5344CB8AC3E}">
        <p14:creationId xmlns:p14="http://schemas.microsoft.com/office/powerpoint/2010/main" val="12904878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8640" y="179512"/>
            <a:ext cx="64807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dirty="0" smtClean="0"/>
              <a:t>Supplementary Figure 3</a:t>
            </a:r>
          </a:p>
          <a:p>
            <a:r>
              <a:rPr lang="en-US" dirty="0"/>
              <a:t>DNA quantity and DNA recovery after bisulfite </a:t>
            </a:r>
            <a:r>
              <a:rPr lang="en-US" dirty="0" smtClean="0"/>
              <a:t>conversion using ddPCR with 4Plex and </a:t>
            </a:r>
            <a:r>
              <a:rPr lang="en-US" i="1" dirty="0" smtClean="0"/>
              <a:t>MYOD1</a:t>
            </a:r>
            <a:r>
              <a:rPr lang="en-US" dirty="0" smtClean="0"/>
              <a:t> assays</a:t>
            </a:r>
            <a:endParaRPr lang="nb-NO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188640" y="1420912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A)</a:t>
            </a:r>
            <a:endParaRPr lang="nb-NO" dirty="0"/>
          </a:p>
        </p:txBody>
      </p:sp>
      <p:sp>
        <p:nvSpPr>
          <p:cNvPr id="6" name="TextBox 5"/>
          <p:cNvSpPr txBox="1"/>
          <p:nvPr/>
        </p:nvSpPr>
        <p:spPr>
          <a:xfrm>
            <a:off x="3422475" y="1420912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B)</a:t>
            </a:r>
            <a:endParaRPr lang="nb-NO" dirty="0"/>
          </a:p>
        </p:txBody>
      </p:sp>
      <p:sp>
        <p:nvSpPr>
          <p:cNvPr id="7" name="TextBox 6"/>
          <p:cNvSpPr txBox="1"/>
          <p:nvPr/>
        </p:nvSpPr>
        <p:spPr>
          <a:xfrm>
            <a:off x="188640" y="4075916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C)</a:t>
            </a:r>
            <a:endParaRPr lang="nb-NO" dirty="0"/>
          </a:p>
        </p:txBody>
      </p:sp>
      <p:sp>
        <p:nvSpPr>
          <p:cNvPr id="8" name="TextBox 7"/>
          <p:cNvSpPr txBox="1"/>
          <p:nvPr/>
        </p:nvSpPr>
        <p:spPr>
          <a:xfrm>
            <a:off x="3422475" y="4085208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D</a:t>
            </a:r>
            <a:r>
              <a:rPr lang="nb-NO" dirty="0" smtClean="0"/>
              <a:t>)</a:t>
            </a:r>
            <a:endParaRPr lang="nb-NO" dirty="0"/>
          </a:p>
        </p:txBody>
      </p:sp>
      <p:graphicFrame>
        <p:nvGraphicFramePr>
          <p:cNvPr id="9" name="Char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7987326"/>
              </p:ext>
            </p:extLst>
          </p:nvPr>
        </p:nvGraphicFramePr>
        <p:xfrm>
          <a:off x="3422475" y="1492920"/>
          <a:ext cx="3168352" cy="24044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Char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2415749"/>
              </p:ext>
            </p:extLst>
          </p:nvPr>
        </p:nvGraphicFramePr>
        <p:xfrm>
          <a:off x="290727" y="1492920"/>
          <a:ext cx="3138273" cy="23929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0768" y="6402030"/>
            <a:ext cx="4104456" cy="402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2" name="Char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6863781"/>
              </p:ext>
            </p:extLst>
          </p:nvPr>
        </p:nvGraphicFramePr>
        <p:xfrm>
          <a:off x="3422475" y="4157216"/>
          <a:ext cx="3102869" cy="22622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3" name="Char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4536776"/>
              </p:ext>
            </p:extLst>
          </p:nvPr>
        </p:nvGraphicFramePr>
        <p:xfrm>
          <a:off x="296482" y="4141609"/>
          <a:ext cx="3168353" cy="22604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1282691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8640" y="179512"/>
            <a:ext cx="648072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dirty="0" smtClean="0"/>
              <a:t>Supplementary Figure 4</a:t>
            </a:r>
          </a:p>
          <a:p>
            <a:r>
              <a:rPr lang="en-US" dirty="0" smtClean="0"/>
              <a:t>Average </a:t>
            </a:r>
            <a:r>
              <a:rPr lang="en-US" dirty="0"/>
              <a:t>peak fragment length </a:t>
            </a:r>
            <a:r>
              <a:rPr lang="en-US" dirty="0" smtClean="0"/>
              <a:t>of </a:t>
            </a:r>
            <a:r>
              <a:rPr lang="en-US" dirty="0"/>
              <a:t>bisulfite converted </a:t>
            </a:r>
            <a:r>
              <a:rPr lang="en-US" dirty="0" smtClean="0"/>
              <a:t>DNA for bisulfite </a:t>
            </a:r>
            <a:r>
              <a:rPr lang="en-US" dirty="0"/>
              <a:t>conversion </a:t>
            </a:r>
            <a:r>
              <a:rPr lang="en-US" dirty="0" smtClean="0"/>
              <a:t>kits</a:t>
            </a:r>
          </a:p>
          <a:p>
            <a:endParaRPr lang="en-US" sz="1600" dirty="0" smtClean="0"/>
          </a:p>
          <a:p>
            <a:r>
              <a:rPr lang="en-US" sz="1600" dirty="0" smtClean="0"/>
              <a:t>Results </a:t>
            </a:r>
            <a:r>
              <a:rPr lang="en-US" sz="1600" dirty="0"/>
              <a:t>are </a:t>
            </a:r>
            <a:r>
              <a:rPr lang="en-US" sz="1600" dirty="0" smtClean="0"/>
              <a:t>shown for the </a:t>
            </a:r>
            <a:r>
              <a:rPr lang="en-US" sz="1600" dirty="0"/>
              <a:t>highest input amounts of 20 and 10 ng fragmented </a:t>
            </a:r>
            <a:r>
              <a:rPr lang="en-US" sz="1600" dirty="0" smtClean="0"/>
              <a:t>RKO </a:t>
            </a:r>
            <a:r>
              <a:rPr lang="en-US" sz="1600" dirty="0" smtClean="0"/>
              <a:t>DNA, using the RNA 6000 Pico assay with the </a:t>
            </a:r>
            <a:r>
              <a:rPr lang="en-US" sz="1600" dirty="0" err="1" smtClean="0"/>
              <a:t>Bioanalyzer</a:t>
            </a:r>
            <a:endParaRPr lang="nb-NO" sz="1600" dirty="0" smtClean="0"/>
          </a:p>
        </p:txBody>
      </p:sp>
      <p:graphicFrame>
        <p:nvGraphicFramePr>
          <p:cNvPr id="5" name="Char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8522822"/>
              </p:ext>
            </p:extLst>
          </p:nvPr>
        </p:nvGraphicFramePr>
        <p:xfrm>
          <a:off x="332656" y="2123728"/>
          <a:ext cx="5976664" cy="324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3717032" y="5385574"/>
            <a:ext cx="27363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00" dirty="0" smtClean="0"/>
              <a:t>* Base pair position may not be accurate since bisulfite converted DNA is run on an RNA chip</a:t>
            </a:r>
          </a:p>
        </p:txBody>
      </p:sp>
    </p:spTree>
    <p:extLst>
      <p:ext uri="{BB962C8B-B14F-4D97-AF65-F5344CB8AC3E}">
        <p14:creationId xmlns:p14="http://schemas.microsoft.com/office/powerpoint/2010/main" val="39984327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8640" y="179512"/>
            <a:ext cx="6480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dirty="0" smtClean="0"/>
              <a:t>Supplementary Figure 5</a:t>
            </a:r>
          </a:p>
          <a:p>
            <a:r>
              <a:rPr lang="nb-NO" dirty="0" smtClean="0"/>
              <a:t>Overview of the workflow for evaluation of cfDNA isolation kits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8640" y="1115616"/>
            <a:ext cx="50405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600" dirty="0" smtClean="0"/>
              <a:t>Example for 10 ng spiked-in </a:t>
            </a:r>
            <a:r>
              <a:rPr lang="nb-NO" sz="1600" smtClean="0"/>
              <a:t>fragmented RKO </a:t>
            </a:r>
            <a:r>
              <a:rPr lang="nb-NO" sz="1600" dirty="0" smtClean="0"/>
              <a:t>DNA:</a:t>
            </a:r>
            <a:endParaRPr lang="nb-NO" sz="1600" dirty="0"/>
          </a:p>
        </p:txBody>
      </p:sp>
      <p:sp>
        <p:nvSpPr>
          <p:cNvPr id="5" name="TextBox 4"/>
          <p:cNvSpPr txBox="1"/>
          <p:nvPr/>
        </p:nvSpPr>
        <p:spPr>
          <a:xfrm>
            <a:off x="836712" y="2411760"/>
            <a:ext cx="792088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1100" smtClean="0"/>
              <a:t>RKO </a:t>
            </a:r>
            <a:r>
              <a:rPr lang="nb-NO" sz="1100" dirty="0" smtClean="0"/>
              <a:t>10 ng replicate 1</a:t>
            </a:r>
            <a:endParaRPr lang="nb-NO" sz="1100" dirty="0"/>
          </a:p>
        </p:txBody>
      </p:sp>
      <p:sp>
        <p:nvSpPr>
          <p:cNvPr id="6" name="TextBox 5"/>
          <p:cNvSpPr txBox="1"/>
          <p:nvPr/>
        </p:nvSpPr>
        <p:spPr>
          <a:xfrm>
            <a:off x="836712" y="3635896"/>
            <a:ext cx="792088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1100" smtClean="0"/>
              <a:t>RKO </a:t>
            </a:r>
            <a:r>
              <a:rPr lang="nb-NO" sz="1100" dirty="0" smtClean="0"/>
              <a:t>10 ng replicate 2</a:t>
            </a:r>
            <a:endParaRPr lang="nb-NO" sz="1100" dirty="0"/>
          </a:p>
        </p:txBody>
      </p:sp>
      <p:sp>
        <p:nvSpPr>
          <p:cNvPr id="7" name="TextBox 6"/>
          <p:cNvSpPr txBox="1"/>
          <p:nvPr/>
        </p:nvSpPr>
        <p:spPr>
          <a:xfrm>
            <a:off x="836712" y="4933201"/>
            <a:ext cx="792088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1100" smtClean="0"/>
              <a:t>RKO </a:t>
            </a:r>
            <a:r>
              <a:rPr lang="nb-NO" sz="1100" dirty="0" smtClean="0"/>
              <a:t>10 ng replicate 3</a:t>
            </a:r>
            <a:endParaRPr lang="nb-NO" sz="1100" dirty="0"/>
          </a:p>
        </p:txBody>
      </p:sp>
      <p:sp>
        <p:nvSpPr>
          <p:cNvPr id="8" name="TextBox 7"/>
          <p:cNvSpPr txBox="1"/>
          <p:nvPr/>
        </p:nvSpPr>
        <p:spPr>
          <a:xfrm>
            <a:off x="2132856" y="2123728"/>
            <a:ext cx="918102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1100" smtClean="0"/>
              <a:t>RKO </a:t>
            </a:r>
            <a:r>
              <a:rPr lang="nb-NO" sz="1100" dirty="0" smtClean="0"/>
              <a:t>10ng replicate 1-1</a:t>
            </a:r>
            <a:endParaRPr lang="nb-NO" sz="1100" dirty="0"/>
          </a:p>
        </p:txBody>
      </p:sp>
      <p:sp>
        <p:nvSpPr>
          <p:cNvPr id="9" name="TextBox 8"/>
          <p:cNvSpPr txBox="1"/>
          <p:nvPr/>
        </p:nvSpPr>
        <p:spPr>
          <a:xfrm>
            <a:off x="2132856" y="2581726"/>
            <a:ext cx="918102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1100" smtClean="0"/>
              <a:t>RKO </a:t>
            </a:r>
            <a:r>
              <a:rPr lang="nb-NO" sz="1100" dirty="0" smtClean="0"/>
              <a:t>10 ng replicate 1-2</a:t>
            </a:r>
            <a:endParaRPr lang="nb-NO" sz="1100" dirty="0"/>
          </a:p>
        </p:txBody>
      </p:sp>
      <p:sp>
        <p:nvSpPr>
          <p:cNvPr id="10" name="TextBox 9"/>
          <p:cNvSpPr txBox="1"/>
          <p:nvPr/>
        </p:nvSpPr>
        <p:spPr>
          <a:xfrm>
            <a:off x="2132856" y="3376808"/>
            <a:ext cx="918102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1100" smtClean="0"/>
              <a:t>RKO </a:t>
            </a:r>
            <a:r>
              <a:rPr lang="nb-NO" sz="1100" dirty="0" smtClean="0"/>
              <a:t>10 ng replicate 2-1</a:t>
            </a:r>
            <a:endParaRPr lang="nb-NO" sz="1100" dirty="0"/>
          </a:p>
        </p:txBody>
      </p:sp>
      <p:sp>
        <p:nvSpPr>
          <p:cNvPr id="11" name="TextBox 10"/>
          <p:cNvSpPr txBox="1"/>
          <p:nvPr/>
        </p:nvSpPr>
        <p:spPr>
          <a:xfrm>
            <a:off x="2132856" y="3832756"/>
            <a:ext cx="918102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1100" smtClean="0"/>
              <a:t>RKO </a:t>
            </a:r>
            <a:r>
              <a:rPr lang="nb-NO" sz="1100" dirty="0" smtClean="0"/>
              <a:t>10 ng replicate 2-2</a:t>
            </a:r>
            <a:endParaRPr lang="nb-NO" sz="1100" dirty="0"/>
          </a:p>
        </p:txBody>
      </p:sp>
      <p:sp>
        <p:nvSpPr>
          <p:cNvPr id="12" name="TextBox 11"/>
          <p:cNvSpPr txBox="1"/>
          <p:nvPr/>
        </p:nvSpPr>
        <p:spPr>
          <a:xfrm>
            <a:off x="2132856" y="4657455"/>
            <a:ext cx="918102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1100" smtClean="0"/>
              <a:t>RKO </a:t>
            </a:r>
            <a:r>
              <a:rPr lang="nb-NO" sz="1100" dirty="0" smtClean="0"/>
              <a:t>10 ng replicate 3-1</a:t>
            </a:r>
            <a:endParaRPr lang="nb-NO" sz="1100" dirty="0"/>
          </a:p>
        </p:txBody>
      </p:sp>
      <p:sp>
        <p:nvSpPr>
          <p:cNvPr id="13" name="TextBox 12"/>
          <p:cNvSpPr txBox="1"/>
          <p:nvPr/>
        </p:nvSpPr>
        <p:spPr>
          <a:xfrm>
            <a:off x="2132856" y="5128900"/>
            <a:ext cx="918102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1100" smtClean="0"/>
              <a:t>RKO </a:t>
            </a:r>
            <a:r>
              <a:rPr lang="nb-NO" sz="1100" dirty="0" smtClean="0"/>
              <a:t>10 ng replicate 3-2</a:t>
            </a:r>
            <a:endParaRPr lang="nb-NO" sz="1100" dirty="0"/>
          </a:p>
        </p:txBody>
      </p:sp>
      <p:sp>
        <p:nvSpPr>
          <p:cNvPr id="17" name="TextBox 16"/>
          <p:cNvSpPr txBox="1"/>
          <p:nvPr/>
        </p:nvSpPr>
        <p:spPr>
          <a:xfrm>
            <a:off x="260648" y="6804248"/>
            <a:ext cx="62646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600" dirty="0" smtClean="0"/>
              <a:t>Similar set-up for 5, 1 and 0 ng spiked-in </a:t>
            </a:r>
            <a:r>
              <a:rPr lang="nb-NO" sz="1600" smtClean="0"/>
              <a:t>fragmented RKO </a:t>
            </a:r>
            <a:r>
              <a:rPr lang="nb-NO" sz="1600" dirty="0" smtClean="0"/>
              <a:t>DNA to normal plasma pool, all for three different cfDNA isolation kits</a:t>
            </a:r>
          </a:p>
          <a:p>
            <a:r>
              <a:rPr lang="nb-NO" sz="1600" dirty="0" smtClean="0"/>
              <a:t>*Performed 2x because of two bisulfite conversion kits downstream</a:t>
            </a:r>
            <a:endParaRPr lang="nb-NO" sz="1600" dirty="0"/>
          </a:p>
        </p:txBody>
      </p:sp>
      <p:sp>
        <p:nvSpPr>
          <p:cNvPr id="18" name="TextBox 17"/>
          <p:cNvSpPr txBox="1"/>
          <p:nvPr/>
        </p:nvSpPr>
        <p:spPr>
          <a:xfrm>
            <a:off x="1340768" y="1691680"/>
            <a:ext cx="24842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600" b="1" dirty="0" smtClean="0"/>
              <a:t>cfDNA isolation*</a:t>
            </a:r>
            <a:endParaRPr lang="nb-NO" sz="16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3573016" y="2123728"/>
            <a:ext cx="1008112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1100" smtClean="0"/>
              <a:t>RKO </a:t>
            </a:r>
            <a:r>
              <a:rPr lang="nb-NO" sz="1100" dirty="0"/>
              <a:t>10ng replicate </a:t>
            </a:r>
            <a:r>
              <a:rPr lang="nb-NO" sz="1100" dirty="0" smtClean="0"/>
              <a:t>1-1</a:t>
            </a:r>
            <a:endParaRPr lang="nb-NO" sz="1100" dirty="0"/>
          </a:p>
        </p:txBody>
      </p:sp>
      <p:sp>
        <p:nvSpPr>
          <p:cNvPr id="21" name="TextBox 20"/>
          <p:cNvSpPr txBox="1"/>
          <p:nvPr/>
        </p:nvSpPr>
        <p:spPr>
          <a:xfrm>
            <a:off x="3573016" y="2581726"/>
            <a:ext cx="1008112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1100" smtClean="0"/>
              <a:t>RKO </a:t>
            </a:r>
            <a:r>
              <a:rPr lang="nb-NO" sz="1100" dirty="0"/>
              <a:t>10ng replicate </a:t>
            </a:r>
            <a:r>
              <a:rPr lang="nb-NO" sz="1100" dirty="0" smtClean="0"/>
              <a:t>1-2</a:t>
            </a:r>
            <a:endParaRPr lang="nb-NO" sz="1100" dirty="0"/>
          </a:p>
        </p:txBody>
      </p:sp>
      <p:sp>
        <p:nvSpPr>
          <p:cNvPr id="22" name="TextBox 21"/>
          <p:cNvSpPr txBox="1"/>
          <p:nvPr/>
        </p:nvSpPr>
        <p:spPr>
          <a:xfrm>
            <a:off x="3573016" y="3376808"/>
            <a:ext cx="1008112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1100" smtClean="0"/>
              <a:t>RKO </a:t>
            </a:r>
            <a:r>
              <a:rPr lang="nb-NO" sz="1100" dirty="0"/>
              <a:t>10ng replicate </a:t>
            </a:r>
            <a:r>
              <a:rPr lang="nb-NO" sz="1100" dirty="0" smtClean="0"/>
              <a:t>2-1</a:t>
            </a:r>
            <a:endParaRPr lang="nb-NO" sz="1100" dirty="0"/>
          </a:p>
        </p:txBody>
      </p:sp>
      <p:sp>
        <p:nvSpPr>
          <p:cNvPr id="23" name="TextBox 22"/>
          <p:cNvSpPr txBox="1"/>
          <p:nvPr/>
        </p:nvSpPr>
        <p:spPr>
          <a:xfrm>
            <a:off x="3573016" y="3832756"/>
            <a:ext cx="1008112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1100" smtClean="0"/>
              <a:t>RKO </a:t>
            </a:r>
            <a:r>
              <a:rPr lang="nb-NO" sz="1100" dirty="0"/>
              <a:t>10ng replicate </a:t>
            </a:r>
            <a:r>
              <a:rPr lang="nb-NO" sz="1100" dirty="0" smtClean="0"/>
              <a:t>2-2</a:t>
            </a:r>
            <a:endParaRPr lang="nb-NO" sz="1100" dirty="0"/>
          </a:p>
        </p:txBody>
      </p:sp>
      <p:sp>
        <p:nvSpPr>
          <p:cNvPr id="24" name="TextBox 23"/>
          <p:cNvSpPr txBox="1"/>
          <p:nvPr/>
        </p:nvSpPr>
        <p:spPr>
          <a:xfrm>
            <a:off x="3573016" y="4657455"/>
            <a:ext cx="1008112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1100" smtClean="0"/>
              <a:t>RKO </a:t>
            </a:r>
            <a:r>
              <a:rPr lang="nb-NO" sz="1100" dirty="0"/>
              <a:t>10ng replicate </a:t>
            </a:r>
            <a:r>
              <a:rPr lang="nb-NO" sz="1100" dirty="0" smtClean="0"/>
              <a:t>3-1</a:t>
            </a:r>
            <a:endParaRPr lang="nb-NO" sz="1100" dirty="0"/>
          </a:p>
        </p:txBody>
      </p:sp>
      <p:sp>
        <p:nvSpPr>
          <p:cNvPr id="25" name="TextBox 24"/>
          <p:cNvSpPr txBox="1"/>
          <p:nvPr/>
        </p:nvSpPr>
        <p:spPr>
          <a:xfrm>
            <a:off x="3573016" y="5128900"/>
            <a:ext cx="1008112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1100" smtClean="0"/>
              <a:t>RKO </a:t>
            </a:r>
            <a:r>
              <a:rPr lang="nb-NO" sz="1100" dirty="0"/>
              <a:t>10ng replicate </a:t>
            </a:r>
            <a:r>
              <a:rPr lang="nb-NO" sz="1100" dirty="0" smtClean="0"/>
              <a:t>3-2</a:t>
            </a:r>
            <a:endParaRPr lang="nb-NO" sz="1100" dirty="0"/>
          </a:p>
        </p:txBody>
      </p:sp>
      <p:sp>
        <p:nvSpPr>
          <p:cNvPr id="26" name="TextBox 25"/>
          <p:cNvSpPr txBox="1"/>
          <p:nvPr/>
        </p:nvSpPr>
        <p:spPr>
          <a:xfrm>
            <a:off x="5085184" y="3637057"/>
            <a:ext cx="936104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1100" smtClean="0"/>
              <a:t>RKO </a:t>
            </a:r>
            <a:r>
              <a:rPr lang="nb-NO" sz="1100" dirty="0" smtClean="0"/>
              <a:t>10 ng</a:t>
            </a:r>
          </a:p>
          <a:p>
            <a:pPr algn="ctr"/>
            <a:r>
              <a:rPr lang="nb-NO" sz="1100" dirty="0" smtClean="0"/>
              <a:t>Average+SD</a:t>
            </a:r>
            <a:endParaRPr lang="nb-NO" sz="1100" dirty="0"/>
          </a:p>
        </p:txBody>
      </p:sp>
      <p:cxnSp>
        <p:nvCxnSpPr>
          <p:cNvPr id="28" name="Straight Arrow Connector 27"/>
          <p:cNvCxnSpPr/>
          <p:nvPr/>
        </p:nvCxnSpPr>
        <p:spPr>
          <a:xfrm>
            <a:off x="2636912" y="5724128"/>
            <a:ext cx="0" cy="2619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1772816" y="6003449"/>
            <a:ext cx="17281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600" b="1" dirty="0" smtClean="0"/>
              <a:t>Bioanalyzer</a:t>
            </a:r>
          </a:p>
          <a:p>
            <a:pPr algn="ctr"/>
            <a:r>
              <a:rPr lang="nb-NO" sz="1600" dirty="0" smtClean="0"/>
              <a:t>(all replicates)</a:t>
            </a:r>
            <a:endParaRPr lang="nb-NO" sz="1600" dirty="0"/>
          </a:p>
        </p:txBody>
      </p:sp>
      <p:cxnSp>
        <p:nvCxnSpPr>
          <p:cNvPr id="30" name="Straight Arrow Connector 29"/>
          <p:cNvCxnSpPr>
            <a:stCxn id="5" idx="3"/>
            <a:endCxn id="8" idx="1"/>
          </p:cNvCxnSpPr>
          <p:nvPr/>
        </p:nvCxnSpPr>
        <p:spPr>
          <a:xfrm flipV="1">
            <a:off x="1628800" y="2339172"/>
            <a:ext cx="504056" cy="288032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endCxn id="9" idx="1"/>
          </p:cNvCxnSpPr>
          <p:nvPr/>
        </p:nvCxnSpPr>
        <p:spPr>
          <a:xfrm>
            <a:off x="1628800" y="2627784"/>
            <a:ext cx="504056" cy="169386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>
            <a:off x="4581128" y="2554615"/>
            <a:ext cx="504056" cy="127814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4581128" y="3828020"/>
            <a:ext cx="504056" cy="473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flipV="1">
            <a:off x="4581128" y="3832756"/>
            <a:ext cx="504056" cy="128511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V="1">
            <a:off x="1628800" y="3563888"/>
            <a:ext cx="504056" cy="288032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>
            <a:off x="1628800" y="3852500"/>
            <a:ext cx="504056" cy="169386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flipV="1">
            <a:off x="1628800" y="4906090"/>
            <a:ext cx="504056" cy="288032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>
            <a:off x="1628800" y="5194702"/>
            <a:ext cx="504056" cy="169386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3465004" y="1691680"/>
            <a:ext cx="24842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600" b="1" dirty="0" smtClean="0"/>
              <a:t>Quantification (Qubit)</a:t>
            </a:r>
            <a:endParaRPr lang="nb-NO" sz="1600" b="1" dirty="0"/>
          </a:p>
        </p:txBody>
      </p:sp>
      <p:cxnSp>
        <p:nvCxnSpPr>
          <p:cNvPr id="58" name="Straight Arrow Connector 57"/>
          <p:cNvCxnSpPr>
            <a:stCxn id="8" idx="3"/>
            <a:endCxn id="20" idx="1"/>
          </p:cNvCxnSpPr>
          <p:nvPr/>
        </p:nvCxnSpPr>
        <p:spPr>
          <a:xfrm>
            <a:off x="3050958" y="2339172"/>
            <a:ext cx="522058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/>
          <p:nvPr/>
        </p:nvCxnSpPr>
        <p:spPr>
          <a:xfrm>
            <a:off x="3050958" y="2771800"/>
            <a:ext cx="522058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/>
          <p:nvPr/>
        </p:nvCxnSpPr>
        <p:spPr>
          <a:xfrm>
            <a:off x="3050958" y="3563888"/>
            <a:ext cx="522058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/>
          <p:nvPr/>
        </p:nvCxnSpPr>
        <p:spPr>
          <a:xfrm>
            <a:off x="3050958" y="4067944"/>
            <a:ext cx="522058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>
            <a:off x="3050958" y="4860032"/>
            <a:ext cx="522058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/>
          <p:nvPr/>
        </p:nvCxnSpPr>
        <p:spPr>
          <a:xfrm>
            <a:off x="3050958" y="5364088"/>
            <a:ext cx="522058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03127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8640" y="179512"/>
            <a:ext cx="6480720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dirty="0" smtClean="0"/>
              <a:t>Supplementary Figure 6</a:t>
            </a:r>
          </a:p>
          <a:p>
            <a:r>
              <a:rPr lang="en-US" dirty="0" smtClean="0"/>
              <a:t>Average </a:t>
            </a:r>
            <a:r>
              <a:rPr lang="en-US" dirty="0"/>
              <a:t>peak fragment length </a:t>
            </a:r>
            <a:r>
              <a:rPr lang="en-US" dirty="0" smtClean="0"/>
              <a:t>of isolated cfDNA for cfDNA isolation kits </a:t>
            </a:r>
          </a:p>
          <a:p>
            <a:endParaRPr lang="en-US" sz="1600" dirty="0"/>
          </a:p>
          <a:p>
            <a:r>
              <a:rPr lang="en-US" sz="1600" dirty="0"/>
              <a:t>Results are shown for </a:t>
            </a:r>
            <a:r>
              <a:rPr lang="en-US" sz="1600" dirty="0" smtClean="0"/>
              <a:t>different amounts of </a:t>
            </a:r>
            <a:r>
              <a:rPr lang="en-US" sz="1600" dirty="0"/>
              <a:t>spiked-in fragmented </a:t>
            </a:r>
            <a:r>
              <a:rPr lang="en-US" sz="1600" dirty="0" smtClean="0"/>
              <a:t>RKO </a:t>
            </a:r>
            <a:r>
              <a:rPr lang="en-US" sz="1600" dirty="0"/>
              <a:t>DNA to the normal plasma </a:t>
            </a:r>
            <a:r>
              <a:rPr lang="en-US" sz="1600" dirty="0" smtClean="0"/>
              <a:t>pool, using the High Sensitivity DNA assay with the </a:t>
            </a:r>
            <a:r>
              <a:rPr lang="en-US" sz="1600" dirty="0" err="1" smtClean="0"/>
              <a:t>Bioanalyzer</a:t>
            </a:r>
            <a:endParaRPr lang="nb-NO" sz="1600" dirty="0" smtClean="0"/>
          </a:p>
        </p:txBody>
      </p:sp>
      <p:graphicFrame>
        <p:nvGraphicFramePr>
          <p:cNvPr id="5" name="Char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5934283"/>
              </p:ext>
            </p:extLst>
          </p:nvPr>
        </p:nvGraphicFramePr>
        <p:xfrm>
          <a:off x="332656" y="2339752"/>
          <a:ext cx="6192688" cy="3312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707425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8640" y="179512"/>
            <a:ext cx="64807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dirty="0" smtClean="0"/>
              <a:t>Supplementary Figure 7</a:t>
            </a:r>
          </a:p>
          <a:p>
            <a:r>
              <a:rPr lang="en-US" dirty="0" smtClean="0"/>
              <a:t>Fragment </a:t>
            </a:r>
            <a:r>
              <a:rPr lang="en-US" dirty="0"/>
              <a:t>length distribution and %cfDNA score </a:t>
            </a:r>
            <a:r>
              <a:rPr lang="en-US" dirty="0" smtClean="0"/>
              <a:t>for samples for </a:t>
            </a:r>
            <a:r>
              <a:rPr lang="nb-NO" dirty="0"/>
              <a:t>evaluation of contamination of </a:t>
            </a:r>
            <a:r>
              <a:rPr lang="nb-NO" dirty="0" smtClean="0"/>
              <a:t>HMW DNA </a:t>
            </a:r>
            <a:r>
              <a:rPr lang="nb-NO" dirty="0"/>
              <a:t>in cfDNA isolation </a:t>
            </a:r>
            <a:r>
              <a:rPr lang="nb-NO" dirty="0" smtClean="0"/>
              <a:t>kits</a:t>
            </a:r>
            <a:endParaRPr lang="nb-NO" dirty="0"/>
          </a:p>
        </p:txBody>
      </p:sp>
      <p:sp>
        <p:nvSpPr>
          <p:cNvPr id="9" name="TextBox 8"/>
          <p:cNvSpPr txBox="1"/>
          <p:nvPr/>
        </p:nvSpPr>
        <p:spPr>
          <a:xfrm>
            <a:off x="908720" y="1547664"/>
            <a:ext cx="14401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000" dirty="0" smtClean="0"/>
              <a:t>250 ng gDNA</a:t>
            </a:r>
            <a:endParaRPr lang="nb-NO" sz="1000" dirty="0"/>
          </a:p>
        </p:txBody>
      </p:sp>
      <p:grpSp>
        <p:nvGrpSpPr>
          <p:cNvPr id="48" name="Group 47"/>
          <p:cNvGrpSpPr/>
          <p:nvPr/>
        </p:nvGrpSpPr>
        <p:grpSpPr>
          <a:xfrm>
            <a:off x="2669570" y="1947152"/>
            <a:ext cx="1813135" cy="2807985"/>
            <a:chOff x="2669570" y="1947152"/>
            <a:chExt cx="1813135" cy="2807985"/>
          </a:xfrm>
        </p:grpSpPr>
        <p:pic>
          <p:nvPicPr>
            <p:cNvPr id="10" name="Picture 9" descr="Screen Clippi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73016" y="1952896"/>
              <a:ext cx="321820" cy="2799728"/>
            </a:xfrm>
            <a:prstGeom prst="rect">
              <a:avLst/>
            </a:prstGeom>
          </p:spPr>
        </p:pic>
        <p:pic>
          <p:nvPicPr>
            <p:cNvPr id="11" name="Picture 10" descr="Screen Clippi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83624" y="1950383"/>
              <a:ext cx="599081" cy="2804754"/>
            </a:xfrm>
            <a:prstGeom prst="rect">
              <a:avLst/>
            </a:prstGeom>
          </p:spPr>
        </p:pic>
        <p:pic>
          <p:nvPicPr>
            <p:cNvPr id="13" name="Picture 12" descr="Screen Clippi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69968" y="1952178"/>
              <a:ext cx="613934" cy="2789675"/>
            </a:xfrm>
            <a:prstGeom prst="rect">
              <a:avLst/>
            </a:prstGeom>
          </p:spPr>
        </p:pic>
        <p:pic>
          <p:nvPicPr>
            <p:cNvPr id="12" name="Picture 11" descr="Screen Clippi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69570" y="1947152"/>
              <a:ext cx="311918" cy="2799728"/>
            </a:xfrm>
            <a:prstGeom prst="rect">
              <a:avLst/>
            </a:prstGeom>
          </p:spPr>
        </p:pic>
      </p:grpSp>
      <p:sp>
        <p:nvSpPr>
          <p:cNvPr id="15" name="TextBox 14"/>
          <p:cNvSpPr txBox="1"/>
          <p:nvPr/>
        </p:nvSpPr>
        <p:spPr>
          <a:xfrm>
            <a:off x="2852936" y="1547664"/>
            <a:ext cx="14401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000" dirty="0" smtClean="0"/>
              <a:t>100 ng gDNA</a:t>
            </a:r>
            <a:endParaRPr lang="nb-NO" sz="1000" dirty="0"/>
          </a:p>
        </p:txBody>
      </p:sp>
      <p:grpSp>
        <p:nvGrpSpPr>
          <p:cNvPr id="47" name="Group 46"/>
          <p:cNvGrpSpPr/>
          <p:nvPr/>
        </p:nvGrpSpPr>
        <p:grpSpPr>
          <a:xfrm>
            <a:off x="4653136" y="1903188"/>
            <a:ext cx="1728192" cy="2851949"/>
            <a:chOff x="4729235" y="1903189"/>
            <a:chExt cx="1652093" cy="2851948"/>
          </a:xfrm>
        </p:grpSpPr>
        <p:pic>
          <p:nvPicPr>
            <p:cNvPr id="2" name="Picture 1" descr="Screen Clippi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55085" y="1914409"/>
              <a:ext cx="270420" cy="2829475"/>
            </a:xfrm>
            <a:prstGeom prst="rect">
              <a:avLst/>
            </a:prstGeom>
          </p:spPr>
        </p:pic>
        <p:pic>
          <p:nvPicPr>
            <p:cNvPr id="3" name="Picture 2" descr="Screen Clippin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1475" y="1925662"/>
              <a:ext cx="549853" cy="2829475"/>
            </a:xfrm>
            <a:prstGeom prst="rect">
              <a:avLst/>
            </a:prstGeom>
          </p:spPr>
        </p:pic>
        <p:pic>
          <p:nvPicPr>
            <p:cNvPr id="16" name="Picture 15" descr="Screen Clipping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29235" y="1903189"/>
              <a:ext cx="283941" cy="2819297"/>
            </a:xfrm>
            <a:prstGeom prst="rect">
              <a:avLst/>
            </a:prstGeom>
          </p:spPr>
        </p:pic>
        <p:pic>
          <p:nvPicPr>
            <p:cNvPr id="17" name="Picture 16" descr="Screen Clipping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13176" y="1910395"/>
              <a:ext cx="549853" cy="2844742"/>
            </a:xfrm>
            <a:prstGeom prst="rect">
              <a:avLst/>
            </a:prstGeom>
          </p:spPr>
        </p:pic>
      </p:grpSp>
      <p:sp>
        <p:nvSpPr>
          <p:cNvPr id="19" name="TextBox 18"/>
          <p:cNvSpPr txBox="1"/>
          <p:nvPr/>
        </p:nvSpPr>
        <p:spPr>
          <a:xfrm>
            <a:off x="4797152" y="1547664"/>
            <a:ext cx="14401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000" dirty="0" smtClean="0"/>
              <a:t>50 ng gDNA</a:t>
            </a:r>
            <a:endParaRPr lang="nb-NO" sz="1000" dirty="0"/>
          </a:p>
        </p:txBody>
      </p:sp>
      <p:pic>
        <p:nvPicPr>
          <p:cNvPr id="21" name="Picture 20" descr="Screen Clippi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690" y="5558341"/>
            <a:ext cx="2435214" cy="2808311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885097" y="5148064"/>
            <a:ext cx="14401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000" dirty="0" smtClean="0"/>
              <a:t>25 ng gDNA</a:t>
            </a:r>
            <a:endParaRPr lang="nb-NO" sz="1000" dirty="0"/>
          </a:p>
        </p:txBody>
      </p:sp>
      <p:sp>
        <p:nvSpPr>
          <p:cNvPr id="23" name="Rectangle 22"/>
          <p:cNvSpPr/>
          <p:nvPr/>
        </p:nvSpPr>
        <p:spPr>
          <a:xfrm>
            <a:off x="788327" y="1835696"/>
            <a:ext cx="840473" cy="74699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4" name="Rectangle 23"/>
          <p:cNvSpPr/>
          <p:nvPr/>
        </p:nvSpPr>
        <p:spPr>
          <a:xfrm>
            <a:off x="1713545" y="1835696"/>
            <a:ext cx="840473" cy="74699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5" name="Rectangle 24"/>
          <p:cNvSpPr/>
          <p:nvPr/>
        </p:nvSpPr>
        <p:spPr>
          <a:xfrm>
            <a:off x="2708920" y="1835696"/>
            <a:ext cx="840473" cy="74699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6" name="Rectangle 25"/>
          <p:cNvSpPr/>
          <p:nvPr/>
        </p:nvSpPr>
        <p:spPr>
          <a:xfrm>
            <a:off x="3596639" y="1835696"/>
            <a:ext cx="840473" cy="74699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7" name="Rectangle 26"/>
          <p:cNvSpPr/>
          <p:nvPr/>
        </p:nvSpPr>
        <p:spPr>
          <a:xfrm>
            <a:off x="4653136" y="1835696"/>
            <a:ext cx="840473" cy="74699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8" name="Rectangle 27"/>
          <p:cNvSpPr/>
          <p:nvPr/>
        </p:nvSpPr>
        <p:spPr>
          <a:xfrm>
            <a:off x="5540855" y="1835696"/>
            <a:ext cx="840473" cy="74699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9" name="Rectangle 28"/>
          <p:cNvSpPr/>
          <p:nvPr/>
        </p:nvSpPr>
        <p:spPr>
          <a:xfrm>
            <a:off x="764704" y="5436096"/>
            <a:ext cx="840473" cy="74699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0" name="Rectangle 29"/>
          <p:cNvSpPr/>
          <p:nvPr/>
        </p:nvSpPr>
        <p:spPr>
          <a:xfrm>
            <a:off x="1688206" y="5436096"/>
            <a:ext cx="840473" cy="74699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Rectangle 30"/>
          <p:cNvSpPr/>
          <p:nvPr/>
        </p:nvSpPr>
        <p:spPr>
          <a:xfrm>
            <a:off x="2134709" y="8670428"/>
            <a:ext cx="336416" cy="91613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2" name="Rectangle 31"/>
          <p:cNvSpPr/>
          <p:nvPr/>
        </p:nvSpPr>
        <p:spPr>
          <a:xfrm>
            <a:off x="3502860" y="8678623"/>
            <a:ext cx="336417" cy="83418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3" name="TextBox 32"/>
          <p:cNvSpPr txBox="1"/>
          <p:nvPr/>
        </p:nvSpPr>
        <p:spPr>
          <a:xfrm>
            <a:off x="2446711" y="8556903"/>
            <a:ext cx="11285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 smtClean="0"/>
              <a:t>CNA kit</a:t>
            </a:r>
            <a:endParaRPr lang="nb-NO" sz="1400" dirty="0"/>
          </a:p>
        </p:txBody>
      </p:sp>
      <p:sp>
        <p:nvSpPr>
          <p:cNvPr id="34" name="TextBox 33"/>
          <p:cNvSpPr txBox="1"/>
          <p:nvPr/>
        </p:nvSpPr>
        <p:spPr>
          <a:xfrm>
            <a:off x="3812663" y="8554212"/>
            <a:ext cx="11285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 smtClean="0"/>
              <a:t>MinElute kit</a:t>
            </a:r>
            <a:endParaRPr lang="nb-NO" sz="1400" dirty="0"/>
          </a:p>
        </p:txBody>
      </p:sp>
      <p:pic>
        <p:nvPicPr>
          <p:cNvPr id="35" name="Picture 34" descr="Screen Clippi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920" y="5558341"/>
            <a:ext cx="1825150" cy="2808311"/>
          </a:xfrm>
          <a:prstGeom prst="rect">
            <a:avLst/>
          </a:prstGeom>
        </p:spPr>
      </p:pic>
      <p:grpSp>
        <p:nvGrpSpPr>
          <p:cNvPr id="40" name="Group 39"/>
          <p:cNvGrpSpPr/>
          <p:nvPr/>
        </p:nvGrpSpPr>
        <p:grpSpPr>
          <a:xfrm>
            <a:off x="4653136" y="5558341"/>
            <a:ext cx="1896110" cy="2808311"/>
            <a:chOff x="1319596" y="2494981"/>
            <a:chExt cx="3466670" cy="5325219"/>
          </a:xfrm>
        </p:grpSpPr>
        <p:pic>
          <p:nvPicPr>
            <p:cNvPr id="37" name="Picture 36" descr="Screen Clipping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48389" y="2494981"/>
              <a:ext cx="609685" cy="5315692"/>
            </a:xfrm>
            <a:prstGeom prst="rect">
              <a:avLst/>
            </a:prstGeom>
          </p:spPr>
        </p:pic>
        <p:pic>
          <p:nvPicPr>
            <p:cNvPr id="36" name="Picture 35" descr="Screen Clipping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19596" y="2494981"/>
              <a:ext cx="1162212" cy="5306166"/>
            </a:xfrm>
            <a:prstGeom prst="rect">
              <a:avLst/>
            </a:prstGeom>
          </p:spPr>
        </p:pic>
        <p:pic>
          <p:nvPicPr>
            <p:cNvPr id="38" name="Picture 37" descr="Screen Clipping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30741" y="2494981"/>
              <a:ext cx="1190791" cy="5325219"/>
            </a:xfrm>
            <a:prstGeom prst="rect">
              <a:avLst/>
            </a:prstGeom>
          </p:spPr>
        </p:pic>
        <p:pic>
          <p:nvPicPr>
            <p:cNvPr id="39" name="Picture 38" descr="Screen Clipping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95634" y="2509270"/>
              <a:ext cx="590632" cy="5277587"/>
            </a:xfrm>
            <a:prstGeom prst="rect">
              <a:avLst/>
            </a:prstGeom>
          </p:spPr>
        </p:pic>
      </p:grpSp>
      <p:sp>
        <p:nvSpPr>
          <p:cNvPr id="41" name="TextBox 40"/>
          <p:cNvSpPr txBox="1"/>
          <p:nvPr/>
        </p:nvSpPr>
        <p:spPr>
          <a:xfrm>
            <a:off x="2868663" y="5148064"/>
            <a:ext cx="14401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000" dirty="0" smtClean="0"/>
              <a:t>10 ng gDNA</a:t>
            </a:r>
            <a:endParaRPr lang="nb-NO" sz="1000" dirty="0"/>
          </a:p>
        </p:txBody>
      </p:sp>
      <p:sp>
        <p:nvSpPr>
          <p:cNvPr id="42" name="Rectangle 41"/>
          <p:cNvSpPr/>
          <p:nvPr/>
        </p:nvSpPr>
        <p:spPr>
          <a:xfrm>
            <a:off x="2748270" y="5436096"/>
            <a:ext cx="840473" cy="74699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3" name="Rectangle 42"/>
          <p:cNvSpPr/>
          <p:nvPr/>
        </p:nvSpPr>
        <p:spPr>
          <a:xfrm>
            <a:off x="3671772" y="5436096"/>
            <a:ext cx="840473" cy="74699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4" name="TextBox 43"/>
          <p:cNvSpPr txBox="1"/>
          <p:nvPr/>
        </p:nvSpPr>
        <p:spPr>
          <a:xfrm>
            <a:off x="4831526" y="5148064"/>
            <a:ext cx="14401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000" dirty="0"/>
              <a:t>0</a:t>
            </a:r>
            <a:r>
              <a:rPr lang="nb-NO" sz="1000" dirty="0" smtClean="0"/>
              <a:t> ng gDNA</a:t>
            </a:r>
            <a:endParaRPr lang="nb-NO" sz="1000" dirty="0"/>
          </a:p>
        </p:txBody>
      </p:sp>
      <p:sp>
        <p:nvSpPr>
          <p:cNvPr id="45" name="Rectangle 44"/>
          <p:cNvSpPr/>
          <p:nvPr/>
        </p:nvSpPr>
        <p:spPr>
          <a:xfrm>
            <a:off x="4711133" y="5436096"/>
            <a:ext cx="840473" cy="74699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6" name="Rectangle 45"/>
          <p:cNvSpPr/>
          <p:nvPr/>
        </p:nvSpPr>
        <p:spPr>
          <a:xfrm>
            <a:off x="5634635" y="5436096"/>
            <a:ext cx="840473" cy="74699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grpSp>
        <p:nvGrpSpPr>
          <p:cNvPr id="50" name="Group 49"/>
          <p:cNvGrpSpPr/>
          <p:nvPr/>
        </p:nvGrpSpPr>
        <p:grpSpPr>
          <a:xfrm>
            <a:off x="764704" y="1946825"/>
            <a:ext cx="1791552" cy="2801685"/>
            <a:chOff x="764704" y="1946825"/>
            <a:chExt cx="1791552" cy="2801685"/>
          </a:xfrm>
        </p:grpSpPr>
        <p:pic>
          <p:nvPicPr>
            <p:cNvPr id="6" name="Picture 5" descr="Screen Clipping"/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4074" y="1946825"/>
              <a:ext cx="615774" cy="2801685"/>
            </a:xfrm>
            <a:prstGeom prst="rect">
              <a:avLst/>
            </a:prstGeom>
          </p:spPr>
        </p:pic>
        <p:pic>
          <p:nvPicPr>
            <p:cNvPr id="7" name="Picture 6" descr="Screen Clipping"/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4704" y="1946825"/>
              <a:ext cx="315396" cy="2791644"/>
            </a:xfrm>
            <a:prstGeom prst="rect">
              <a:avLst/>
            </a:prstGeom>
          </p:spPr>
        </p:pic>
        <p:pic>
          <p:nvPicPr>
            <p:cNvPr id="49" name="Picture 48" descr="Screen Clipping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56030" y="1963065"/>
              <a:ext cx="900226" cy="2770308"/>
            </a:xfrm>
            <a:prstGeom prst="rect">
              <a:avLst/>
            </a:prstGeom>
          </p:spPr>
        </p:pic>
      </p:grpSp>
      <p:pic>
        <p:nvPicPr>
          <p:cNvPr id="51" name="Picture 50" descr="Screen Clippi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445" y="1963066"/>
            <a:ext cx="613259" cy="2792072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260877" y="1187624"/>
            <a:ext cx="32403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 smtClean="0"/>
              <a:t>Cell-free DNA ScreenTape (TapeStation)</a:t>
            </a:r>
            <a:endParaRPr lang="nb-NO" sz="1400" dirty="0"/>
          </a:p>
        </p:txBody>
      </p:sp>
    </p:spTree>
    <p:extLst>
      <p:ext uri="{BB962C8B-B14F-4D97-AF65-F5344CB8AC3E}">
        <p14:creationId xmlns:p14="http://schemas.microsoft.com/office/powerpoint/2010/main" val="21928113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8640" y="179512"/>
            <a:ext cx="64807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dirty="0" smtClean="0"/>
              <a:t>Supplementary Figure 8</a:t>
            </a:r>
          </a:p>
          <a:p>
            <a:r>
              <a:rPr lang="nb-NO" dirty="0" smtClean="0"/>
              <a:t>Overview of the workflow for evaluation of </a:t>
            </a:r>
            <a:r>
              <a:rPr lang="en-US" dirty="0" smtClean="0"/>
              <a:t>combinations </a:t>
            </a:r>
            <a:r>
              <a:rPr lang="en-US" dirty="0"/>
              <a:t>of </a:t>
            </a:r>
            <a:r>
              <a:rPr lang="en-US" dirty="0" err="1"/>
              <a:t>cfDNA</a:t>
            </a:r>
            <a:r>
              <a:rPr lang="en-US" dirty="0"/>
              <a:t> isolation and bisulfite conversion kits</a:t>
            </a:r>
            <a:endParaRPr lang="nb-NO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188640" y="1355447"/>
            <a:ext cx="63367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600" dirty="0" smtClean="0"/>
              <a:t>Example for 10 ng spiked-in fragmented RKO DNA and the CNA cfDNA isolation kit:</a:t>
            </a:r>
            <a:endParaRPr lang="nb-NO" sz="1600" dirty="0"/>
          </a:p>
        </p:txBody>
      </p:sp>
      <p:sp>
        <p:nvSpPr>
          <p:cNvPr id="14" name="TextBox 13"/>
          <p:cNvSpPr txBox="1"/>
          <p:nvPr/>
        </p:nvSpPr>
        <p:spPr>
          <a:xfrm>
            <a:off x="260648" y="7310045"/>
            <a:ext cx="62646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600" dirty="0" smtClean="0"/>
              <a:t>Similar set-up for 5, 1 and 0 ng spiked-in </a:t>
            </a:r>
            <a:r>
              <a:rPr lang="nb-NO" sz="1600" smtClean="0"/>
              <a:t>fragmented RKO </a:t>
            </a:r>
            <a:r>
              <a:rPr lang="nb-NO" sz="1600" dirty="0" smtClean="0"/>
              <a:t>DNA to normal plasma pool, all for three different cfDNA isolation kits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32656" y="2629525"/>
            <a:ext cx="1008112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1100" smtClean="0"/>
              <a:t>RKO </a:t>
            </a:r>
            <a:r>
              <a:rPr lang="nb-NO" sz="1100" dirty="0" smtClean="0"/>
              <a:t>10 ng </a:t>
            </a:r>
            <a:r>
              <a:rPr lang="nb-NO" sz="1100" dirty="0"/>
              <a:t>replicate </a:t>
            </a:r>
            <a:r>
              <a:rPr lang="nb-NO" sz="1100" dirty="0" smtClean="0"/>
              <a:t>1-1</a:t>
            </a:r>
            <a:endParaRPr lang="nb-NO" sz="1100" dirty="0"/>
          </a:p>
        </p:txBody>
      </p:sp>
      <p:sp>
        <p:nvSpPr>
          <p:cNvPr id="17" name="TextBox 16"/>
          <p:cNvSpPr txBox="1"/>
          <p:nvPr/>
        </p:nvSpPr>
        <p:spPr>
          <a:xfrm>
            <a:off x="332656" y="3087523"/>
            <a:ext cx="1008112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1100" smtClean="0"/>
              <a:t>RKO </a:t>
            </a:r>
            <a:r>
              <a:rPr lang="nb-NO" sz="1100" dirty="0" smtClean="0"/>
              <a:t>10 ng </a:t>
            </a:r>
            <a:r>
              <a:rPr lang="nb-NO" sz="1100" dirty="0"/>
              <a:t>replicate </a:t>
            </a:r>
            <a:r>
              <a:rPr lang="nb-NO" sz="1100" dirty="0" smtClean="0"/>
              <a:t>1-2</a:t>
            </a:r>
            <a:endParaRPr lang="nb-NO" sz="1100" dirty="0"/>
          </a:p>
        </p:txBody>
      </p:sp>
      <p:sp>
        <p:nvSpPr>
          <p:cNvPr id="18" name="TextBox 17"/>
          <p:cNvSpPr txBox="1"/>
          <p:nvPr/>
        </p:nvSpPr>
        <p:spPr>
          <a:xfrm>
            <a:off x="332656" y="3882605"/>
            <a:ext cx="1008112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1100" smtClean="0"/>
              <a:t>RKO </a:t>
            </a:r>
            <a:r>
              <a:rPr lang="nb-NO" sz="1100" dirty="0" smtClean="0"/>
              <a:t>10 ng </a:t>
            </a:r>
            <a:r>
              <a:rPr lang="nb-NO" sz="1100" dirty="0"/>
              <a:t>replicate </a:t>
            </a:r>
            <a:r>
              <a:rPr lang="nb-NO" sz="1100" dirty="0" smtClean="0"/>
              <a:t>2-1</a:t>
            </a:r>
            <a:endParaRPr lang="nb-NO" sz="1100" dirty="0"/>
          </a:p>
        </p:txBody>
      </p:sp>
      <p:sp>
        <p:nvSpPr>
          <p:cNvPr id="19" name="TextBox 18"/>
          <p:cNvSpPr txBox="1"/>
          <p:nvPr/>
        </p:nvSpPr>
        <p:spPr>
          <a:xfrm>
            <a:off x="332656" y="4338553"/>
            <a:ext cx="1008112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1100" smtClean="0"/>
              <a:t>RKO </a:t>
            </a:r>
            <a:r>
              <a:rPr lang="nb-NO" sz="1100" dirty="0" smtClean="0"/>
              <a:t>10 ng </a:t>
            </a:r>
            <a:r>
              <a:rPr lang="nb-NO" sz="1100" dirty="0"/>
              <a:t>replicate </a:t>
            </a:r>
            <a:r>
              <a:rPr lang="nb-NO" sz="1100" dirty="0" smtClean="0"/>
              <a:t>2-2</a:t>
            </a:r>
            <a:endParaRPr lang="nb-NO" sz="1100" dirty="0"/>
          </a:p>
        </p:txBody>
      </p:sp>
      <p:sp>
        <p:nvSpPr>
          <p:cNvPr id="20" name="TextBox 19"/>
          <p:cNvSpPr txBox="1"/>
          <p:nvPr/>
        </p:nvSpPr>
        <p:spPr>
          <a:xfrm>
            <a:off x="332656" y="5163252"/>
            <a:ext cx="1008112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1100" smtClean="0"/>
              <a:t>RKO </a:t>
            </a:r>
            <a:r>
              <a:rPr lang="nb-NO" sz="1100" dirty="0" smtClean="0"/>
              <a:t>10 ng </a:t>
            </a:r>
            <a:r>
              <a:rPr lang="nb-NO" sz="1100" dirty="0"/>
              <a:t>replicate </a:t>
            </a:r>
            <a:r>
              <a:rPr lang="nb-NO" sz="1100" dirty="0" smtClean="0"/>
              <a:t>3-1</a:t>
            </a:r>
            <a:endParaRPr lang="nb-NO" sz="1100" dirty="0"/>
          </a:p>
        </p:txBody>
      </p:sp>
      <p:sp>
        <p:nvSpPr>
          <p:cNvPr id="21" name="TextBox 20"/>
          <p:cNvSpPr txBox="1"/>
          <p:nvPr/>
        </p:nvSpPr>
        <p:spPr>
          <a:xfrm>
            <a:off x="332656" y="5634697"/>
            <a:ext cx="1008112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1100" smtClean="0"/>
              <a:t>RKO </a:t>
            </a:r>
            <a:r>
              <a:rPr lang="nb-NO" sz="1100" dirty="0" smtClean="0"/>
              <a:t>10 ng </a:t>
            </a:r>
            <a:r>
              <a:rPr lang="nb-NO" sz="1100" dirty="0"/>
              <a:t>replicate </a:t>
            </a:r>
            <a:r>
              <a:rPr lang="nb-NO" sz="1100" dirty="0" smtClean="0"/>
              <a:t>3-2</a:t>
            </a:r>
            <a:endParaRPr lang="nb-NO" sz="1100" dirty="0"/>
          </a:p>
        </p:txBody>
      </p:sp>
      <p:sp>
        <p:nvSpPr>
          <p:cNvPr id="22" name="TextBox 21"/>
          <p:cNvSpPr txBox="1"/>
          <p:nvPr/>
        </p:nvSpPr>
        <p:spPr>
          <a:xfrm>
            <a:off x="1844824" y="4142854"/>
            <a:ext cx="792088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1100" smtClean="0"/>
              <a:t>RKO </a:t>
            </a:r>
            <a:r>
              <a:rPr lang="nb-NO" sz="1100" dirty="0" smtClean="0"/>
              <a:t>10 ng</a:t>
            </a:r>
          </a:p>
          <a:p>
            <a:pPr algn="ctr"/>
            <a:r>
              <a:rPr lang="nb-NO" sz="1100" dirty="0" smtClean="0"/>
              <a:t>pool</a:t>
            </a:r>
            <a:endParaRPr lang="nb-NO" sz="1100" dirty="0"/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3501008" y="6229925"/>
            <a:ext cx="0" cy="2619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2636912" y="6445948"/>
            <a:ext cx="17281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600" b="1" dirty="0" smtClean="0"/>
              <a:t>Bioanalyzer</a:t>
            </a:r>
          </a:p>
          <a:p>
            <a:pPr algn="ctr"/>
            <a:r>
              <a:rPr lang="nb-NO" sz="1600" dirty="0" smtClean="0"/>
              <a:t>(all replicates)</a:t>
            </a:r>
            <a:endParaRPr lang="nb-NO" sz="1600" dirty="0"/>
          </a:p>
        </p:txBody>
      </p:sp>
      <p:cxnSp>
        <p:nvCxnSpPr>
          <p:cNvPr id="27" name="Straight Arrow Connector 26"/>
          <p:cNvCxnSpPr/>
          <p:nvPr/>
        </p:nvCxnSpPr>
        <p:spPr>
          <a:xfrm>
            <a:off x="1340768" y="3060412"/>
            <a:ext cx="504056" cy="127814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1340768" y="4333817"/>
            <a:ext cx="504056" cy="473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V="1">
            <a:off x="1340768" y="4338553"/>
            <a:ext cx="504056" cy="128511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2240868" y="2029654"/>
            <a:ext cx="24842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600" b="1" dirty="0" smtClean="0"/>
              <a:t>Bisulfite conversion</a:t>
            </a:r>
            <a:endParaRPr lang="nb-NO" sz="1600" b="1" dirty="0"/>
          </a:p>
        </p:txBody>
      </p:sp>
      <p:sp>
        <p:nvSpPr>
          <p:cNvPr id="41" name="TextBox 40"/>
          <p:cNvSpPr txBox="1"/>
          <p:nvPr/>
        </p:nvSpPr>
        <p:spPr>
          <a:xfrm>
            <a:off x="3014954" y="2678887"/>
            <a:ext cx="918102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1100" dirty="0" smtClean="0"/>
              <a:t>RKO </a:t>
            </a:r>
            <a:r>
              <a:rPr lang="nb-NO" sz="1100" dirty="0"/>
              <a:t>1</a:t>
            </a:r>
            <a:r>
              <a:rPr lang="nb-NO" sz="1100" dirty="0" smtClean="0"/>
              <a:t>0 </a:t>
            </a:r>
            <a:r>
              <a:rPr lang="nb-NO" sz="1100" dirty="0" smtClean="0"/>
              <a:t>ng replicate 1</a:t>
            </a:r>
            <a:endParaRPr lang="nb-NO" sz="1100" dirty="0"/>
          </a:p>
        </p:txBody>
      </p:sp>
      <p:sp>
        <p:nvSpPr>
          <p:cNvPr id="42" name="TextBox 41"/>
          <p:cNvSpPr txBox="1"/>
          <p:nvPr/>
        </p:nvSpPr>
        <p:spPr>
          <a:xfrm>
            <a:off x="3014954" y="3110935"/>
            <a:ext cx="918102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1100" dirty="0" smtClean="0"/>
              <a:t>RKO </a:t>
            </a:r>
            <a:r>
              <a:rPr lang="nb-NO" sz="1100" dirty="0"/>
              <a:t>1</a:t>
            </a:r>
            <a:r>
              <a:rPr lang="nb-NO" sz="1100" dirty="0" smtClean="0"/>
              <a:t>0 </a:t>
            </a:r>
            <a:r>
              <a:rPr lang="nb-NO" sz="1100" dirty="0" smtClean="0"/>
              <a:t>ng replicate 2</a:t>
            </a:r>
            <a:endParaRPr lang="nb-NO" sz="1100" dirty="0"/>
          </a:p>
        </p:txBody>
      </p:sp>
      <p:sp>
        <p:nvSpPr>
          <p:cNvPr id="43" name="TextBox 42"/>
          <p:cNvSpPr txBox="1"/>
          <p:nvPr/>
        </p:nvSpPr>
        <p:spPr>
          <a:xfrm>
            <a:off x="3014954" y="3541822"/>
            <a:ext cx="918102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1100" dirty="0" smtClean="0"/>
              <a:t>RKO </a:t>
            </a:r>
            <a:r>
              <a:rPr lang="nb-NO" sz="1100" dirty="0" smtClean="0"/>
              <a:t>10 </a:t>
            </a:r>
            <a:r>
              <a:rPr lang="nb-NO" sz="1100" dirty="0" smtClean="0"/>
              <a:t>ng replicate 3</a:t>
            </a:r>
            <a:endParaRPr lang="nb-NO" sz="1100" dirty="0"/>
          </a:p>
        </p:txBody>
      </p:sp>
      <p:sp>
        <p:nvSpPr>
          <p:cNvPr id="44" name="TextBox 43"/>
          <p:cNvSpPr txBox="1"/>
          <p:nvPr/>
        </p:nvSpPr>
        <p:spPr>
          <a:xfrm>
            <a:off x="3014954" y="4767119"/>
            <a:ext cx="918102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1100" dirty="0" smtClean="0"/>
              <a:t>RKO </a:t>
            </a:r>
            <a:r>
              <a:rPr lang="nb-NO" sz="1100" dirty="0" smtClean="0"/>
              <a:t>10 </a:t>
            </a:r>
            <a:r>
              <a:rPr lang="nb-NO" sz="1100" dirty="0" smtClean="0"/>
              <a:t>ng replicate 1</a:t>
            </a:r>
            <a:endParaRPr lang="nb-NO" sz="1100" dirty="0"/>
          </a:p>
        </p:txBody>
      </p:sp>
      <p:sp>
        <p:nvSpPr>
          <p:cNvPr id="45" name="TextBox 44"/>
          <p:cNvSpPr txBox="1"/>
          <p:nvPr/>
        </p:nvSpPr>
        <p:spPr>
          <a:xfrm>
            <a:off x="3014954" y="5199167"/>
            <a:ext cx="918102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1100" dirty="0" smtClean="0"/>
              <a:t>RKO </a:t>
            </a:r>
            <a:r>
              <a:rPr lang="nb-NO" sz="1100" dirty="0" smtClean="0"/>
              <a:t>10 </a:t>
            </a:r>
            <a:r>
              <a:rPr lang="nb-NO" sz="1100" dirty="0" smtClean="0"/>
              <a:t>ng replicate 2</a:t>
            </a:r>
            <a:endParaRPr lang="nb-NO" sz="1100" dirty="0"/>
          </a:p>
        </p:txBody>
      </p:sp>
      <p:sp>
        <p:nvSpPr>
          <p:cNvPr id="46" name="TextBox 45"/>
          <p:cNvSpPr txBox="1"/>
          <p:nvPr/>
        </p:nvSpPr>
        <p:spPr>
          <a:xfrm>
            <a:off x="3014954" y="5631215"/>
            <a:ext cx="918102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1100" dirty="0" smtClean="0"/>
              <a:t>RKO </a:t>
            </a:r>
            <a:r>
              <a:rPr lang="nb-NO" sz="1100" dirty="0" smtClean="0"/>
              <a:t>10 </a:t>
            </a:r>
            <a:r>
              <a:rPr lang="nb-NO" sz="1100" dirty="0" smtClean="0"/>
              <a:t>ng replicate 3</a:t>
            </a:r>
            <a:endParaRPr lang="nb-NO" sz="1100" dirty="0"/>
          </a:p>
        </p:txBody>
      </p:sp>
      <p:sp>
        <p:nvSpPr>
          <p:cNvPr id="2" name="TextBox 1"/>
          <p:cNvSpPr txBox="1"/>
          <p:nvPr/>
        </p:nvSpPr>
        <p:spPr>
          <a:xfrm>
            <a:off x="2852936" y="2369949"/>
            <a:ext cx="12061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 dirty="0" smtClean="0"/>
              <a:t>EpiTect kit</a:t>
            </a:r>
            <a:endParaRPr lang="nb-NO" sz="1400" dirty="0"/>
          </a:p>
        </p:txBody>
      </p:sp>
      <p:sp>
        <p:nvSpPr>
          <p:cNvPr id="47" name="TextBox 46"/>
          <p:cNvSpPr txBox="1"/>
          <p:nvPr/>
        </p:nvSpPr>
        <p:spPr>
          <a:xfrm>
            <a:off x="2870938" y="4458181"/>
            <a:ext cx="12061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 dirty="0" smtClean="0"/>
              <a:t>Premium kit</a:t>
            </a:r>
            <a:endParaRPr lang="nb-NO" sz="1400" dirty="0"/>
          </a:p>
        </p:txBody>
      </p:sp>
      <p:cxnSp>
        <p:nvCxnSpPr>
          <p:cNvPr id="49" name="Straight Arrow Connector 48"/>
          <p:cNvCxnSpPr>
            <a:stCxn id="22" idx="3"/>
            <a:endCxn id="41" idx="1"/>
          </p:cNvCxnSpPr>
          <p:nvPr/>
        </p:nvCxnSpPr>
        <p:spPr>
          <a:xfrm flipV="1">
            <a:off x="2636912" y="2894331"/>
            <a:ext cx="378042" cy="146396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>
            <a:stCxn id="22" idx="3"/>
            <a:endCxn id="42" idx="1"/>
          </p:cNvCxnSpPr>
          <p:nvPr/>
        </p:nvCxnSpPr>
        <p:spPr>
          <a:xfrm flipV="1">
            <a:off x="2636912" y="3326379"/>
            <a:ext cx="378042" cy="103191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>
            <a:stCxn id="22" idx="3"/>
            <a:endCxn id="43" idx="1"/>
          </p:cNvCxnSpPr>
          <p:nvPr/>
        </p:nvCxnSpPr>
        <p:spPr>
          <a:xfrm flipV="1">
            <a:off x="2636912" y="3757266"/>
            <a:ext cx="378042" cy="60103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>
            <a:stCxn id="22" idx="3"/>
            <a:endCxn id="44" idx="1"/>
          </p:cNvCxnSpPr>
          <p:nvPr/>
        </p:nvCxnSpPr>
        <p:spPr>
          <a:xfrm>
            <a:off x="2636912" y="4358298"/>
            <a:ext cx="378042" cy="62426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>
            <a:stCxn id="22" idx="3"/>
            <a:endCxn id="45" idx="1"/>
          </p:cNvCxnSpPr>
          <p:nvPr/>
        </p:nvCxnSpPr>
        <p:spPr>
          <a:xfrm>
            <a:off x="2636912" y="4358298"/>
            <a:ext cx="378042" cy="105631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>
            <a:stCxn id="22" idx="3"/>
            <a:endCxn id="46" idx="1"/>
          </p:cNvCxnSpPr>
          <p:nvPr/>
        </p:nvCxnSpPr>
        <p:spPr>
          <a:xfrm>
            <a:off x="2636912" y="4358298"/>
            <a:ext cx="378042" cy="148836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4437112" y="2678887"/>
            <a:ext cx="918102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1100" dirty="0" smtClean="0"/>
              <a:t>RKO </a:t>
            </a:r>
            <a:r>
              <a:rPr lang="nb-NO" sz="1100" dirty="0" smtClean="0"/>
              <a:t>10 </a:t>
            </a:r>
            <a:r>
              <a:rPr lang="nb-NO" sz="1100" dirty="0" smtClean="0"/>
              <a:t>ng replicate 1</a:t>
            </a:r>
            <a:endParaRPr lang="nb-NO" sz="1100" dirty="0"/>
          </a:p>
        </p:txBody>
      </p:sp>
      <p:sp>
        <p:nvSpPr>
          <p:cNvPr id="61" name="TextBox 60"/>
          <p:cNvSpPr txBox="1"/>
          <p:nvPr/>
        </p:nvSpPr>
        <p:spPr>
          <a:xfrm>
            <a:off x="4437112" y="3110935"/>
            <a:ext cx="918102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1100" dirty="0" smtClean="0"/>
              <a:t>RKO </a:t>
            </a:r>
            <a:r>
              <a:rPr lang="nb-NO" sz="1100" dirty="0"/>
              <a:t>1</a:t>
            </a:r>
            <a:r>
              <a:rPr lang="nb-NO" sz="1100" dirty="0" smtClean="0"/>
              <a:t>0 </a:t>
            </a:r>
            <a:r>
              <a:rPr lang="nb-NO" sz="1100" dirty="0" smtClean="0"/>
              <a:t>ng replicate 2</a:t>
            </a:r>
            <a:endParaRPr lang="nb-NO" sz="1100" dirty="0"/>
          </a:p>
        </p:txBody>
      </p:sp>
      <p:sp>
        <p:nvSpPr>
          <p:cNvPr id="62" name="TextBox 61"/>
          <p:cNvSpPr txBox="1"/>
          <p:nvPr/>
        </p:nvSpPr>
        <p:spPr>
          <a:xfrm>
            <a:off x="4437112" y="3541822"/>
            <a:ext cx="918102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1100" dirty="0" smtClean="0"/>
              <a:t>RKO </a:t>
            </a:r>
            <a:r>
              <a:rPr lang="nb-NO" sz="1100" dirty="0" smtClean="0"/>
              <a:t>10 </a:t>
            </a:r>
            <a:r>
              <a:rPr lang="nb-NO" sz="1100" dirty="0" smtClean="0"/>
              <a:t>ng replicate 3</a:t>
            </a:r>
            <a:endParaRPr lang="nb-NO" sz="1100" dirty="0"/>
          </a:p>
        </p:txBody>
      </p:sp>
      <p:sp>
        <p:nvSpPr>
          <p:cNvPr id="63" name="TextBox 62"/>
          <p:cNvSpPr txBox="1"/>
          <p:nvPr/>
        </p:nvSpPr>
        <p:spPr>
          <a:xfrm>
            <a:off x="4437112" y="4767119"/>
            <a:ext cx="918102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1100" dirty="0" smtClean="0"/>
              <a:t>RKO </a:t>
            </a:r>
            <a:r>
              <a:rPr lang="nb-NO" sz="1100" dirty="0"/>
              <a:t>1</a:t>
            </a:r>
            <a:r>
              <a:rPr lang="nb-NO" sz="1100" dirty="0" smtClean="0"/>
              <a:t>0 </a:t>
            </a:r>
            <a:r>
              <a:rPr lang="nb-NO" sz="1100" dirty="0" smtClean="0"/>
              <a:t>ng replicate 1</a:t>
            </a:r>
            <a:endParaRPr lang="nb-NO" sz="1100" dirty="0"/>
          </a:p>
        </p:txBody>
      </p:sp>
      <p:sp>
        <p:nvSpPr>
          <p:cNvPr id="64" name="TextBox 63"/>
          <p:cNvSpPr txBox="1"/>
          <p:nvPr/>
        </p:nvSpPr>
        <p:spPr>
          <a:xfrm>
            <a:off x="4437112" y="5199167"/>
            <a:ext cx="918102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1100" dirty="0" smtClean="0"/>
              <a:t>RKO </a:t>
            </a:r>
            <a:r>
              <a:rPr lang="nb-NO" sz="1100" dirty="0" smtClean="0"/>
              <a:t>10 </a:t>
            </a:r>
            <a:r>
              <a:rPr lang="nb-NO" sz="1100" dirty="0" smtClean="0"/>
              <a:t>ng replicate 2</a:t>
            </a:r>
            <a:endParaRPr lang="nb-NO" sz="1100" dirty="0"/>
          </a:p>
        </p:txBody>
      </p:sp>
      <p:sp>
        <p:nvSpPr>
          <p:cNvPr id="65" name="TextBox 64"/>
          <p:cNvSpPr txBox="1"/>
          <p:nvPr/>
        </p:nvSpPr>
        <p:spPr>
          <a:xfrm>
            <a:off x="4437112" y="5631215"/>
            <a:ext cx="918102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1100" dirty="0" smtClean="0"/>
              <a:t>RKO </a:t>
            </a:r>
            <a:r>
              <a:rPr lang="nb-NO" sz="1100" dirty="0" smtClean="0"/>
              <a:t>10 </a:t>
            </a:r>
            <a:r>
              <a:rPr lang="nb-NO" sz="1100" dirty="0" smtClean="0"/>
              <a:t>ng replicate 3</a:t>
            </a:r>
            <a:endParaRPr lang="nb-NO" sz="1100" dirty="0"/>
          </a:p>
        </p:txBody>
      </p:sp>
      <p:sp>
        <p:nvSpPr>
          <p:cNvPr id="66" name="TextBox 65"/>
          <p:cNvSpPr txBox="1"/>
          <p:nvPr/>
        </p:nvSpPr>
        <p:spPr>
          <a:xfrm>
            <a:off x="4365104" y="2369949"/>
            <a:ext cx="12061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 dirty="0" smtClean="0"/>
              <a:t>EpiTect kit</a:t>
            </a:r>
            <a:endParaRPr lang="nb-NO" sz="1400" dirty="0"/>
          </a:p>
        </p:txBody>
      </p:sp>
      <p:sp>
        <p:nvSpPr>
          <p:cNvPr id="67" name="TextBox 66"/>
          <p:cNvSpPr txBox="1"/>
          <p:nvPr/>
        </p:nvSpPr>
        <p:spPr>
          <a:xfrm>
            <a:off x="4383106" y="4458181"/>
            <a:ext cx="12061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 dirty="0" smtClean="0"/>
              <a:t>Premium kit</a:t>
            </a:r>
            <a:endParaRPr lang="nb-NO" sz="1400" dirty="0"/>
          </a:p>
        </p:txBody>
      </p:sp>
      <p:sp>
        <p:nvSpPr>
          <p:cNvPr id="74" name="TextBox 73"/>
          <p:cNvSpPr txBox="1"/>
          <p:nvPr/>
        </p:nvSpPr>
        <p:spPr>
          <a:xfrm>
            <a:off x="4329100" y="2029654"/>
            <a:ext cx="24842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600" b="1" dirty="0" smtClean="0"/>
              <a:t>ddPCR</a:t>
            </a:r>
            <a:endParaRPr lang="nb-NO" sz="1600" b="1" dirty="0"/>
          </a:p>
        </p:txBody>
      </p:sp>
      <p:sp>
        <p:nvSpPr>
          <p:cNvPr id="75" name="TextBox 74"/>
          <p:cNvSpPr txBox="1"/>
          <p:nvPr/>
        </p:nvSpPr>
        <p:spPr>
          <a:xfrm>
            <a:off x="5751258" y="3110935"/>
            <a:ext cx="918102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1100" dirty="0" smtClean="0"/>
              <a:t>4Plex</a:t>
            </a:r>
          </a:p>
          <a:p>
            <a:pPr algn="ctr"/>
            <a:r>
              <a:rPr lang="nb-NO" sz="1100" dirty="0" smtClean="0"/>
              <a:t>Average+SD</a:t>
            </a:r>
            <a:endParaRPr lang="nb-NO" sz="1100" dirty="0"/>
          </a:p>
        </p:txBody>
      </p:sp>
      <p:sp>
        <p:nvSpPr>
          <p:cNvPr id="76" name="TextBox 75"/>
          <p:cNvSpPr txBox="1"/>
          <p:nvPr/>
        </p:nvSpPr>
        <p:spPr>
          <a:xfrm>
            <a:off x="5751258" y="5199167"/>
            <a:ext cx="918102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1100" dirty="0" smtClean="0"/>
              <a:t>4Plex</a:t>
            </a:r>
          </a:p>
          <a:p>
            <a:pPr algn="ctr"/>
            <a:r>
              <a:rPr lang="nb-NO" sz="1100" dirty="0" smtClean="0"/>
              <a:t>Average+SD</a:t>
            </a:r>
            <a:endParaRPr lang="nb-NO" sz="1100" dirty="0"/>
          </a:p>
        </p:txBody>
      </p:sp>
      <p:cxnSp>
        <p:nvCxnSpPr>
          <p:cNvPr id="78" name="Straight Arrow Connector 77"/>
          <p:cNvCxnSpPr>
            <a:stCxn id="41" idx="3"/>
            <a:endCxn id="60" idx="1"/>
          </p:cNvCxnSpPr>
          <p:nvPr/>
        </p:nvCxnSpPr>
        <p:spPr>
          <a:xfrm>
            <a:off x="3933056" y="2894331"/>
            <a:ext cx="504056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/>
          <p:cNvCxnSpPr/>
          <p:nvPr/>
        </p:nvCxnSpPr>
        <p:spPr>
          <a:xfrm>
            <a:off x="3933056" y="3325798"/>
            <a:ext cx="504056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/>
          <p:cNvCxnSpPr/>
          <p:nvPr/>
        </p:nvCxnSpPr>
        <p:spPr>
          <a:xfrm>
            <a:off x="3933056" y="3757846"/>
            <a:ext cx="504056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/>
          <p:cNvCxnSpPr/>
          <p:nvPr/>
        </p:nvCxnSpPr>
        <p:spPr>
          <a:xfrm>
            <a:off x="3933056" y="4981982"/>
            <a:ext cx="504056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/>
          <p:cNvCxnSpPr/>
          <p:nvPr/>
        </p:nvCxnSpPr>
        <p:spPr>
          <a:xfrm>
            <a:off x="3933056" y="5414030"/>
            <a:ext cx="504056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/>
          <p:cNvCxnSpPr/>
          <p:nvPr/>
        </p:nvCxnSpPr>
        <p:spPr>
          <a:xfrm>
            <a:off x="3933056" y="5846078"/>
            <a:ext cx="504056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84"/>
          <p:cNvCxnSpPr>
            <a:stCxn id="60" idx="3"/>
            <a:endCxn id="75" idx="1"/>
          </p:cNvCxnSpPr>
          <p:nvPr/>
        </p:nvCxnSpPr>
        <p:spPr>
          <a:xfrm>
            <a:off x="5355214" y="2894331"/>
            <a:ext cx="396044" cy="43204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/>
          <p:cNvCxnSpPr>
            <a:stCxn id="61" idx="3"/>
            <a:endCxn id="75" idx="1"/>
          </p:cNvCxnSpPr>
          <p:nvPr/>
        </p:nvCxnSpPr>
        <p:spPr>
          <a:xfrm>
            <a:off x="5355214" y="3326379"/>
            <a:ext cx="39604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8"/>
          <p:cNvCxnSpPr>
            <a:stCxn id="62" idx="3"/>
            <a:endCxn id="75" idx="1"/>
          </p:cNvCxnSpPr>
          <p:nvPr/>
        </p:nvCxnSpPr>
        <p:spPr>
          <a:xfrm flipV="1">
            <a:off x="5355214" y="3326379"/>
            <a:ext cx="396044" cy="43088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90"/>
          <p:cNvCxnSpPr>
            <a:stCxn id="63" idx="3"/>
            <a:endCxn id="76" idx="1"/>
          </p:cNvCxnSpPr>
          <p:nvPr/>
        </p:nvCxnSpPr>
        <p:spPr>
          <a:xfrm>
            <a:off x="5355214" y="4982563"/>
            <a:ext cx="396044" cy="43204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Arrow Connector 92"/>
          <p:cNvCxnSpPr>
            <a:stCxn id="64" idx="3"/>
            <a:endCxn id="76" idx="1"/>
          </p:cNvCxnSpPr>
          <p:nvPr/>
        </p:nvCxnSpPr>
        <p:spPr>
          <a:xfrm>
            <a:off x="5355214" y="5414611"/>
            <a:ext cx="39604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94"/>
          <p:cNvCxnSpPr>
            <a:stCxn id="65" idx="3"/>
            <a:endCxn id="76" idx="1"/>
          </p:cNvCxnSpPr>
          <p:nvPr/>
        </p:nvCxnSpPr>
        <p:spPr>
          <a:xfrm flipV="1">
            <a:off x="5355214" y="5414611"/>
            <a:ext cx="396044" cy="43204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80628" y="2360386"/>
            <a:ext cx="20522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 smtClean="0"/>
              <a:t>cfDNA isolated from CNA kit</a:t>
            </a:r>
            <a:endParaRPr lang="nb-NO" sz="1200" dirty="0"/>
          </a:p>
        </p:txBody>
      </p:sp>
      <p:sp>
        <p:nvSpPr>
          <p:cNvPr id="56" name="TextBox 55"/>
          <p:cNvSpPr txBox="1"/>
          <p:nvPr/>
        </p:nvSpPr>
        <p:spPr>
          <a:xfrm>
            <a:off x="1808820" y="3790271"/>
            <a:ext cx="8640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 dirty="0" smtClean="0"/>
              <a:t>Pool</a:t>
            </a:r>
            <a:endParaRPr lang="nb-NO" sz="1400" dirty="0"/>
          </a:p>
        </p:txBody>
      </p:sp>
    </p:spTree>
    <p:extLst>
      <p:ext uri="{BB962C8B-B14F-4D97-AF65-F5344CB8AC3E}">
        <p14:creationId xmlns:p14="http://schemas.microsoft.com/office/powerpoint/2010/main" val="1823455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8640" y="179512"/>
            <a:ext cx="6480720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dirty="0" smtClean="0"/>
              <a:t>Supplementary Figure 9</a:t>
            </a:r>
          </a:p>
          <a:p>
            <a:r>
              <a:rPr lang="en-US" dirty="0" smtClean="0"/>
              <a:t>Average </a:t>
            </a:r>
            <a:r>
              <a:rPr lang="en-US" dirty="0"/>
              <a:t>peak fragment length of bisulfite converted </a:t>
            </a:r>
            <a:r>
              <a:rPr lang="en-US" dirty="0" smtClean="0"/>
              <a:t>cfDNA for combinations </a:t>
            </a:r>
            <a:r>
              <a:rPr lang="en-US" dirty="0"/>
              <a:t>of cfDNA isolation and bisulfite conversion </a:t>
            </a:r>
            <a:r>
              <a:rPr lang="en-US" dirty="0" smtClean="0"/>
              <a:t>kits</a:t>
            </a:r>
          </a:p>
          <a:p>
            <a:endParaRPr lang="en-US" sz="1600" dirty="0"/>
          </a:p>
          <a:p>
            <a:r>
              <a:rPr lang="en-US" sz="1600" dirty="0"/>
              <a:t>Results are shown for different amounts of spiked-in fragmented </a:t>
            </a:r>
            <a:r>
              <a:rPr lang="en-US" sz="1600" dirty="0" smtClean="0"/>
              <a:t>RKO </a:t>
            </a:r>
            <a:r>
              <a:rPr lang="en-US" sz="1600" dirty="0"/>
              <a:t>DNA to the normal plasma </a:t>
            </a:r>
            <a:r>
              <a:rPr lang="en-US" sz="1600" dirty="0" smtClean="0"/>
              <a:t>pool, </a:t>
            </a:r>
            <a:r>
              <a:rPr lang="en-US" sz="1600" dirty="0"/>
              <a:t>using the RNA 6000 Pico assay with the </a:t>
            </a:r>
            <a:r>
              <a:rPr lang="en-US" sz="1600" dirty="0" err="1"/>
              <a:t>Bioanalyzer</a:t>
            </a:r>
            <a:endParaRPr lang="nb-NO" sz="1600" dirty="0"/>
          </a:p>
        </p:txBody>
      </p:sp>
      <p:graphicFrame>
        <p:nvGraphicFramePr>
          <p:cNvPr id="3" name="Char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8831745"/>
              </p:ext>
            </p:extLst>
          </p:nvPr>
        </p:nvGraphicFramePr>
        <p:xfrm>
          <a:off x="289793" y="2267744"/>
          <a:ext cx="6235551" cy="39136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005064" y="6134691"/>
            <a:ext cx="25922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00" dirty="0" smtClean="0"/>
              <a:t>* Base pair position may not be accurate since bisulfite converted DNA is run on an RNA chip</a:t>
            </a:r>
          </a:p>
        </p:txBody>
      </p:sp>
    </p:spTree>
    <p:extLst>
      <p:ext uri="{BB962C8B-B14F-4D97-AF65-F5344CB8AC3E}">
        <p14:creationId xmlns:p14="http://schemas.microsoft.com/office/powerpoint/2010/main" val="35698501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1299</TotalTime>
  <Words>868</Words>
  <Application>Microsoft Office PowerPoint</Application>
  <PresentationFormat>On-screen Show (4:3)</PresentationFormat>
  <Paragraphs>173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Sykehuspartner HF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Stine Henrichson Kresse</dc:creator>
  <cp:lastModifiedBy>Stine Henrichson Kresse</cp:lastModifiedBy>
  <cp:revision>94</cp:revision>
  <dcterms:created xsi:type="dcterms:W3CDTF">2022-09-21T08:05:51Z</dcterms:created>
  <dcterms:modified xsi:type="dcterms:W3CDTF">2023-08-27T15:22:41Z</dcterms:modified>
</cp:coreProperties>
</file>