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972800" cy="14630400"/>
  <p:notesSz cx="9144000" cy="6858000"/>
  <p:defaultTextStyle>
    <a:defPPr>
      <a:defRPr lang="en-US"/>
    </a:defPPr>
    <a:lvl1pPr marL="0" algn="l" defTabSz="1404042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702019" algn="l" defTabSz="1404042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1404042" algn="l" defTabSz="1404042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2106061" algn="l" defTabSz="1404042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2808083" algn="l" defTabSz="1404042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3510103" algn="l" defTabSz="1404042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4212124" algn="l" defTabSz="1404042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4914145" algn="l" defTabSz="1404042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5616166" algn="l" defTabSz="1404042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423" userDrawn="1">
          <p15:clr>
            <a:srgbClr val="A4A3A4"/>
          </p15:clr>
        </p15:guide>
        <p15:guide id="2" pos="3456" userDrawn="1">
          <p15:clr>
            <a:srgbClr val="A4A3A4"/>
          </p15:clr>
        </p15:guide>
        <p15:guide id="3" orient="horz" pos="460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>
        <p:scale>
          <a:sx n="100" d="100"/>
          <a:sy n="100" d="100"/>
        </p:scale>
        <p:origin x="-1140" y="-72"/>
      </p:cViewPr>
      <p:guideLst>
        <p:guide orient="horz" pos="4423"/>
        <p:guide orient="horz" pos="4609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4544913"/>
            <a:ext cx="9326880" cy="31360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8290561"/>
            <a:ext cx="7680960" cy="37388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61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23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84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46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308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69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03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9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96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25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888200" y="1561257"/>
            <a:ext cx="6172200" cy="332909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1561257"/>
            <a:ext cx="18333720" cy="332909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911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33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9401391"/>
            <a:ext cx="9326880" cy="2905760"/>
          </a:xfrm>
        </p:spPr>
        <p:txBody>
          <a:bodyPr anchor="t"/>
          <a:lstStyle>
            <a:lvl1pPr algn="l">
              <a:defRPr sz="748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6200998"/>
            <a:ext cx="9326880" cy="3200398"/>
          </a:xfrm>
        </p:spPr>
        <p:txBody>
          <a:bodyPr anchor="b"/>
          <a:lstStyle>
            <a:lvl1pPr marL="0" indent="0">
              <a:buNone/>
              <a:defRPr sz="3804">
                <a:solidFill>
                  <a:schemeClr val="tx1">
                    <a:tint val="75000"/>
                  </a:schemeClr>
                </a:solidFill>
              </a:defRPr>
            </a:lvl1pPr>
            <a:lvl2pPr marL="861622" indent="0">
              <a:buNone/>
              <a:defRPr sz="3436">
                <a:solidFill>
                  <a:schemeClr val="tx1">
                    <a:tint val="75000"/>
                  </a:schemeClr>
                </a:solidFill>
              </a:defRPr>
            </a:lvl2pPr>
            <a:lvl3pPr marL="1723249" indent="0">
              <a:buNone/>
              <a:defRPr sz="3069">
                <a:solidFill>
                  <a:schemeClr val="tx1">
                    <a:tint val="75000"/>
                  </a:schemeClr>
                </a:solidFill>
              </a:defRPr>
            </a:lvl3pPr>
            <a:lvl4pPr marL="258487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446496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4308119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516974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6031366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89299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849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9103365"/>
            <a:ext cx="12252960" cy="25748830"/>
          </a:xfrm>
        </p:spPr>
        <p:txBody>
          <a:bodyPr/>
          <a:lstStyle>
            <a:lvl1pPr>
              <a:defRPr sz="5277"/>
            </a:lvl1pPr>
            <a:lvl2pPr>
              <a:defRPr sz="4417"/>
            </a:lvl2pPr>
            <a:lvl3pPr>
              <a:defRPr sz="3804"/>
            </a:lvl3pPr>
            <a:lvl4pPr>
              <a:defRPr sz="3436"/>
            </a:lvl4pPr>
            <a:lvl5pPr>
              <a:defRPr sz="3436"/>
            </a:lvl5pPr>
            <a:lvl6pPr>
              <a:defRPr sz="3436"/>
            </a:lvl6pPr>
            <a:lvl7pPr>
              <a:defRPr sz="3436"/>
            </a:lvl7pPr>
            <a:lvl8pPr>
              <a:defRPr sz="3436"/>
            </a:lvl8pPr>
            <a:lvl9pPr>
              <a:defRPr sz="34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07440" y="9103365"/>
            <a:ext cx="12252960" cy="25748830"/>
          </a:xfrm>
        </p:spPr>
        <p:txBody>
          <a:bodyPr/>
          <a:lstStyle>
            <a:lvl1pPr>
              <a:defRPr sz="5277"/>
            </a:lvl1pPr>
            <a:lvl2pPr>
              <a:defRPr sz="4417"/>
            </a:lvl2pPr>
            <a:lvl3pPr>
              <a:defRPr sz="3804"/>
            </a:lvl3pPr>
            <a:lvl4pPr>
              <a:defRPr sz="3436"/>
            </a:lvl4pPr>
            <a:lvl5pPr>
              <a:defRPr sz="3436"/>
            </a:lvl5pPr>
            <a:lvl6pPr>
              <a:defRPr sz="3436"/>
            </a:lvl6pPr>
            <a:lvl7pPr>
              <a:defRPr sz="3436"/>
            </a:lvl7pPr>
            <a:lvl8pPr>
              <a:defRPr sz="3436"/>
            </a:lvl8pPr>
            <a:lvl9pPr>
              <a:defRPr sz="34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8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585898"/>
            <a:ext cx="9875520" cy="243839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3274913"/>
            <a:ext cx="4848226" cy="1364823"/>
          </a:xfrm>
        </p:spPr>
        <p:txBody>
          <a:bodyPr anchor="b"/>
          <a:lstStyle>
            <a:lvl1pPr marL="0" indent="0">
              <a:buNone/>
              <a:defRPr sz="4417" b="1"/>
            </a:lvl1pPr>
            <a:lvl2pPr marL="861622" indent="0">
              <a:buNone/>
              <a:defRPr sz="3804" b="1"/>
            </a:lvl2pPr>
            <a:lvl3pPr marL="1723249" indent="0">
              <a:buNone/>
              <a:defRPr sz="3436" b="1"/>
            </a:lvl3pPr>
            <a:lvl4pPr marL="2584870" indent="0">
              <a:buNone/>
              <a:defRPr sz="3069" b="1"/>
            </a:lvl4pPr>
            <a:lvl5pPr marL="3446496" indent="0">
              <a:buNone/>
              <a:defRPr sz="3069" b="1"/>
            </a:lvl5pPr>
            <a:lvl6pPr marL="4308119" indent="0">
              <a:buNone/>
              <a:defRPr sz="3069" b="1"/>
            </a:lvl6pPr>
            <a:lvl7pPr marL="5169742" indent="0">
              <a:buNone/>
              <a:defRPr sz="3069" b="1"/>
            </a:lvl7pPr>
            <a:lvl8pPr marL="6031366" indent="0">
              <a:buNone/>
              <a:defRPr sz="3069" b="1"/>
            </a:lvl8pPr>
            <a:lvl9pPr marL="6892991" indent="0">
              <a:buNone/>
              <a:defRPr sz="306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4639737"/>
            <a:ext cx="4848226" cy="8429415"/>
          </a:xfrm>
        </p:spPr>
        <p:txBody>
          <a:bodyPr/>
          <a:lstStyle>
            <a:lvl1pPr>
              <a:defRPr sz="4417"/>
            </a:lvl1pPr>
            <a:lvl2pPr>
              <a:defRPr sz="3804"/>
            </a:lvl2pPr>
            <a:lvl3pPr>
              <a:defRPr sz="3436"/>
            </a:lvl3pPr>
            <a:lvl4pPr>
              <a:defRPr sz="3069"/>
            </a:lvl4pPr>
            <a:lvl5pPr>
              <a:defRPr sz="3069"/>
            </a:lvl5pPr>
            <a:lvl6pPr>
              <a:defRPr sz="3069"/>
            </a:lvl6pPr>
            <a:lvl7pPr>
              <a:defRPr sz="3069"/>
            </a:lvl7pPr>
            <a:lvl8pPr>
              <a:defRPr sz="3069"/>
            </a:lvl8pPr>
            <a:lvl9pPr>
              <a:defRPr sz="306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4" y="3274913"/>
            <a:ext cx="4850130" cy="1364823"/>
          </a:xfrm>
        </p:spPr>
        <p:txBody>
          <a:bodyPr anchor="b"/>
          <a:lstStyle>
            <a:lvl1pPr marL="0" indent="0">
              <a:buNone/>
              <a:defRPr sz="4417" b="1"/>
            </a:lvl1pPr>
            <a:lvl2pPr marL="861622" indent="0">
              <a:buNone/>
              <a:defRPr sz="3804" b="1"/>
            </a:lvl2pPr>
            <a:lvl3pPr marL="1723249" indent="0">
              <a:buNone/>
              <a:defRPr sz="3436" b="1"/>
            </a:lvl3pPr>
            <a:lvl4pPr marL="2584870" indent="0">
              <a:buNone/>
              <a:defRPr sz="3069" b="1"/>
            </a:lvl4pPr>
            <a:lvl5pPr marL="3446496" indent="0">
              <a:buNone/>
              <a:defRPr sz="3069" b="1"/>
            </a:lvl5pPr>
            <a:lvl6pPr marL="4308119" indent="0">
              <a:buNone/>
              <a:defRPr sz="3069" b="1"/>
            </a:lvl6pPr>
            <a:lvl7pPr marL="5169742" indent="0">
              <a:buNone/>
              <a:defRPr sz="3069" b="1"/>
            </a:lvl7pPr>
            <a:lvl8pPr marL="6031366" indent="0">
              <a:buNone/>
              <a:defRPr sz="3069" b="1"/>
            </a:lvl8pPr>
            <a:lvl9pPr marL="6892991" indent="0">
              <a:buNone/>
              <a:defRPr sz="306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4" y="4639737"/>
            <a:ext cx="4850130" cy="8429415"/>
          </a:xfrm>
        </p:spPr>
        <p:txBody>
          <a:bodyPr/>
          <a:lstStyle>
            <a:lvl1pPr>
              <a:defRPr sz="4417"/>
            </a:lvl1pPr>
            <a:lvl2pPr>
              <a:defRPr sz="3804"/>
            </a:lvl2pPr>
            <a:lvl3pPr>
              <a:defRPr sz="3436"/>
            </a:lvl3pPr>
            <a:lvl4pPr>
              <a:defRPr sz="3069"/>
            </a:lvl4pPr>
            <a:lvl5pPr>
              <a:defRPr sz="3069"/>
            </a:lvl5pPr>
            <a:lvl6pPr>
              <a:defRPr sz="3069"/>
            </a:lvl6pPr>
            <a:lvl7pPr>
              <a:defRPr sz="3069"/>
            </a:lvl7pPr>
            <a:lvl8pPr>
              <a:defRPr sz="3069"/>
            </a:lvl8pPr>
            <a:lvl9pPr>
              <a:defRPr sz="306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98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49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2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4" y="582509"/>
            <a:ext cx="3609976" cy="2479041"/>
          </a:xfrm>
        </p:spPr>
        <p:txBody>
          <a:bodyPr anchor="b"/>
          <a:lstStyle>
            <a:lvl1pPr algn="l">
              <a:defRPr sz="380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582518"/>
            <a:ext cx="6134100" cy="12486640"/>
          </a:xfrm>
        </p:spPr>
        <p:txBody>
          <a:bodyPr/>
          <a:lstStyle>
            <a:lvl1pPr>
              <a:defRPr sz="6015"/>
            </a:lvl1pPr>
            <a:lvl2pPr>
              <a:defRPr sz="5277"/>
            </a:lvl2pPr>
            <a:lvl3pPr>
              <a:defRPr sz="4417"/>
            </a:lvl3pPr>
            <a:lvl4pPr>
              <a:defRPr sz="3804"/>
            </a:lvl4pPr>
            <a:lvl5pPr>
              <a:defRPr sz="3804"/>
            </a:lvl5pPr>
            <a:lvl6pPr>
              <a:defRPr sz="3804"/>
            </a:lvl6pPr>
            <a:lvl7pPr>
              <a:defRPr sz="3804"/>
            </a:lvl7pPr>
            <a:lvl8pPr>
              <a:defRPr sz="3804"/>
            </a:lvl8pPr>
            <a:lvl9pPr>
              <a:defRPr sz="38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4" y="3061556"/>
            <a:ext cx="3609976" cy="10007601"/>
          </a:xfrm>
        </p:spPr>
        <p:txBody>
          <a:bodyPr/>
          <a:lstStyle>
            <a:lvl1pPr marL="0" indent="0">
              <a:buNone/>
              <a:defRPr sz="2700"/>
            </a:lvl1pPr>
            <a:lvl2pPr marL="861622" indent="0">
              <a:buNone/>
              <a:defRPr sz="2209"/>
            </a:lvl2pPr>
            <a:lvl3pPr marL="1723249" indent="0">
              <a:buNone/>
              <a:defRPr sz="1964"/>
            </a:lvl3pPr>
            <a:lvl4pPr marL="2584870" indent="0">
              <a:buNone/>
              <a:defRPr sz="1596"/>
            </a:lvl4pPr>
            <a:lvl5pPr marL="3446496" indent="0">
              <a:buNone/>
              <a:defRPr sz="1596"/>
            </a:lvl5pPr>
            <a:lvl6pPr marL="4308119" indent="0">
              <a:buNone/>
              <a:defRPr sz="1596"/>
            </a:lvl6pPr>
            <a:lvl7pPr marL="5169742" indent="0">
              <a:buNone/>
              <a:defRPr sz="1596"/>
            </a:lvl7pPr>
            <a:lvl8pPr marL="6031366" indent="0">
              <a:buNone/>
              <a:defRPr sz="1596"/>
            </a:lvl8pPr>
            <a:lvl9pPr marL="6892991" indent="0">
              <a:buNone/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70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10241287"/>
            <a:ext cx="6583680" cy="1209042"/>
          </a:xfrm>
        </p:spPr>
        <p:txBody>
          <a:bodyPr anchor="b"/>
          <a:lstStyle>
            <a:lvl1pPr algn="l">
              <a:defRPr sz="380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1307259"/>
            <a:ext cx="6583680" cy="8778240"/>
          </a:xfrm>
        </p:spPr>
        <p:txBody>
          <a:bodyPr/>
          <a:lstStyle>
            <a:lvl1pPr marL="0" indent="0">
              <a:buNone/>
              <a:defRPr sz="6015"/>
            </a:lvl1pPr>
            <a:lvl2pPr marL="861622" indent="0">
              <a:buNone/>
              <a:defRPr sz="5277"/>
            </a:lvl2pPr>
            <a:lvl3pPr marL="1723249" indent="0">
              <a:buNone/>
              <a:defRPr sz="4417"/>
            </a:lvl3pPr>
            <a:lvl4pPr marL="2584870" indent="0">
              <a:buNone/>
              <a:defRPr sz="3804"/>
            </a:lvl4pPr>
            <a:lvl5pPr marL="3446496" indent="0">
              <a:buNone/>
              <a:defRPr sz="3804"/>
            </a:lvl5pPr>
            <a:lvl6pPr marL="4308119" indent="0">
              <a:buNone/>
              <a:defRPr sz="3804"/>
            </a:lvl6pPr>
            <a:lvl7pPr marL="5169742" indent="0">
              <a:buNone/>
              <a:defRPr sz="3804"/>
            </a:lvl7pPr>
            <a:lvl8pPr marL="6031366" indent="0">
              <a:buNone/>
              <a:defRPr sz="3804"/>
            </a:lvl8pPr>
            <a:lvl9pPr marL="6892991" indent="0">
              <a:buNone/>
              <a:defRPr sz="380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11450326"/>
            <a:ext cx="6583680" cy="1717038"/>
          </a:xfrm>
        </p:spPr>
        <p:txBody>
          <a:bodyPr/>
          <a:lstStyle>
            <a:lvl1pPr marL="0" indent="0">
              <a:buNone/>
              <a:defRPr sz="2700"/>
            </a:lvl1pPr>
            <a:lvl2pPr marL="861622" indent="0">
              <a:buNone/>
              <a:defRPr sz="2209"/>
            </a:lvl2pPr>
            <a:lvl3pPr marL="1723249" indent="0">
              <a:buNone/>
              <a:defRPr sz="1964"/>
            </a:lvl3pPr>
            <a:lvl4pPr marL="2584870" indent="0">
              <a:buNone/>
              <a:defRPr sz="1596"/>
            </a:lvl4pPr>
            <a:lvl5pPr marL="3446496" indent="0">
              <a:buNone/>
              <a:defRPr sz="1596"/>
            </a:lvl5pPr>
            <a:lvl6pPr marL="4308119" indent="0">
              <a:buNone/>
              <a:defRPr sz="1596"/>
            </a:lvl6pPr>
            <a:lvl7pPr marL="5169742" indent="0">
              <a:buNone/>
              <a:defRPr sz="1596"/>
            </a:lvl7pPr>
            <a:lvl8pPr marL="6031366" indent="0">
              <a:buNone/>
              <a:defRPr sz="1596"/>
            </a:lvl8pPr>
            <a:lvl9pPr marL="6892991" indent="0">
              <a:buNone/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6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585898"/>
            <a:ext cx="9875520" cy="2438399"/>
          </a:xfrm>
          <a:prstGeom prst="rect">
            <a:avLst/>
          </a:prstGeom>
        </p:spPr>
        <p:txBody>
          <a:bodyPr vert="horz" lIns="140405" tIns="70201" rIns="140405" bIns="7020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3413763"/>
            <a:ext cx="9875520" cy="9655390"/>
          </a:xfrm>
          <a:prstGeom prst="rect">
            <a:avLst/>
          </a:prstGeom>
        </p:spPr>
        <p:txBody>
          <a:bodyPr vert="horz" lIns="140405" tIns="70201" rIns="140405" bIns="7020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13560219"/>
            <a:ext cx="2560320" cy="778935"/>
          </a:xfrm>
          <a:prstGeom prst="rect">
            <a:avLst/>
          </a:prstGeom>
        </p:spPr>
        <p:txBody>
          <a:bodyPr vert="horz" lIns="140405" tIns="70201" rIns="140405" bIns="70201" rtlCol="0" anchor="ctr"/>
          <a:lstStyle>
            <a:lvl1pPr algn="l">
              <a:defRPr sz="2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23D25-332E-447F-8A00-A45E97D2EF4B}" type="datetimeFigureOut">
              <a:rPr lang="en-US" smtClean="0"/>
              <a:t>9/10/2023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0" y="13560219"/>
            <a:ext cx="3474720" cy="778935"/>
          </a:xfrm>
          <a:prstGeom prst="rect">
            <a:avLst/>
          </a:prstGeom>
        </p:spPr>
        <p:txBody>
          <a:bodyPr vert="horz" lIns="140405" tIns="70201" rIns="140405" bIns="70201" rtlCol="0" anchor="ctr"/>
          <a:lstStyle>
            <a:lvl1pPr algn="ctr">
              <a:defRPr sz="2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13560219"/>
            <a:ext cx="2560320" cy="778935"/>
          </a:xfrm>
          <a:prstGeom prst="rect">
            <a:avLst/>
          </a:prstGeom>
        </p:spPr>
        <p:txBody>
          <a:bodyPr vert="horz" lIns="140405" tIns="70201" rIns="140405" bIns="70201" rtlCol="0" anchor="ctr"/>
          <a:lstStyle>
            <a:lvl1pPr algn="r">
              <a:defRPr sz="22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A0E8E-7A75-456E-AAC9-BD84CCD5D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5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23249" rtl="0" eaLnBrk="1" latinLnBrk="0" hangingPunct="1">
        <a:spcBef>
          <a:spcPct val="0"/>
        </a:spcBef>
        <a:buNone/>
        <a:defRPr sz="82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6218" indent="-646218" algn="l" defTabSz="1723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6015" kern="1200">
          <a:solidFill>
            <a:schemeClr val="tx1"/>
          </a:solidFill>
          <a:latin typeface="+mn-lt"/>
          <a:ea typeface="+mn-ea"/>
          <a:cs typeface="+mn-cs"/>
        </a:defRPr>
      </a:lvl1pPr>
      <a:lvl2pPr marL="1400139" indent="-538515" algn="l" defTabSz="1723249" rtl="0" eaLnBrk="1" latinLnBrk="0" hangingPunct="1">
        <a:spcBef>
          <a:spcPct val="20000"/>
        </a:spcBef>
        <a:buFont typeface="Arial" panose="020B0604020202020204" pitchFamily="34" charset="0"/>
        <a:buChar char="–"/>
        <a:defRPr sz="5277" kern="1200">
          <a:solidFill>
            <a:schemeClr val="tx1"/>
          </a:solidFill>
          <a:latin typeface="+mn-lt"/>
          <a:ea typeface="+mn-ea"/>
          <a:cs typeface="+mn-cs"/>
        </a:defRPr>
      </a:lvl2pPr>
      <a:lvl3pPr marL="2154061" indent="-430812" algn="l" defTabSz="1723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4417" kern="1200">
          <a:solidFill>
            <a:schemeClr val="tx1"/>
          </a:solidFill>
          <a:latin typeface="+mn-lt"/>
          <a:ea typeface="+mn-ea"/>
          <a:cs typeface="+mn-cs"/>
        </a:defRPr>
      </a:lvl3pPr>
      <a:lvl4pPr marL="3015683" indent="-430812" algn="l" defTabSz="1723249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4" kern="1200">
          <a:solidFill>
            <a:schemeClr val="tx1"/>
          </a:solidFill>
          <a:latin typeface="+mn-lt"/>
          <a:ea typeface="+mn-ea"/>
          <a:cs typeface="+mn-cs"/>
        </a:defRPr>
      </a:lvl4pPr>
      <a:lvl5pPr marL="3877306" indent="-430812" algn="l" defTabSz="1723249" rtl="0" eaLnBrk="1" latinLnBrk="0" hangingPunct="1">
        <a:spcBef>
          <a:spcPct val="20000"/>
        </a:spcBef>
        <a:buFont typeface="Arial" panose="020B0604020202020204" pitchFamily="34" charset="0"/>
        <a:buChar char="»"/>
        <a:defRPr sz="3804" kern="1200">
          <a:solidFill>
            <a:schemeClr val="tx1"/>
          </a:solidFill>
          <a:latin typeface="+mn-lt"/>
          <a:ea typeface="+mn-ea"/>
          <a:cs typeface="+mn-cs"/>
        </a:defRPr>
      </a:lvl5pPr>
      <a:lvl6pPr marL="4738931" indent="-430812" algn="l" defTabSz="1723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4" kern="1200">
          <a:solidFill>
            <a:schemeClr val="tx1"/>
          </a:solidFill>
          <a:latin typeface="+mn-lt"/>
          <a:ea typeface="+mn-ea"/>
          <a:cs typeface="+mn-cs"/>
        </a:defRPr>
      </a:lvl6pPr>
      <a:lvl7pPr marL="5600555" indent="-430812" algn="l" defTabSz="1723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4" kern="1200">
          <a:solidFill>
            <a:schemeClr val="tx1"/>
          </a:solidFill>
          <a:latin typeface="+mn-lt"/>
          <a:ea typeface="+mn-ea"/>
          <a:cs typeface="+mn-cs"/>
        </a:defRPr>
      </a:lvl7pPr>
      <a:lvl8pPr marL="6462180" indent="-430812" algn="l" defTabSz="1723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4" kern="1200">
          <a:solidFill>
            <a:schemeClr val="tx1"/>
          </a:solidFill>
          <a:latin typeface="+mn-lt"/>
          <a:ea typeface="+mn-ea"/>
          <a:cs typeface="+mn-cs"/>
        </a:defRPr>
      </a:lvl8pPr>
      <a:lvl9pPr marL="7323803" indent="-430812" algn="l" defTabSz="1723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23249" rtl="0" eaLnBrk="1" latinLnBrk="0" hangingPunct="1">
        <a:defRPr sz="3436" kern="1200">
          <a:solidFill>
            <a:schemeClr val="tx1"/>
          </a:solidFill>
          <a:latin typeface="+mn-lt"/>
          <a:ea typeface="+mn-ea"/>
          <a:cs typeface="+mn-cs"/>
        </a:defRPr>
      </a:lvl1pPr>
      <a:lvl2pPr marL="861622" algn="l" defTabSz="1723249" rtl="0" eaLnBrk="1" latinLnBrk="0" hangingPunct="1">
        <a:defRPr sz="3436" kern="1200">
          <a:solidFill>
            <a:schemeClr val="tx1"/>
          </a:solidFill>
          <a:latin typeface="+mn-lt"/>
          <a:ea typeface="+mn-ea"/>
          <a:cs typeface="+mn-cs"/>
        </a:defRPr>
      </a:lvl2pPr>
      <a:lvl3pPr marL="1723249" algn="l" defTabSz="1723249" rtl="0" eaLnBrk="1" latinLnBrk="0" hangingPunct="1">
        <a:defRPr sz="3436" kern="1200">
          <a:solidFill>
            <a:schemeClr val="tx1"/>
          </a:solidFill>
          <a:latin typeface="+mn-lt"/>
          <a:ea typeface="+mn-ea"/>
          <a:cs typeface="+mn-cs"/>
        </a:defRPr>
      </a:lvl3pPr>
      <a:lvl4pPr marL="2584870" algn="l" defTabSz="1723249" rtl="0" eaLnBrk="1" latinLnBrk="0" hangingPunct="1">
        <a:defRPr sz="3436" kern="1200">
          <a:solidFill>
            <a:schemeClr val="tx1"/>
          </a:solidFill>
          <a:latin typeface="+mn-lt"/>
          <a:ea typeface="+mn-ea"/>
          <a:cs typeface="+mn-cs"/>
        </a:defRPr>
      </a:lvl4pPr>
      <a:lvl5pPr marL="3446496" algn="l" defTabSz="1723249" rtl="0" eaLnBrk="1" latinLnBrk="0" hangingPunct="1">
        <a:defRPr sz="3436" kern="1200">
          <a:solidFill>
            <a:schemeClr val="tx1"/>
          </a:solidFill>
          <a:latin typeface="+mn-lt"/>
          <a:ea typeface="+mn-ea"/>
          <a:cs typeface="+mn-cs"/>
        </a:defRPr>
      </a:lvl5pPr>
      <a:lvl6pPr marL="4308119" algn="l" defTabSz="1723249" rtl="0" eaLnBrk="1" latinLnBrk="0" hangingPunct="1">
        <a:defRPr sz="3436" kern="1200">
          <a:solidFill>
            <a:schemeClr val="tx1"/>
          </a:solidFill>
          <a:latin typeface="+mn-lt"/>
          <a:ea typeface="+mn-ea"/>
          <a:cs typeface="+mn-cs"/>
        </a:defRPr>
      </a:lvl6pPr>
      <a:lvl7pPr marL="5169742" algn="l" defTabSz="1723249" rtl="0" eaLnBrk="1" latinLnBrk="0" hangingPunct="1">
        <a:defRPr sz="3436" kern="1200">
          <a:solidFill>
            <a:schemeClr val="tx1"/>
          </a:solidFill>
          <a:latin typeface="+mn-lt"/>
          <a:ea typeface="+mn-ea"/>
          <a:cs typeface="+mn-cs"/>
        </a:defRPr>
      </a:lvl7pPr>
      <a:lvl8pPr marL="6031366" algn="l" defTabSz="1723249" rtl="0" eaLnBrk="1" latinLnBrk="0" hangingPunct="1">
        <a:defRPr sz="3436" kern="1200">
          <a:solidFill>
            <a:schemeClr val="tx1"/>
          </a:solidFill>
          <a:latin typeface="+mn-lt"/>
          <a:ea typeface="+mn-ea"/>
          <a:cs typeface="+mn-cs"/>
        </a:defRPr>
      </a:lvl8pPr>
      <a:lvl9pPr marL="6892991" algn="l" defTabSz="1723249" rtl="0" eaLnBrk="1" latinLnBrk="0" hangingPunct="1">
        <a:defRPr sz="34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86635" y="518142"/>
            <a:ext cx="10681392" cy="13369307"/>
            <a:chOff x="186635" y="518142"/>
            <a:chExt cx="10681392" cy="13369307"/>
          </a:xfrm>
        </p:grpSpPr>
        <p:sp>
          <p:nvSpPr>
            <p:cNvPr id="1015" name="TextBox 876"/>
            <p:cNvSpPr txBox="1"/>
            <p:nvPr/>
          </p:nvSpPr>
          <p:spPr>
            <a:xfrm>
              <a:off x="6397942" y="9619344"/>
              <a:ext cx="7554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111.3</a:t>
              </a:r>
            </a:p>
          </p:txBody>
        </p:sp>
        <p:sp>
          <p:nvSpPr>
            <p:cNvPr id="1016" name="Rectangle 740"/>
            <p:cNvSpPr/>
            <p:nvPr/>
          </p:nvSpPr>
          <p:spPr>
            <a:xfrm>
              <a:off x="5223042" y="1544510"/>
              <a:ext cx="121534" cy="1234293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7" name="Text Box 296"/>
            <p:cNvSpPr txBox="1">
              <a:spLocks noChangeArrowheads="1"/>
            </p:cNvSpPr>
            <p:nvPr/>
          </p:nvSpPr>
          <p:spPr bwMode="auto">
            <a:xfrm rot="16200000">
              <a:off x="5599426" y="766401"/>
              <a:ext cx="76174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400" b="1" i="1" dirty="0">
                  <a:latin typeface="Helvetica" pitchFamily="34" charset="0"/>
                </a:rPr>
                <a:t>FOXF1</a:t>
              </a:r>
            </a:p>
          </p:txBody>
        </p:sp>
        <p:sp>
          <p:nvSpPr>
            <p:cNvPr id="1018" name="Text Box 297"/>
            <p:cNvSpPr txBox="1">
              <a:spLocks noChangeArrowheads="1"/>
            </p:cNvSpPr>
            <p:nvPr/>
          </p:nvSpPr>
          <p:spPr bwMode="auto">
            <a:xfrm rot="16200000">
              <a:off x="5835366" y="813794"/>
              <a:ext cx="72006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000" i="1" dirty="0">
                  <a:latin typeface="Helvetica" pitchFamily="34" charset="0"/>
                </a:rPr>
                <a:t>MTHFSD</a:t>
              </a:r>
            </a:p>
          </p:txBody>
        </p:sp>
        <p:sp>
          <p:nvSpPr>
            <p:cNvPr id="1019" name="Text Box 299"/>
            <p:cNvSpPr txBox="1">
              <a:spLocks noChangeArrowheads="1"/>
            </p:cNvSpPr>
            <p:nvPr/>
          </p:nvSpPr>
          <p:spPr bwMode="auto">
            <a:xfrm rot="16200000">
              <a:off x="4401755" y="1128844"/>
              <a:ext cx="4074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800" i="1" dirty="0">
                  <a:latin typeface="Helvetica" pitchFamily="34" charset="0"/>
                </a:rPr>
                <a:t>IRF8</a:t>
              </a:r>
            </a:p>
          </p:txBody>
        </p:sp>
        <p:sp>
          <p:nvSpPr>
            <p:cNvPr id="1020" name="Text Box 300"/>
            <p:cNvSpPr txBox="1">
              <a:spLocks noChangeArrowheads="1"/>
            </p:cNvSpPr>
            <p:nvPr/>
          </p:nvSpPr>
          <p:spPr bwMode="auto">
            <a:xfrm rot="16200000">
              <a:off x="4001521" y="1033783"/>
              <a:ext cx="60785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800" i="1" dirty="0">
                  <a:latin typeface="Helvetica" pitchFamily="34" charset="0"/>
                </a:rPr>
                <a:t>COX4NB</a:t>
              </a:r>
            </a:p>
          </p:txBody>
        </p:sp>
        <p:sp>
          <p:nvSpPr>
            <p:cNvPr id="1021" name="Text Box 301"/>
            <p:cNvSpPr txBox="1">
              <a:spLocks noChangeArrowheads="1"/>
            </p:cNvSpPr>
            <p:nvPr/>
          </p:nvSpPr>
          <p:spPr bwMode="auto">
            <a:xfrm rot="16200000">
              <a:off x="6039853" y="755547"/>
              <a:ext cx="78258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400" i="1" dirty="0">
                  <a:latin typeface="Helvetica" pitchFamily="34" charset="0"/>
                </a:rPr>
                <a:t>FOXC2</a:t>
              </a:r>
            </a:p>
          </p:txBody>
        </p:sp>
        <p:sp>
          <p:nvSpPr>
            <p:cNvPr id="1022" name="Text Box 302"/>
            <p:cNvSpPr txBox="1">
              <a:spLocks noChangeArrowheads="1"/>
            </p:cNvSpPr>
            <p:nvPr/>
          </p:nvSpPr>
          <p:spPr bwMode="auto">
            <a:xfrm rot="16200000">
              <a:off x="6345722" y="766401"/>
              <a:ext cx="75823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400" i="1" dirty="0">
                  <a:latin typeface="Helvetica" pitchFamily="34" charset="0"/>
                </a:rPr>
                <a:t>FOXL1</a:t>
              </a:r>
            </a:p>
          </p:txBody>
        </p:sp>
        <p:sp>
          <p:nvSpPr>
            <p:cNvPr id="1023" name="Text Box 308"/>
            <p:cNvSpPr txBox="1">
              <a:spLocks noChangeArrowheads="1"/>
            </p:cNvSpPr>
            <p:nvPr/>
          </p:nvSpPr>
          <p:spPr bwMode="auto">
            <a:xfrm rot="16200000">
              <a:off x="4126445" y="1064763"/>
              <a:ext cx="5453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800" i="1" dirty="0">
                  <a:latin typeface="Helvetica" pitchFamily="34" charset="0"/>
                </a:rPr>
                <a:t>COX4i1</a:t>
              </a:r>
            </a:p>
          </p:txBody>
        </p:sp>
        <p:sp>
          <p:nvSpPr>
            <p:cNvPr id="1024" name="Text Box 309"/>
            <p:cNvSpPr txBox="1">
              <a:spLocks noChangeArrowheads="1"/>
            </p:cNvSpPr>
            <p:nvPr/>
          </p:nvSpPr>
          <p:spPr bwMode="auto">
            <a:xfrm rot="16200000">
              <a:off x="3852287" y="1034608"/>
              <a:ext cx="60946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800" i="1">
                  <a:latin typeface="Helvetica" pitchFamily="34" charset="0"/>
                </a:rPr>
                <a:t>C16ofr74</a:t>
              </a:r>
            </a:p>
          </p:txBody>
        </p:sp>
        <p:sp>
          <p:nvSpPr>
            <p:cNvPr id="1025" name="Text Box 310"/>
            <p:cNvSpPr txBox="1">
              <a:spLocks noChangeArrowheads="1"/>
            </p:cNvSpPr>
            <p:nvPr/>
          </p:nvSpPr>
          <p:spPr bwMode="auto">
            <a:xfrm rot="16200000">
              <a:off x="3672511" y="1077198"/>
              <a:ext cx="52450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800" i="1" dirty="0">
                  <a:latin typeface="Helvetica" pitchFamily="34" charset="0"/>
                </a:rPr>
                <a:t>KIA182</a:t>
              </a:r>
            </a:p>
          </p:txBody>
        </p:sp>
        <p:sp>
          <p:nvSpPr>
            <p:cNvPr id="1026" name="Text Box 311"/>
            <p:cNvSpPr txBox="1">
              <a:spLocks noChangeArrowheads="1"/>
            </p:cNvSpPr>
            <p:nvPr/>
          </p:nvSpPr>
          <p:spPr bwMode="auto">
            <a:xfrm rot="16200000">
              <a:off x="3813950" y="1086255"/>
              <a:ext cx="4940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800" i="1" dirty="0">
                  <a:latin typeface="Helvetica" pitchFamily="34" charset="0"/>
                </a:rPr>
                <a:t>GINS2</a:t>
              </a:r>
            </a:p>
          </p:txBody>
        </p:sp>
        <p:sp>
          <p:nvSpPr>
            <p:cNvPr id="1027" name="Text Box 312"/>
            <p:cNvSpPr txBox="1">
              <a:spLocks noChangeArrowheads="1"/>
            </p:cNvSpPr>
            <p:nvPr/>
          </p:nvSpPr>
          <p:spPr bwMode="auto">
            <a:xfrm rot="16200000">
              <a:off x="2293921" y="1011892"/>
              <a:ext cx="65114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800" i="1" dirty="0">
                  <a:latin typeface="Helvetica" pitchFamily="34" charset="0"/>
                </a:rPr>
                <a:t>KIAA0513</a:t>
              </a:r>
            </a:p>
          </p:txBody>
        </p:sp>
        <p:sp>
          <p:nvSpPr>
            <p:cNvPr id="1028" name="Text Box 317"/>
            <p:cNvSpPr txBox="1">
              <a:spLocks noChangeArrowheads="1"/>
            </p:cNvSpPr>
            <p:nvPr/>
          </p:nvSpPr>
          <p:spPr bwMode="auto">
            <a:xfrm rot="16200000">
              <a:off x="1775413" y="994103"/>
              <a:ext cx="68800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800" i="1" dirty="0">
                  <a:latin typeface="Helvetica" pitchFamily="34" charset="0"/>
                </a:rPr>
                <a:t>CRISPLD2</a:t>
              </a:r>
            </a:p>
          </p:txBody>
        </p:sp>
        <p:sp>
          <p:nvSpPr>
            <p:cNvPr id="1029" name="Line 321"/>
            <p:cNvSpPr>
              <a:spLocks noChangeShapeType="1"/>
            </p:cNvSpPr>
            <p:nvPr/>
          </p:nvSpPr>
          <p:spPr bwMode="auto">
            <a:xfrm flipV="1">
              <a:off x="2116242" y="1431228"/>
              <a:ext cx="0" cy="112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" name="Line 322"/>
            <p:cNvSpPr>
              <a:spLocks noChangeShapeType="1"/>
            </p:cNvSpPr>
            <p:nvPr/>
          </p:nvSpPr>
          <p:spPr bwMode="auto">
            <a:xfrm flipV="1">
              <a:off x="2611553" y="1431228"/>
              <a:ext cx="0" cy="112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Line 323"/>
            <p:cNvSpPr>
              <a:spLocks noChangeShapeType="1"/>
            </p:cNvSpPr>
            <p:nvPr/>
          </p:nvSpPr>
          <p:spPr bwMode="auto">
            <a:xfrm flipV="1">
              <a:off x="4595970" y="1431228"/>
              <a:ext cx="0" cy="112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Line 324"/>
            <p:cNvSpPr>
              <a:spLocks noChangeShapeType="1"/>
            </p:cNvSpPr>
            <p:nvPr/>
          </p:nvSpPr>
          <p:spPr bwMode="auto">
            <a:xfrm flipV="1">
              <a:off x="4292750" y="1431228"/>
              <a:ext cx="0" cy="112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Line 329"/>
            <p:cNvSpPr>
              <a:spLocks noChangeShapeType="1"/>
            </p:cNvSpPr>
            <p:nvPr/>
          </p:nvSpPr>
          <p:spPr bwMode="auto">
            <a:xfrm flipV="1">
              <a:off x="4383240" y="1431228"/>
              <a:ext cx="0" cy="112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Line 330"/>
            <p:cNvSpPr>
              <a:spLocks noChangeShapeType="1"/>
            </p:cNvSpPr>
            <p:nvPr/>
          </p:nvSpPr>
          <p:spPr bwMode="auto">
            <a:xfrm flipV="1">
              <a:off x="4145111" y="1431228"/>
              <a:ext cx="0" cy="112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Line 331"/>
            <p:cNvSpPr>
              <a:spLocks noChangeShapeType="1"/>
            </p:cNvSpPr>
            <p:nvPr/>
          </p:nvSpPr>
          <p:spPr bwMode="auto">
            <a:xfrm flipV="1">
              <a:off x="3930792" y="1431228"/>
              <a:ext cx="0" cy="112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Line 332"/>
            <p:cNvSpPr>
              <a:spLocks noChangeShapeType="1"/>
            </p:cNvSpPr>
            <p:nvPr/>
          </p:nvSpPr>
          <p:spPr bwMode="auto">
            <a:xfrm flipV="1">
              <a:off x="4051445" y="1431228"/>
              <a:ext cx="0" cy="112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Text Box 344"/>
            <p:cNvSpPr txBox="1">
              <a:spLocks noChangeArrowheads="1"/>
            </p:cNvSpPr>
            <p:nvPr/>
          </p:nvSpPr>
          <p:spPr bwMode="auto">
            <a:xfrm>
              <a:off x="9462905" y="1568719"/>
              <a:ext cx="1034157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1028700">
                <a:defRPr/>
              </a:pPr>
              <a:r>
                <a:rPr lang="en-US" sz="900" dirty="0">
                  <a:latin typeface="Helvetica" pitchFamily="34" charset="0"/>
                </a:rPr>
                <a:t>Mb from 16pter</a:t>
              </a:r>
            </a:p>
          </p:txBody>
        </p:sp>
        <p:sp>
          <p:nvSpPr>
            <p:cNvPr id="1038" name="Line 358"/>
            <p:cNvSpPr>
              <a:spLocks noChangeShapeType="1"/>
            </p:cNvSpPr>
            <p:nvPr/>
          </p:nvSpPr>
          <p:spPr bwMode="auto">
            <a:xfrm flipH="1" flipV="1">
              <a:off x="2352784" y="1508933"/>
              <a:ext cx="0" cy="710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Line 359"/>
            <p:cNvSpPr>
              <a:spLocks noChangeShapeType="1"/>
            </p:cNvSpPr>
            <p:nvPr/>
          </p:nvSpPr>
          <p:spPr bwMode="auto">
            <a:xfrm flipH="1" flipV="1">
              <a:off x="4713447" y="1508933"/>
              <a:ext cx="0" cy="710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Line 360"/>
            <p:cNvSpPr>
              <a:spLocks noChangeShapeType="1"/>
            </p:cNvSpPr>
            <p:nvPr/>
          </p:nvSpPr>
          <p:spPr bwMode="auto">
            <a:xfrm flipH="1" flipV="1">
              <a:off x="7085223" y="1508933"/>
              <a:ext cx="0" cy="710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Line 367"/>
            <p:cNvSpPr>
              <a:spLocks noChangeShapeType="1"/>
            </p:cNvSpPr>
            <p:nvPr/>
          </p:nvSpPr>
          <p:spPr bwMode="auto">
            <a:xfrm flipV="1">
              <a:off x="6234306" y="1284080"/>
              <a:ext cx="146048" cy="2612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Line 368"/>
            <p:cNvSpPr>
              <a:spLocks noChangeShapeType="1"/>
            </p:cNvSpPr>
            <p:nvPr/>
          </p:nvSpPr>
          <p:spPr bwMode="auto">
            <a:xfrm flipV="1">
              <a:off x="6126352" y="1284080"/>
              <a:ext cx="69048" cy="261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Line 369"/>
            <p:cNvSpPr>
              <a:spLocks noChangeShapeType="1"/>
            </p:cNvSpPr>
            <p:nvPr/>
          </p:nvSpPr>
          <p:spPr bwMode="auto">
            <a:xfrm flipV="1">
              <a:off x="6251770" y="1266021"/>
              <a:ext cx="426749" cy="2730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cxnSp>
          <p:nvCxnSpPr>
            <p:cNvPr id="1044" name="Straight Connector 768"/>
            <p:cNvCxnSpPr/>
            <p:nvPr/>
          </p:nvCxnSpPr>
          <p:spPr bwMode="auto">
            <a:xfrm rot="16200000" flipV="1">
              <a:off x="5859309" y="1388920"/>
              <a:ext cx="271198" cy="44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5" name="Text Box 343"/>
            <p:cNvSpPr txBox="1">
              <a:spLocks noChangeArrowheads="1"/>
            </p:cNvSpPr>
            <p:nvPr/>
          </p:nvSpPr>
          <p:spPr bwMode="auto">
            <a:xfrm>
              <a:off x="4553106" y="1557103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000" b="1" dirty="0">
                  <a:latin typeface="Helvetica" pitchFamily="34" charset="0"/>
                </a:rPr>
                <a:t>86</a:t>
              </a:r>
            </a:p>
          </p:txBody>
        </p:sp>
        <p:sp>
          <p:nvSpPr>
            <p:cNvPr id="1046" name="Text Box 343"/>
            <p:cNvSpPr txBox="1">
              <a:spLocks noChangeArrowheads="1"/>
            </p:cNvSpPr>
            <p:nvPr/>
          </p:nvSpPr>
          <p:spPr bwMode="auto">
            <a:xfrm>
              <a:off x="2190856" y="1557103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000" b="1" dirty="0">
                  <a:latin typeface="Helvetica" pitchFamily="34" charset="0"/>
                </a:rPr>
                <a:t>85</a:t>
              </a:r>
            </a:p>
          </p:txBody>
        </p:sp>
        <p:cxnSp>
          <p:nvCxnSpPr>
            <p:cNvPr id="1047" name="Straight Connector 772"/>
            <p:cNvCxnSpPr/>
            <p:nvPr/>
          </p:nvCxnSpPr>
          <p:spPr bwMode="auto">
            <a:xfrm>
              <a:off x="492314" y="1545090"/>
              <a:ext cx="9578340" cy="16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" name="Text Box 343"/>
            <p:cNvSpPr txBox="1">
              <a:spLocks noChangeArrowheads="1"/>
            </p:cNvSpPr>
            <p:nvPr/>
          </p:nvSpPr>
          <p:spPr bwMode="auto">
            <a:xfrm>
              <a:off x="6934407" y="1557103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000" b="1" dirty="0">
                  <a:latin typeface="Helvetica" pitchFamily="34" charset="0"/>
                </a:rPr>
                <a:t>87</a:t>
              </a:r>
            </a:p>
          </p:txBody>
        </p:sp>
        <p:cxnSp>
          <p:nvCxnSpPr>
            <p:cNvPr id="1049" name="Straight Connector 4"/>
            <p:cNvCxnSpPr>
              <a:cxnSpLocks noChangeShapeType="1"/>
            </p:cNvCxnSpPr>
            <p:nvPr/>
          </p:nvCxnSpPr>
          <p:spPr bwMode="auto">
            <a:xfrm>
              <a:off x="2640202" y="1858973"/>
              <a:ext cx="3657600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0" name="Straight Connector 8"/>
            <p:cNvCxnSpPr>
              <a:cxnSpLocks noChangeShapeType="1"/>
            </p:cNvCxnSpPr>
            <p:nvPr/>
          </p:nvCxnSpPr>
          <p:spPr bwMode="auto">
            <a:xfrm>
              <a:off x="4473764" y="2319830"/>
              <a:ext cx="2452688" cy="1654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51" name="Text Box 350"/>
            <p:cNvSpPr txBox="1">
              <a:spLocks noChangeArrowheads="1"/>
            </p:cNvSpPr>
            <p:nvPr/>
          </p:nvSpPr>
          <p:spPr bwMode="auto">
            <a:xfrm>
              <a:off x="4060649" y="2208447"/>
              <a:ext cx="4539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2" name="Text Box 351"/>
            <p:cNvSpPr txBox="1">
              <a:spLocks noChangeArrowheads="1"/>
            </p:cNvSpPr>
            <p:nvPr/>
          </p:nvSpPr>
          <p:spPr bwMode="auto">
            <a:xfrm>
              <a:off x="6914639" y="2217972"/>
              <a:ext cx="51809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Sg1</a:t>
              </a:r>
            </a:p>
          </p:txBody>
        </p:sp>
        <p:cxnSp>
          <p:nvCxnSpPr>
            <p:cNvPr id="1053" name="Straight Connector 5"/>
            <p:cNvCxnSpPr>
              <a:cxnSpLocks noChangeShapeType="1"/>
            </p:cNvCxnSpPr>
            <p:nvPr/>
          </p:nvCxnSpPr>
          <p:spPr bwMode="auto">
            <a:xfrm>
              <a:off x="4088002" y="2016555"/>
              <a:ext cx="4862513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54" name="Straight Connector 6"/>
            <p:cNvCxnSpPr>
              <a:cxnSpLocks noChangeShapeType="1"/>
            </p:cNvCxnSpPr>
            <p:nvPr/>
          </p:nvCxnSpPr>
          <p:spPr bwMode="auto">
            <a:xfrm>
              <a:off x="4173729" y="2162725"/>
              <a:ext cx="2352675" cy="3308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55" name="Text Box 348"/>
            <p:cNvSpPr txBox="1">
              <a:spLocks noChangeArrowheads="1"/>
            </p:cNvSpPr>
            <p:nvPr/>
          </p:nvSpPr>
          <p:spPr bwMode="auto">
            <a:xfrm>
              <a:off x="3754262" y="2048358"/>
              <a:ext cx="4539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6" name="Text Box 349"/>
            <p:cNvSpPr txBox="1">
              <a:spLocks noChangeArrowheads="1"/>
            </p:cNvSpPr>
            <p:nvPr/>
          </p:nvSpPr>
          <p:spPr bwMode="auto">
            <a:xfrm>
              <a:off x="6494392" y="2048358"/>
              <a:ext cx="4539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57" name="Straight Connector 3"/>
            <p:cNvCxnSpPr>
              <a:cxnSpLocks noChangeShapeType="1"/>
            </p:cNvCxnSpPr>
            <p:nvPr/>
          </p:nvCxnSpPr>
          <p:spPr bwMode="auto">
            <a:xfrm>
              <a:off x="652652" y="2470656"/>
              <a:ext cx="8534400" cy="1654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58" name="Text Box 352"/>
            <p:cNvSpPr txBox="1">
              <a:spLocks noChangeArrowheads="1"/>
            </p:cNvSpPr>
            <p:nvPr/>
          </p:nvSpPr>
          <p:spPr bwMode="auto">
            <a:xfrm>
              <a:off x="227201" y="2359272"/>
              <a:ext cx="4539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9" name="Text Box 353"/>
            <p:cNvSpPr txBox="1">
              <a:spLocks noChangeArrowheads="1"/>
            </p:cNvSpPr>
            <p:nvPr/>
          </p:nvSpPr>
          <p:spPr bwMode="auto">
            <a:xfrm>
              <a:off x="9162094" y="2359272"/>
              <a:ext cx="4539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/>
                <a:t>Alu</a:t>
              </a:r>
              <a:r>
                <a:rPr lang="en-US" sz="800" dirty="0" err="1"/>
                <a:t>Sx</a:t>
              </a:r>
              <a:endParaRPr lang="en-US" sz="800" dirty="0"/>
            </a:p>
          </p:txBody>
        </p:sp>
        <p:cxnSp>
          <p:nvCxnSpPr>
            <p:cNvPr id="1060" name="Straight Connector 8"/>
            <p:cNvCxnSpPr>
              <a:cxnSpLocks noChangeShapeType="1"/>
            </p:cNvCxnSpPr>
            <p:nvPr/>
          </p:nvCxnSpPr>
          <p:spPr bwMode="auto">
            <a:xfrm>
              <a:off x="5037272" y="2621168"/>
              <a:ext cx="4213280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61" name="Text Box 350"/>
            <p:cNvSpPr txBox="1">
              <a:spLocks noChangeArrowheads="1"/>
            </p:cNvSpPr>
            <p:nvPr/>
          </p:nvSpPr>
          <p:spPr bwMode="auto">
            <a:xfrm>
              <a:off x="4616717" y="2508958"/>
              <a:ext cx="4539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2" name="Text Box 350"/>
            <p:cNvSpPr txBox="1">
              <a:spLocks noChangeArrowheads="1"/>
            </p:cNvSpPr>
            <p:nvPr/>
          </p:nvSpPr>
          <p:spPr bwMode="auto">
            <a:xfrm>
              <a:off x="9213077" y="2508958"/>
              <a:ext cx="4539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/>
                <a:t>Alu</a:t>
              </a:r>
              <a:r>
                <a:rPr lang="en-US" sz="800" dirty="0" err="1"/>
                <a:t>Sx</a:t>
              </a:r>
              <a:endParaRPr lang="en-US" sz="800" dirty="0"/>
            </a:p>
          </p:txBody>
        </p:sp>
        <p:sp>
          <p:nvSpPr>
            <p:cNvPr id="1063" name="TextBox 88"/>
            <p:cNvSpPr txBox="1">
              <a:spLocks noChangeArrowheads="1"/>
            </p:cNvSpPr>
            <p:nvPr/>
          </p:nvSpPr>
          <p:spPr bwMode="auto">
            <a:xfrm>
              <a:off x="9865092" y="2351258"/>
              <a:ext cx="33214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D5</a:t>
              </a:r>
            </a:p>
          </p:txBody>
        </p:sp>
        <p:sp>
          <p:nvSpPr>
            <p:cNvPr id="1064" name="TextBox 89"/>
            <p:cNvSpPr txBox="1">
              <a:spLocks noChangeArrowheads="1"/>
            </p:cNvSpPr>
            <p:nvPr/>
          </p:nvSpPr>
          <p:spPr bwMode="auto">
            <a:xfrm>
              <a:off x="9865092" y="1748274"/>
              <a:ext cx="33214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D1</a:t>
              </a:r>
            </a:p>
          </p:txBody>
        </p:sp>
        <p:sp>
          <p:nvSpPr>
            <p:cNvPr id="1065" name="TextBox 90"/>
            <p:cNvSpPr txBox="1">
              <a:spLocks noChangeArrowheads="1"/>
            </p:cNvSpPr>
            <p:nvPr/>
          </p:nvSpPr>
          <p:spPr bwMode="auto">
            <a:xfrm>
              <a:off x="9865092" y="1896330"/>
              <a:ext cx="33214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D2</a:t>
              </a:r>
            </a:p>
          </p:txBody>
        </p:sp>
        <p:sp>
          <p:nvSpPr>
            <p:cNvPr id="1066" name="TextBox 91"/>
            <p:cNvSpPr txBox="1">
              <a:spLocks noChangeArrowheads="1"/>
            </p:cNvSpPr>
            <p:nvPr/>
          </p:nvSpPr>
          <p:spPr bwMode="auto">
            <a:xfrm>
              <a:off x="9779369" y="2198527"/>
              <a:ext cx="569387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49 (D4)</a:t>
              </a:r>
            </a:p>
          </p:txBody>
        </p:sp>
        <p:sp>
          <p:nvSpPr>
            <p:cNvPr id="1067" name="TextBox 92"/>
            <p:cNvSpPr txBox="1">
              <a:spLocks noChangeArrowheads="1"/>
            </p:cNvSpPr>
            <p:nvPr/>
          </p:nvSpPr>
          <p:spPr bwMode="auto">
            <a:xfrm>
              <a:off x="9865092" y="2040343"/>
              <a:ext cx="33214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D3</a:t>
              </a:r>
            </a:p>
          </p:txBody>
        </p:sp>
        <p:sp>
          <p:nvSpPr>
            <p:cNvPr id="1068" name="TextBox 93"/>
            <p:cNvSpPr txBox="1">
              <a:spLocks noChangeArrowheads="1"/>
            </p:cNvSpPr>
            <p:nvPr/>
          </p:nvSpPr>
          <p:spPr bwMode="auto">
            <a:xfrm>
              <a:off x="9774289" y="2489514"/>
              <a:ext cx="665567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21.6 (D8)</a:t>
              </a:r>
            </a:p>
          </p:txBody>
        </p:sp>
        <p:sp>
          <p:nvSpPr>
            <p:cNvPr id="1069" name="Text Box 343"/>
            <p:cNvSpPr txBox="1">
              <a:spLocks noChangeArrowheads="1"/>
            </p:cNvSpPr>
            <p:nvPr/>
          </p:nvSpPr>
          <p:spPr bwMode="auto">
            <a:xfrm>
              <a:off x="9286875" y="1557104"/>
              <a:ext cx="3257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0287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000" b="1" dirty="0">
                  <a:latin typeface="Helvetica" pitchFamily="34" charset="0"/>
                </a:rPr>
                <a:t>88</a:t>
              </a:r>
            </a:p>
          </p:txBody>
        </p:sp>
        <p:sp>
          <p:nvSpPr>
            <p:cNvPr id="1070" name="Line 359"/>
            <p:cNvSpPr>
              <a:spLocks noChangeShapeType="1"/>
            </p:cNvSpPr>
            <p:nvPr/>
          </p:nvSpPr>
          <p:spPr bwMode="auto">
            <a:xfrm flipH="1" flipV="1">
              <a:off x="9447023" y="1513249"/>
              <a:ext cx="0" cy="710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TextBox 799"/>
            <p:cNvSpPr txBox="1"/>
            <p:nvPr/>
          </p:nvSpPr>
          <p:spPr>
            <a:xfrm>
              <a:off x="5068596" y="1263304"/>
              <a:ext cx="446084" cy="279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SRO</a:t>
              </a:r>
            </a:p>
          </p:txBody>
        </p:sp>
        <p:cxnSp>
          <p:nvCxnSpPr>
            <p:cNvPr id="1072" name="Straight Connector 4"/>
            <p:cNvCxnSpPr>
              <a:cxnSpLocks noChangeShapeType="1"/>
            </p:cNvCxnSpPr>
            <p:nvPr/>
          </p:nvCxnSpPr>
          <p:spPr bwMode="auto">
            <a:xfrm>
              <a:off x="3349797" y="3534791"/>
              <a:ext cx="5996007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73" name="TextBox 127"/>
            <p:cNvSpPr txBox="1">
              <a:spLocks noChangeArrowheads="1"/>
            </p:cNvSpPr>
            <p:nvPr/>
          </p:nvSpPr>
          <p:spPr bwMode="auto">
            <a:xfrm>
              <a:off x="9718496" y="3405518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104.3</a:t>
              </a:r>
            </a:p>
          </p:txBody>
        </p:sp>
        <p:sp>
          <p:nvSpPr>
            <p:cNvPr id="1074" name="Text Box 350"/>
            <p:cNvSpPr txBox="1">
              <a:spLocks noChangeArrowheads="1"/>
            </p:cNvSpPr>
            <p:nvPr/>
          </p:nvSpPr>
          <p:spPr bwMode="auto">
            <a:xfrm>
              <a:off x="2637935" y="3424963"/>
              <a:ext cx="73930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FLAM_C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5" name="Text Box 350"/>
            <p:cNvSpPr txBox="1">
              <a:spLocks noChangeArrowheads="1"/>
            </p:cNvSpPr>
            <p:nvPr/>
          </p:nvSpPr>
          <p:spPr bwMode="auto">
            <a:xfrm>
              <a:off x="9327818" y="3423058"/>
              <a:ext cx="51167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/>
                <a:t>Alu</a:t>
              </a:r>
              <a:r>
                <a:rPr lang="en-US" sz="800" dirty="0"/>
                <a:t>Sc5</a:t>
              </a:r>
            </a:p>
          </p:txBody>
        </p:sp>
        <p:cxnSp>
          <p:nvCxnSpPr>
            <p:cNvPr id="1076" name="Straight Connector 4"/>
            <p:cNvCxnSpPr>
              <a:cxnSpLocks noChangeShapeType="1"/>
            </p:cNvCxnSpPr>
            <p:nvPr/>
          </p:nvCxnSpPr>
          <p:spPr bwMode="auto">
            <a:xfrm>
              <a:off x="4476790" y="2773460"/>
              <a:ext cx="3203471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77" name="TextBox 127"/>
            <p:cNvSpPr txBox="1">
              <a:spLocks noChangeArrowheads="1"/>
            </p:cNvSpPr>
            <p:nvPr/>
          </p:nvSpPr>
          <p:spPr bwMode="auto">
            <a:xfrm>
              <a:off x="9776294" y="2645615"/>
              <a:ext cx="97334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Yu </a:t>
              </a:r>
              <a:r>
                <a:rPr lang="en-US" sz="900" i="1" dirty="0">
                  <a:latin typeface="Helvetica" pitchFamily="34" charset="0"/>
                </a:rPr>
                <a:t>et al. </a:t>
              </a:r>
              <a:r>
                <a:rPr lang="en-US" sz="900" dirty="0">
                  <a:latin typeface="Helvetica" pitchFamily="34" charset="0"/>
                </a:rPr>
                <a:t>(2010)</a:t>
              </a:r>
              <a:endParaRPr lang="en-US" sz="900" baseline="30000" dirty="0">
                <a:latin typeface="Helvetica" pitchFamily="34" charset="0"/>
              </a:endParaRPr>
            </a:p>
          </p:txBody>
        </p:sp>
        <p:cxnSp>
          <p:nvCxnSpPr>
            <p:cNvPr id="1078" name="Straight Connector 4"/>
            <p:cNvCxnSpPr>
              <a:cxnSpLocks noChangeShapeType="1"/>
            </p:cNvCxnSpPr>
            <p:nvPr/>
          </p:nvCxnSpPr>
          <p:spPr bwMode="auto">
            <a:xfrm>
              <a:off x="2654036" y="2928737"/>
              <a:ext cx="3884840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79" name="TextBox 127"/>
            <p:cNvSpPr txBox="1">
              <a:spLocks noChangeArrowheads="1"/>
            </p:cNvSpPr>
            <p:nvPr/>
          </p:nvSpPr>
          <p:spPr bwMode="auto">
            <a:xfrm>
              <a:off x="9513214" y="2808513"/>
              <a:ext cx="125547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 err="1">
                  <a:latin typeface="Helvetica" pitchFamily="34" charset="0"/>
                </a:rPr>
                <a:t>Zufferey</a:t>
              </a:r>
              <a:r>
                <a:rPr lang="en-US" sz="900" dirty="0">
                  <a:latin typeface="Helvetica" pitchFamily="34" charset="0"/>
                </a:rPr>
                <a:t> </a:t>
              </a:r>
              <a:r>
                <a:rPr lang="en-US" sz="900" i="1" dirty="0">
                  <a:latin typeface="Helvetica" pitchFamily="34" charset="0"/>
                </a:rPr>
                <a:t>et al</a:t>
              </a:r>
              <a:r>
                <a:rPr lang="en-US" sz="900" dirty="0">
                  <a:latin typeface="Helvetica" pitchFamily="34" charset="0"/>
                </a:rPr>
                <a:t>. (2011)</a:t>
              </a:r>
              <a:endParaRPr lang="en-US" sz="900" baseline="30000" dirty="0">
                <a:latin typeface="Helvetica" pitchFamily="34" charset="0"/>
              </a:endParaRPr>
            </a:p>
          </p:txBody>
        </p:sp>
        <p:cxnSp>
          <p:nvCxnSpPr>
            <p:cNvPr id="1080" name="Straight Connector 4"/>
            <p:cNvCxnSpPr>
              <a:cxnSpLocks noChangeShapeType="1"/>
            </p:cNvCxnSpPr>
            <p:nvPr/>
          </p:nvCxnSpPr>
          <p:spPr bwMode="auto">
            <a:xfrm>
              <a:off x="4168706" y="3083967"/>
              <a:ext cx="2522570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81" name="TextBox 127"/>
            <p:cNvSpPr txBox="1">
              <a:spLocks noChangeArrowheads="1"/>
            </p:cNvSpPr>
            <p:nvPr/>
          </p:nvSpPr>
          <p:spPr bwMode="auto">
            <a:xfrm>
              <a:off x="9333678" y="2952312"/>
              <a:ext cx="1435008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 err="1">
                  <a:latin typeface="Helvetica" pitchFamily="34" charset="0"/>
                </a:rPr>
                <a:t>Garabedian</a:t>
              </a:r>
              <a:r>
                <a:rPr lang="en-US" sz="900" dirty="0">
                  <a:latin typeface="Helvetica" pitchFamily="34" charset="0"/>
                </a:rPr>
                <a:t> </a:t>
              </a:r>
              <a:r>
                <a:rPr lang="en-US" sz="900" i="1" dirty="0">
                  <a:latin typeface="Helvetica" pitchFamily="34" charset="0"/>
                </a:rPr>
                <a:t>et al</a:t>
              </a:r>
              <a:r>
                <a:rPr lang="en-US" sz="900" dirty="0">
                  <a:latin typeface="Helvetica" pitchFamily="34" charset="0"/>
                </a:rPr>
                <a:t>. (2012)</a:t>
              </a:r>
              <a:endParaRPr lang="en-US" sz="900" baseline="30000" dirty="0">
                <a:latin typeface="Helvetica" pitchFamily="34" charset="0"/>
              </a:endParaRPr>
            </a:p>
          </p:txBody>
        </p:sp>
        <p:cxnSp>
          <p:nvCxnSpPr>
            <p:cNvPr id="1082" name="Straight Connector 4"/>
            <p:cNvCxnSpPr>
              <a:cxnSpLocks noChangeShapeType="1"/>
            </p:cNvCxnSpPr>
            <p:nvPr/>
          </p:nvCxnSpPr>
          <p:spPr bwMode="auto">
            <a:xfrm>
              <a:off x="4483031" y="3233400"/>
              <a:ext cx="4669538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83" name="TextBox 127"/>
            <p:cNvSpPr txBox="1">
              <a:spLocks noChangeArrowheads="1"/>
            </p:cNvSpPr>
            <p:nvPr/>
          </p:nvSpPr>
          <p:spPr bwMode="auto">
            <a:xfrm>
              <a:off x="9404210" y="3101746"/>
              <a:ext cx="139653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 err="1">
                  <a:latin typeface="Helvetica" pitchFamily="34" charset="0"/>
                </a:rPr>
                <a:t>Handrigan</a:t>
              </a:r>
              <a:r>
                <a:rPr lang="en-US" sz="900" dirty="0">
                  <a:latin typeface="Helvetica" pitchFamily="34" charset="0"/>
                </a:rPr>
                <a:t> </a:t>
              </a:r>
              <a:r>
                <a:rPr lang="en-US" sz="900" i="1" dirty="0">
                  <a:latin typeface="Helvetica" pitchFamily="34" charset="0"/>
                </a:rPr>
                <a:t>et al</a:t>
              </a:r>
              <a:r>
                <a:rPr lang="en-US" sz="900" dirty="0">
                  <a:latin typeface="Helvetica" pitchFamily="34" charset="0"/>
                </a:rPr>
                <a:t>. (2013)</a:t>
              </a:r>
              <a:r>
                <a:rPr lang="en-US" sz="900" i="1" dirty="0">
                  <a:latin typeface="Helvetica" pitchFamily="34" charset="0"/>
                </a:rPr>
                <a:t> </a:t>
              </a:r>
              <a:endParaRPr lang="en-US" sz="900" baseline="30000" dirty="0">
                <a:latin typeface="Helvetica" pitchFamily="34" charset="0"/>
              </a:endParaRPr>
            </a:p>
          </p:txBody>
        </p:sp>
        <p:sp>
          <p:nvSpPr>
            <p:cNvPr id="1084" name="Rectangle 812"/>
            <p:cNvSpPr/>
            <p:nvPr/>
          </p:nvSpPr>
          <p:spPr>
            <a:xfrm>
              <a:off x="2211021" y="1746763"/>
              <a:ext cx="46038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Sq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5" name="Rectangle 813"/>
            <p:cNvSpPr/>
            <p:nvPr/>
          </p:nvSpPr>
          <p:spPr>
            <a:xfrm>
              <a:off x="6266678" y="1746763"/>
              <a:ext cx="46038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Sq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6" name="TextBox 814"/>
            <p:cNvSpPr txBox="1"/>
            <p:nvPr/>
          </p:nvSpPr>
          <p:spPr>
            <a:xfrm>
              <a:off x="3622388" y="1900535"/>
              <a:ext cx="5100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L1ME1</a:t>
              </a:r>
            </a:p>
          </p:txBody>
        </p:sp>
        <p:sp>
          <p:nvSpPr>
            <p:cNvPr id="1087" name="TextBox 815"/>
            <p:cNvSpPr txBox="1"/>
            <p:nvPr/>
          </p:nvSpPr>
          <p:spPr>
            <a:xfrm>
              <a:off x="8935354" y="1900535"/>
              <a:ext cx="5569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MER1</a:t>
              </a:r>
            </a:p>
          </p:txBody>
        </p:sp>
        <p:sp>
          <p:nvSpPr>
            <p:cNvPr id="1088" name="TextBox 816"/>
            <p:cNvSpPr txBox="1"/>
            <p:nvPr/>
          </p:nvSpPr>
          <p:spPr>
            <a:xfrm>
              <a:off x="4163100" y="2663154"/>
              <a:ext cx="4108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9" name="TextBox 817"/>
            <p:cNvSpPr txBox="1"/>
            <p:nvPr/>
          </p:nvSpPr>
          <p:spPr>
            <a:xfrm>
              <a:off x="7665363" y="2663154"/>
              <a:ext cx="4513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0" name="TextBox 818"/>
            <p:cNvSpPr txBox="1"/>
            <p:nvPr/>
          </p:nvSpPr>
          <p:spPr>
            <a:xfrm>
              <a:off x="2312788" y="2816528"/>
              <a:ext cx="4675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091" name="TextBox 819"/>
            <p:cNvSpPr txBox="1"/>
            <p:nvPr/>
          </p:nvSpPr>
          <p:spPr>
            <a:xfrm>
              <a:off x="6515933" y="2826053"/>
              <a:ext cx="5622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Ya5</a:t>
              </a:r>
            </a:p>
          </p:txBody>
        </p:sp>
        <p:sp>
          <p:nvSpPr>
            <p:cNvPr id="1092" name="TextBox 820"/>
            <p:cNvSpPr txBox="1"/>
            <p:nvPr/>
          </p:nvSpPr>
          <p:spPr>
            <a:xfrm>
              <a:off x="3858292" y="2979377"/>
              <a:ext cx="3989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3" name="TextBox 821"/>
            <p:cNvSpPr txBox="1"/>
            <p:nvPr/>
          </p:nvSpPr>
          <p:spPr>
            <a:xfrm>
              <a:off x="6675480" y="2979377"/>
              <a:ext cx="3698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4" name="TextBox 822"/>
            <p:cNvSpPr txBox="1"/>
            <p:nvPr/>
          </p:nvSpPr>
          <p:spPr>
            <a:xfrm>
              <a:off x="4174955" y="3109760"/>
              <a:ext cx="3893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5" name="TextBox 823"/>
            <p:cNvSpPr txBox="1"/>
            <p:nvPr/>
          </p:nvSpPr>
          <p:spPr>
            <a:xfrm>
              <a:off x="9130266" y="3109760"/>
              <a:ext cx="3851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96" name="Straight Connector 858"/>
            <p:cNvCxnSpPr/>
            <p:nvPr/>
          </p:nvCxnSpPr>
          <p:spPr bwMode="auto">
            <a:xfrm>
              <a:off x="4803572" y="3687038"/>
              <a:ext cx="259105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7" name="TextBox 883"/>
            <p:cNvSpPr txBox="1"/>
            <p:nvPr/>
          </p:nvSpPr>
          <p:spPr>
            <a:xfrm>
              <a:off x="8671850" y="3570623"/>
              <a:ext cx="172448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err="1">
                  <a:latin typeface="Helvetica" panose="020B0604020202020204" pitchFamily="34" charset="0"/>
                  <a:cs typeface="Helvetica" panose="020B0604020202020204" pitchFamily="34" charset="0"/>
                </a:rPr>
                <a:t>Prothro</a:t>
              </a:r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 </a:t>
              </a:r>
              <a:r>
                <a:rPr lang="en-US" sz="900" i="1" dirty="0">
                  <a:latin typeface="Helvetica" panose="020B0604020202020204" pitchFamily="34" charset="0"/>
                  <a:cs typeface="Helvetica" panose="020B0604020202020204" pitchFamily="34" charset="0"/>
                </a:rPr>
                <a:t>et al</a:t>
              </a:r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. (2016) 118.3</a:t>
              </a:r>
            </a:p>
          </p:txBody>
        </p:sp>
        <p:sp>
          <p:nvSpPr>
            <p:cNvPr id="1098" name="TextBox 884"/>
            <p:cNvSpPr txBox="1"/>
            <p:nvPr/>
          </p:nvSpPr>
          <p:spPr>
            <a:xfrm>
              <a:off x="7368766" y="3578638"/>
              <a:ext cx="5504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Jb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9" name="TextBox 885"/>
            <p:cNvSpPr txBox="1"/>
            <p:nvPr/>
          </p:nvSpPr>
          <p:spPr>
            <a:xfrm>
              <a:off x="4390828" y="3578638"/>
              <a:ext cx="4591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00" name="Straight Connector 899"/>
            <p:cNvCxnSpPr/>
            <p:nvPr/>
          </p:nvCxnSpPr>
          <p:spPr bwMode="auto">
            <a:xfrm>
              <a:off x="4728490" y="3844749"/>
              <a:ext cx="4313826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1" name="TextBox 900"/>
            <p:cNvSpPr txBox="1"/>
            <p:nvPr/>
          </p:nvSpPr>
          <p:spPr>
            <a:xfrm>
              <a:off x="9027412" y="3732539"/>
              <a:ext cx="5504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2" name="TextBox 901"/>
            <p:cNvSpPr txBox="1"/>
            <p:nvPr/>
          </p:nvSpPr>
          <p:spPr>
            <a:xfrm>
              <a:off x="4358034" y="3732539"/>
              <a:ext cx="5504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3" name="TextBox 902"/>
            <p:cNvSpPr txBox="1"/>
            <p:nvPr/>
          </p:nvSpPr>
          <p:spPr>
            <a:xfrm>
              <a:off x="9720439" y="3724524"/>
              <a:ext cx="5403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120.3</a:t>
              </a:r>
            </a:p>
          </p:txBody>
        </p:sp>
        <p:cxnSp>
          <p:nvCxnSpPr>
            <p:cNvPr id="1104" name="Straight Connector 907"/>
            <p:cNvCxnSpPr>
              <a:endCxn id="1106" idx="1"/>
            </p:cNvCxnSpPr>
            <p:nvPr/>
          </p:nvCxnSpPr>
          <p:spPr bwMode="auto">
            <a:xfrm flipV="1">
              <a:off x="4243289" y="4303000"/>
              <a:ext cx="3643950" cy="4488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5" name="TextBox 908"/>
            <p:cNvSpPr txBox="1"/>
            <p:nvPr/>
          </p:nvSpPr>
          <p:spPr>
            <a:xfrm>
              <a:off x="3940887" y="4205201"/>
              <a:ext cx="39219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6" name="TextBox 909"/>
            <p:cNvSpPr txBox="1"/>
            <p:nvPr/>
          </p:nvSpPr>
          <p:spPr>
            <a:xfrm>
              <a:off x="7887239" y="4195278"/>
              <a:ext cx="3649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7" name="TextBox 910"/>
            <p:cNvSpPr txBox="1"/>
            <p:nvPr/>
          </p:nvSpPr>
          <p:spPr>
            <a:xfrm>
              <a:off x="9720439" y="4186155"/>
              <a:ext cx="4933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135.3</a:t>
              </a:r>
            </a:p>
          </p:txBody>
        </p:sp>
        <p:cxnSp>
          <p:nvCxnSpPr>
            <p:cNvPr id="1108" name="Straight Connector 926"/>
            <p:cNvCxnSpPr/>
            <p:nvPr/>
          </p:nvCxnSpPr>
          <p:spPr bwMode="auto">
            <a:xfrm>
              <a:off x="5153310" y="3996183"/>
              <a:ext cx="3417739" cy="5034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9" name="TextBox 927"/>
            <p:cNvSpPr txBox="1"/>
            <p:nvPr/>
          </p:nvSpPr>
          <p:spPr>
            <a:xfrm>
              <a:off x="9720441" y="3878475"/>
              <a:ext cx="48667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125.3</a:t>
              </a:r>
            </a:p>
          </p:txBody>
        </p:sp>
        <p:sp>
          <p:nvSpPr>
            <p:cNvPr id="1110" name="TextBox 928"/>
            <p:cNvSpPr txBox="1"/>
            <p:nvPr/>
          </p:nvSpPr>
          <p:spPr>
            <a:xfrm>
              <a:off x="4779714" y="3876964"/>
              <a:ext cx="4708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1" name="TextBox 929"/>
            <p:cNvSpPr txBox="1"/>
            <p:nvPr/>
          </p:nvSpPr>
          <p:spPr>
            <a:xfrm>
              <a:off x="8546703" y="3886489"/>
              <a:ext cx="4708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Jb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12" name="Straight Connector 930"/>
            <p:cNvCxnSpPr/>
            <p:nvPr/>
          </p:nvCxnSpPr>
          <p:spPr bwMode="auto">
            <a:xfrm>
              <a:off x="774476" y="4150057"/>
              <a:ext cx="7101177" cy="707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3" name="TextBox 931"/>
            <p:cNvSpPr txBox="1"/>
            <p:nvPr/>
          </p:nvSpPr>
          <p:spPr>
            <a:xfrm>
              <a:off x="9720441" y="4031737"/>
              <a:ext cx="48667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133.3</a:t>
              </a:r>
            </a:p>
          </p:txBody>
        </p:sp>
        <p:cxnSp>
          <p:nvCxnSpPr>
            <p:cNvPr id="1114" name="Straight Connector 932"/>
            <p:cNvCxnSpPr/>
            <p:nvPr/>
          </p:nvCxnSpPr>
          <p:spPr bwMode="auto">
            <a:xfrm flipH="1">
              <a:off x="756762" y="4033297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5" name="TextBox 933"/>
            <p:cNvSpPr txBox="1"/>
            <p:nvPr/>
          </p:nvSpPr>
          <p:spPr>
            <a:xfrm>
              <a:off x="371956" y="4037847"/>
              <a:ext cx="8428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ERV1</a:t>
              </a:r>
            </a:p>
          </p:txBody>
        </p:sp>
        <p:sp>
          <p:nvSpPr>
            <p:cNvPr id="1116" name="TextBox 934"/>
            <p:cNvSpPr txBox="1"/>
            <p:nvPr/>
          </p:nvSpPr>
          <p:spPr>
            <a:xfrm>
              <a:off x="7860861" y="4037847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17" name="Straight Connector 937"/>
            <p:cNvCxnSpPr/>
            <p:nvPr/>
          </p:nvCxnSpPr>
          <p:spPr bwMode="auto">
            <a:xfrm>
              <a:off x="5232567" y="4459676"/>
              <a:ext cx="2558867" cy="1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8" name="TextBox 938"/>
            <p:cNvSpPr txBox="1"/>
            <p:nvPr/>
          </p:nvSpPr>
          <p:spPr>
            <a:xfrm>
              <a:off x="9720439" y="4340508"/>
              <a:ext cx="5403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140.3</a:t>
              </a:r>
            </a:p>
          </p:txBody>
        </p:sp>
        <p:sp>
          <p:nvSpPr>
            <p:cNvPr id="1119" name="TextBox 939"/>
            <p:cNvSpPr txBox="1"/>
            <p:nvPr/>
          </p:nvSpPr>
          <p:spPr>
            <a:xfrm>
              <a:off x="7772380" y="4356990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0" name="TextBox 941"/>
            <p:cNvSpPr txBox="1"/>
            <p:nvPr/>
          </p:nvSpPr>
          <p:spPr>
            <a:xfrm>
              <a:off x="4918453" y="4347465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21" name="Straight Connector 4"/>
            <p:cNvCxnSpPr>
              <a:cxnSpLocks noChangeShapeType="1"/>
            </p:cNvCxnSpPr>
            <p:nvPr/>
          </p:nvCxnSpPr>
          <p:spPr bwMode="auto">
            <a:xfrm>
              <a:off x="700221" y="3383935"/>
              <a:ext cx="5580122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2" name="Straight Connector 943"/>
            <p:cNvCxnSpPr/>
            <p:nvPr/>
          </p:nvCxnSpPr>
          <p:spPr bwMode="auto">
            <a:xfrm flipH="1">
              <a:off x="671646" y="3265269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3" name="TextBox 127"/>
            <p:cNvSpPr txBox="1">
              <a:spLocks noChangeArrowheads="1"/>
            </p:cNvSpPr>
            <p:nvPr/>
          </p:nvSpPr>
          <p:spPr bwMode="auto">
            <a:xfrm>
              <a:off x="9785385" y="3263710"/>
              <a:ext cx="4090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90.3</a:t>
              </a:r>
            </a:p>
          </p:txBody>
        </p:sp>
        <p:sp>
          <p:nvSpPr>
            <p:cNvPr id="1124" name="TextBox 945"/>
            <p:cNvSpPr txBox="1"/>
            <p:nvPr/>
          </p:nvSpPr>
          <p:spPr>
            <a:xfrm>
              <a:off x="6267048" y="3271724"/>
              <a:ext cx="3698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5" name="TextBox 946"/>
            <p:cNvSpPr txBox="1"/>
            <p:nvPr/>
          </p:nvSpPr>
          <p:spPr>
            <a:xfrm>
              <a:off x="392037" y="3271724"/>
              <a:ext cx="3698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26" name="Straight Connector 961"/>
            <p:cNvCxnSpPr/>
            <p:nvPr/>
          </p:nvCxnSpPr>
          <p:spPr bwMode="auto">
            <a:xfrm flipV="1">
              <a:off x="5384967" y="4921102"/>
              <a:ext cx="1404465" cy="1002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7" name="TextBox 962"/>
            <p:cNvSpPr txBox="1"/>
            <p:nvPr/>
          </p:nvSpPr>
          <p:spPr>
            <a:xfrm>
              <a:off x="9720439" y="4791028"/>
              <a:ext cx="5403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147.3</a:t>
              </a:r>
            </a:p>
          </p:txBody>
        </p:sp>
        <p:sp>
          <p:nvSpPr>
            <p:cNvPr id="1128" name="TextBox 963"/>
            <p:cNvSpPr txBox="1"/>
            <p:nvPr/>
          </p:nvSpPr>
          <p:spPr>
            <a:xfrm>
              <a:off x="6775838" y="4812213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Sq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9" name="TextBox 964"/>
            <p:cNvSpPr txBox="1"/>
            <p:nvPr/>
          </p:nvSpPr>
          <p:spPr>
            <a:xfrm>
              <a:off x="4836241" y="4808801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30" name="Straight Connector 4"/>
            <p:cNvCxnSpPr>
              <a:cxnSpLocks noChangeShapeType="1"/>
            </p:cNvCxnSpPr>
            <p:nvPr/>
          </p:nvCxnSpPr>
          <p:spPr bwMode="auto">
            <a:xfrm>
              <a:off x="5358166" y="4765061"/>
              <a:ext cx="2278622" cy="348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31" name="TextBox 966"/>
            <p:cNvSpPr txBox="1"/>
            <p:nvPr/>
          </p:nvSpPr>
          <p:spPr>
            <a:xfrm>
              <a:off x="4755350" y="4661224"/>
              <a:ext cx="5431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Sx1</a:t>
              </a:r>
            </a:p>
          </p:txBody>
        </p:sp>
        <p:sp>
          <p:nvSpPr>
            <p:cNvPr id="1132" name="TextBox 967"/>
            <p:cNvSpPr txBox="1"/>
            <p:nvPr/>
          </p:nvSpPr>
          <p:spPr>
            <a:xfrm>
              <a:off x="7626805" y="4665034"/>
              <a:ext cx="48992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3" name="TextBox 968"/>
            <p:cNvSpPr txBox="1"/>
            <p:nvPr/>
          </p:nvSpPr>
          <p:spPr>
            <a:xfrm>
              <a:off x="9719803" y="4652807"/>
              <a:ext cx="83155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158.3</a:t>
              </a:r>
            </a:p>
          </p:txBody>
        </p:sp>
        <p:cxnSp>
          <p:nvCxnSpPr>
            <p:cNvPr id="1134" name="Straight Connector 974"/>
            <p:cNvCxnSpPr/>
            <p:nvPr/>
          </p:nvCxnSpPr>
          <p:spPr bwMode="auto">
            <a:xfrm>
              <a:off x="5220811" y="4614538"/>
              <a:ext cx="802394" cy="2228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5" name="TextBox 975"/>
            <p:cNvSpPr txBox="1"/>
            <p:nvPr/>
          </p:nvSpPr>
          <p:spPr>
            <a:xfrm>
              <a:off x="9509882" y="4476376"/>
              <a:ext cx="13581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err="1">
                  <a:latin typeface="Helvetica" panose="020B0604020202020204" pitchFamily="34" charset="0"/>
                  <a:cs typeface="Helvetica" panose="020B0604020202020204" pitchFamily="34" charset="0"/>
                </a:rPr>
                <a:t>Lovrecic</a:t>
              </a:r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 </a:t>
              </a:r>
              <a:r>
                <a:rPr lang="en-US" sz="900" i="1" dirty="0">
                  <a:latin typeface="Helvetica" panose="020B0604020202020204" pitchFamily="34" charset="0"/>
                  <a:cs typeface="Helvetica" panose="020B0604020202020204" pitchFamily="34" charset="0"/>
                </a:rPr>
                <a:t>et al.</a:t>
              </a:r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 (2017)</a:t>
              </a:r>
            </a:p>
          </p:txBody>
        </p:sp>
        <p:sp>
          <p:nvSpPr>
            <p:cNvPr id="1136" name="TextBox 976"/>
            <p:cNvSpPr txBox="1"/>
            <p:nvPr/>
          </p:nvSpPr>
          <p:spPr>
            <a:xfrm>
              <a:off x="5993506" y="4503441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7" name="TextBox 977"/>
            <p:cNvSpPr txBox="1"/>
            <p:nvPr/>
          </p:nvSpPr>
          <p:spPr>
            <a:xfrm>
              <a:off x="4874317" y="4503441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38" name="Straight Connector 4"/>
            <p:cNvCxnSpPr>
              <a:cxnSpLocks noChangeShapeType="1"/>
            </p:cNvCxnSpPr>
            <p:nvPr/>
          </p:nvCxnSpPr>
          <p:spPr bwMode="auto">
            <a:xfrm>
              <a:off x="2999232" y="5069711"/>
              <a:ext cx="3621024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39" name="TextBox 987"/>
            <p:cNvSpPr txBox="1"/>
            <p:nvPr/>
          </p:nvSpPr>
          <p:spPr>
            <a:xfrm>
              <a:off x="2570716" y="4955410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Sz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0" name="TextBox 988"/>
            <p:cNvSpPr txBox="1"/>
            <p:nvPr/>
          </p:nvSpPr>
          <p:spPr>
            <a:xfrm>
              <a:off x="6629401" y="4974460"/>
              <a:ext cx="54060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Sx1</a:t>
              </a:r>
            </a:p>
          </p:txBody>
        </p:sp>
        <p:sp>
          <p:nvSpPr>
            <p:cNvPr id="1141" name="TextBox 989"/>
            <p:cNvSpPr txBox="1"/>
            <p:nvPr/>
          </p:nvSpPr>
          <p:spPr>
            <a:xfrm>
              <a:off x="9720121" y="4959729"/>
              <a:ext cx="5403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160.3</a:t>
              </a:r>
            </a:p>
          </p:txBody>
        </p:sp>
        <p:sp>
          <p:nvSpPr>
            <p:cNvPr id="1142" name="TextBox 831"/>
            <p:cNvSpPr txBox="1"/>
            <p:nvPr/>
          </p:nvSpPr>
          <p:spPr>
            <a:xfrm>
              <a:off x="7115115" y="6710489"/>
              <a:ext cx="6400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itchFamily="34" charset="0"/>
                </a:rPr>
                <a:t>59.4</a:t>
              </a:r>
            </a:p>
          </p:txBody>
        </p:sp>
        <p:sp>
          <p:nvSpPr>
            <p:cNvPr id="1143" name="TextBox 93"/>
            <p:cNvSpPr txBox="1">
              <a:spLocks noChangeArrowheads="1"/>
            </p:cNvSpPr>
            <p:nvPr/>
          </p:nvSpPr>
          <p:spPr bwMode="auto">
            <a:xfrm>
              <a:off x="7115175" y="6425469"/>
              <a:ext cx="332142" cy="23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D6</a:t>
              </a:r>
            </a:p>
          </p:txBody>
        </p:sp>
        <p:cxnSp>
          <p:nvCxnSpPr>
            <p:cNvPr id="1144" name="Straight Connector 7"/>
            <p:cNvCxnSpPr>
              <a:cxnSpLocks noChangeShapeType="1"/>
            </p:cNvCxnSpPr>
            <p:nvPr/>
          </p:nvCxnSpPr>
          <p:spPr bwMode="auto">
            <a:xfrm flipV="1">
              <a:off x="5935680" y="6534781"/>
              <a:ext cx="219075" cy="1653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45" name="Text Box 350"/>
            <p:cNvSpPr txBox="1">
              <a:spLocks noChangeArrowheads="1"/>
            </p:cNvSpPr>
            <p:nvPr/>
          </p:nvSpPr>
          <p:spPr bwMode="auto">
            <a:xfrm>
              <a:off x="5563296" y="6438682"/>
              <a:ext cx="40267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6" name="Text Box 350"/>
            <p:cNvSpPr txBox="1">
              <a:spLocks noChangeArrowheads="1"/>
            </p:cNvSpPr>
            <p:nvPr/>
          </p:nvSpPr>
          <p:spPr bwMode="auto">
            <a:xfrm>
              <a:off x="6145228" y="6448207"/>
              <a:ext cx="40267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7" name="TextBox 127"/>
            <p:cNvSpPr txBox="1">
              <a:spLocks noChangeArrowheads="1"/>
            </p:cNvSpPr>
            <p:nvPr/>
          </p:nvSpPr>
          <p:spPr bwMode="auto">
            <a:xfrm>
              <a:off x="7115115" y="6575962"/>
              <a:ext cx="409086" cy="23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41.4</a:t>
              </a:r>
            </a:p>
          </p:txBody>
        </p:sp>
        <p:cxnSp>
          <p:nvCxnSpPr>
            <p:cNvPr id="1148" name="Straight Connector 825"/>
            <p:cNvCxnSpPr/>
            <p:nvPr/>
          </p:nvCxnSpPr>
          <p:spPr bwMode="auto">
            <a:xfrm>
              <a:off x="5946964" y="6670507"/>
              <a:ext cx="5238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9" name="TextBox 826"/>
            <p:cNvSpPr txBox="1"/>
            <p:nvPr/>
          </p:nvSpPr>
          <p:spPr>
            <a:xfrm>
              <a:off x="5615072" y="6554487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0" name="TextBox 827"/>
            <p:cNvSpPr txBox="1"/>
            <p:nvPr/>
          </p:nvSpPr>
          <p:spPr>
            <a:xfrm>
              <a:off x="6000274" y="6554487"/>
              <a:ext cx="38382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51" name="Straight Connector 828"/>
            <p:cNvCxnSpPr/>
            <p:nvPr/>
          </p:nvCxnSpPr>
          <p:spPr bwMode="auto">
            <a:xfrm>
              <a:off x="5989320" y="6818105"/>
              <a:ext cx="6400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2" name="TextBox 829"/>
            <p:cNvSpPr txBox="1"/>
            <p:nvPr/>
          </p:nvSpPr>
          <p:spPr>
            <a:xfrm>
              <a:off x="4629035" y="6752067"/>
              <a:ext cx="13861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Low complexity/GC rich</a:t>
              </a:r>
            </a:p>
          </p:txBody>
        </p:sp>
        <p:sp>
          <p:nvSpPr>
            <p:cNvPr id="1153" name="TextBox 830"/>
            <p:cNvSpPr txBox="1"/>
            <p:nvPr/>
          </p:nvSpPr>
          <p:spPr>
            <a:xfrm>
              <a:off x="6040563" y="6723039"/>
              <a:ext cx="7175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SINE/MIR</a:t>
              </a:r>
            </a:p>
          </p:txBody>
        </p:sp>
        <p:cxnSp>
          <p:nvCxnSpPr>
            <p:cNvPr id="1154" name="Straight Connector 7"/>
            <p:cNvCxnSpPr>
              <a:cxnSpLocks noChangeShapeType="1"/>
            </p:cNvCxnSpPr>
            <p:nvPr/>
          </p:nvCxnSpPr>
          <p:spPr bwMode="auto">
            <a:xfrm>
              <a:off x="5998466" y="6977019"/>
              <a:ext cx="294057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55" name="TextBox 127"/>
            <p:cNvSpPr txBox="1">
              <a:spLocks noChangeArrowheads="1"/>
            </p:cNvSpPr>
            <p:nvPr/>
          </p:nvSpPr>
          <p:spPr bwMode="auto">
            <a:xfrm>
              <a:off x="7115115" y="6854889"/>
              <a:ext cx="409086" cy="232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94.3</a:t>
              </a:r>
            </a:p>
          </p:txBody>
        </p:sp>
        <p:sp>
          <p:nvSpPr>
            <p:cNvPr id="1156" name="TextBox 834"/>
            <p:cNvSpPr txBox="1"/>
            <p:nvPr/>
          </p:nvSpPr>
          <p:spPr>
            <a:xfrm>
              <a:off x="5646131" y="6862904"/>
              <a:ext cx="41723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157" name="TextBox 835"/>
            <p:cNvSpPr txBox="1"/>
            <p:nvPr/>
          </p:nvSpPr>
          <p:spPr>
            <a:xfrm>
              <a:off x="6277107" y="6872429"/>
              <a:ext cx="678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Charlie1a</a:t>
              </a:r>
            </a:p>
          </p:txBody>
        </p:sp>
        <p:sp>
          <p:nvSpPr>
            <p:cNvPr id="1158" name="TextBox 88"/>
            <p:cNvSpPr txBox="1">
              <a:spLocks noChangeArrowheads="1"/>
            </p:cNvSpPr>
            <p:nvPr/>
          </p:nvSpPr>
          <p:spPr bwMode="auto">
            <a:xfrm>
              <a:off x="6464617" y="8524302"/>
              <a:ext cx="4090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60.4</a:t>
              </a:r>
            </a:p>
          </p:txBody>
        </p:sp>
        <p:sp>
          <p:nvSpPr>
            <p:cNvPr id="1159" name="TextBox 90"/>
            <p:cNvSpPr txBox="1">
              <a:spLocks noChangeArrowheads="1"/>
            </p:cNvSpPr>
            <p:nvPr/>
          </p:nvSpPr>
          <p:spPr bwMode="auto">
            <a:xfrm>
              <a:off x="6464617" y="8064982"/>
              <a:ext cx="729687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28.7 (D10)</a:t>
              </a:r>
            </a:p>
          </p:txBody>
        </p:sp>
        <p:sp>
          <p:nvSpPr>
            <p:cNvPr id="1160" name="TextBox 93"/>
            <p:cNvSpPr txBox="1">
              <a:spLocks noChangeArrowheads="1"/>
            </p:cNvSpPr>
            <p:nvPr/>
          </p:nvSpPr>
          <p:spPr bwMode="auto">
            <a:xfrm>
              <a:off x="6464617" y="8690867"/>
              <a:ext cx="4090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64.5</a:t>
              </a:r>
            </a:p>
          </p:txBody>
        </p:sp>
        <p:sp>
          <p:nvSpPr>
            <p:cNvPr id="1161" name="TextBox 100"/>
            <p:cNvSpPr txBox="1">
              <a:spLocks noChangeArrowheads="1"/>
            </p:cNvSpPr>
            <p:nvPr/>
          </p:nvSpPr>
          <p:spPr bwMode="auto">
            <a:xfrm>
              <a:off x="6464617" y="8984905"/>
              <a:ext cx="4090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81.3</a:t>
              </a:r>
            </a:p>
          </p:txBody>
        </p:sp>
        <p:sp>
          <p:nvSpPr>
            <p:cNvPr id="1162" name="TextBox 101"/>
            <p:cNvSpPr txBox="1">
              <a:spLocks noChangeArrowheads="1"/>
            </p:cNvSpPr>
            <p:nvPr/>
          </p:nvSpPr>
          <p:spPr bwMode="auto">
            <a:xfrm>
              <a:off x="6464617" y="8832043"/>
              <a:ext cx="4090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77.3</a:t>
              </a:r>
            </a:p>
          </p:txBody>
        </p:sp>
        <p:sp>
          <p:nvSpPr>
            <p:cNvPr id="1163" name="TextBox 123"/>
            <p:cNvSpPr txBox="1">
              <a:spLocks noChangeArrowheads="1"/>
            </p:cNvSpPr>
            <p:nvPr/>
          </p:nvSpPr>
          <p:spPr bwMode="auto">
            <a:xfrm>
              <a:off x="6464617" y="8370197"/>
              <a:ext cx="4090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57.3</a:t>
              </a:r>
            </a:p>
          </p:txBody>
        </p:sp>
        <p:cxnSp>
          <p:nvCxnSpPr>
            <p:cNvPr id="1164" name="Straight Connector 843"/>
            <p:cNvCxnSpPr/>
            <p:nvPr/>
          </p:nvCxnSpPr>
          <p:spPr bwMode="auto">
            <a:xfrm>
              <a:off x="5194491" y="9097501"/>
              <a:ext cx="37147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5" name="Straight Connector 844"/>
            <p:cNvCxnSpPr/>
            <p:nvPr/>
          </p:nvCxnSpPr>
          <p:spPr bwMode="auto">
            <a:xfrm>
              <a:off x="5075427" y="8797747"/>
              <a:ext cx="3429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6" name="Straight Connector 847"/>
            <p:cNvCxnSpPr/>
            <p:nvPr/>
          </p:nvCxnSpPr>
          <p:spPr bwMode="auto">
            <a:xfrm flipH="1">
              <a:off x="720576" y="8535377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7" name="Straight Connector 848"/>
            <p:cNvCxnSpPr/>
            <p:nvPr/>
          </p:nvCxnSpPr>
          <p:spPr bwMode="auto">
            <a:xfrm flipH="1">
              <a:off x="735691" y="8371747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8" name="Text Box 350"/>
            <p:cNvSpPr txBox="1">
              <a:spLocks noChangeArrowheads="1"/>
            </p:cNvSpPr>
            <p:nvPr/>
          </p:nvSpPr>
          <p:spPr bwMode="auto">
            <a:xfrm>
              <a:off x="4642536" y="8698872"/>
              <a:ext cx="4539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Sz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9" name="Text Box 348"/>
            <p:cNvSpPr txBox="1">
              <a:spLocks noChangeArrowheads="1"/>
            </p:cNvSpPr>
            <p:nvPr/>
          </p:nvSpPr>
          <p:spPr bwMode="auto">
            <a:xfrm>
              <a:off x="5395454" y="8698872"/>
              <a:ext cx="47641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0" name="Text Box 350"/>
            <p:cNvSpPr txBox="1">
              <a:spLocks noChangeArrowheads="1"/>
            </p:cNvSpPr>
            <p:nvPr/>
          </p:nvSpPr>
          <p:spPr bwMode="auto">
            <a:xfrm>
              <a:off x="4802334" y="8840048"/>
              <a:ext cx="4539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Sc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1" name="Text Box 350"/>
            <p:cNvSpPr txBox="1">
              <a:spLocks noChangeArrowheads="1"/>
            </p:cNvSpPr>
            <p:nvPr/>
          </p:nvSpPr>
          <p:spPr bwMode="auto">
            <a:xfrm>
              <a:off x="283139" y="8378202"/>
              <a:ext cx="49564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L1PA3</a:t>
              </a:r>
            </a:p>
          </p:txBody>
        </p:sp>
        <p:sp>
          <p:nvSpPr>
            <p:cNvPr id="1172" name="Text Box 350"/>
            <p:cNvSpPr txBox="1">
              <a:spLocks noChangeArrowheads="1"/>
            </p:cNvSpPr>
            <p:nvPr/>
          </p:nvSpPr>
          <p:spPr bwMode="auto">
            <a:xfrm>
              <a:off x="5397460" y="8387727"/>
              <a:ext cx="50526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L1PA2</a:t>
              </a:r>
            </a:p>
          </p:txBody>
        </p:sp>
        <p:sp>
          <p:nvSpPr>
            <p:cNvPr id="1173" name="Text Box 350"/>
            <p:cNvSpPr txBox="1">
              <a:spLocks noChangeArrowheads="1"/>
            </p:cNvSpPr>
            <p:nvPr/>
          </p:nvSpPr>
          <p:spPr bwMode="auto">
            <a:xfrm>
              <a:off x="5397458" y="8541832"/>
              <a:ext cx="54922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L1PA2</a:t>
              </a:r>
            </a:p>
          </p:txBody>
        </p:sp>
        <p:sp>
          <p:nvSpPr>
            <p:cNvPr id="1174" name="Text Box 350"/>
            <p:cNvSpPr txBox="1">
              <a:spLocks noChangeArrowheads="1"/>
            </p:cNvSpPr>
            <p:nvPr/>
          </p:nvSpPr>
          <p:spPr bwMode="auto">
            <a:xfrm>
              <a:off x="324105" y="8541832"/>
              <a:ext cx="44755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L1HS</a:t>
              </a:r>
            </a:p>
          </p:txBody>
        </p:sp>
        <p:sp>
          <p:nvSpPr>
            <p:cNvPr id="1175" name="Text Box 348"/>
            <p:cNvSpPr txBox="1">
              <a:spLocks noChangeArrowheads="1"/>
            </p:cNvSpPr>
            <p:nvPr/>
          </p:nvSpPr>
          <p:spPr bwMode="auto">
            <a:xfrm>
              <a:off x="5765532" y="8840048"/>
              <a:ext cx="518091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Sq2</a:t>
              </a:r>
            </a:p>
          </p:txBody>
        </p:sp>
        <p:cxnSp>
          <p:nvCxnSpPr>
            <p:cNvPr id="1176" name="Straight Connector 857"/>
            <p:cNvCxnSpPr/>
            <p:nvPr/>
          </p:nvCxnSpPr>
          <p:spPr bwMode="auto">
            <a:xfrm>
              <a:off x="5232589" y="8944639"/>
              <a:ext cx="55245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7" name="TextBox 859"/>
            <p:cNvSpPr txBox="1"/>
            <p:nvPr/>
          </p:nvSpPr>
          <p:spPr>
            <a:xfrm>
              <a:off x="4618057" y="8072996"/>
              <a:ext cx="43804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8" name="Rectangle 860"/>
            <p:cNvSpPr/>
            <p:nvPr/>
          </p:nvSpPr>
          <p:spPr>
            <a:xfrm>
              <a:off x="5346375" y="8072996"/>
              <a:ext cx="35137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79" name="Straight Connector 8"/>
            <p:cNvCxnSpPr>
              <a:cxnSpLocks noChangeShapeType="1"/>
            </p:cNvCxnSpPr>
            <p:nvPr/>
          </p:nvCxnSpPr>
          <p:spPr bwMode="auto">
            <a:xfrm>
              <a:off x="4409624" y="8335355"/>
              <a:ext cx="1247802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0" name="TextBox 89"/>
            <p:cNvSpPr txBox="1">
              <a:spLocks noChangeArrowheads="1"/>
            </p:cNvSpPr>
            <p:nvPr/>
          </p:nvSpPr>
          <p:spPr bwMode="auto">
            <a:xfrm>
              <a:off x="6464617" y="8222751"/>
              <a:ext cx="665567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47.4 (D9)</a:t>
              </a:r>
            </a:p>
          </p:txBody>
        </p:sp>
        <p:sp>
          <p:nvSpPr>
            <p:cNvPr id="1181" name="TextBox 863"/>
            <p:cNvSpPr txBox="1"/>
            <p:nvPr/>
          </p:nvSpPr>
          <p:spPr>
            <a:xfrm>
              <a:off x="5636966" y="8221240"/>
              <a:ext cx="44067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182" name="TextBox 864"/>
            <p:cNvSpPr txBox="1"/>
            <p:nvPr/>
          </p:nvSpPr>
          <p:spPr>
            <a:xfrm>
              <a:off x="3132783" y="8221240"/>
              <a:ext cx="13647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(GGGA)n/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Simple_repeat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3" name="TextBox 91"/>
            <p:cNvSpPr txBox="1">
              <a:spLocks noChangeArrowheads="1"/>
            </p:cNvSpPr>
            <p:nvPr/>
          </p:nvSpPr>
          <p:spPr bwMode="auto">
            <a:xfrm>
              <a:off x="6464617" y="9144532"/>
              <a:ext cx="4090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95.3</a:t>
              </a:r>
            </a:p>
          </p:txBody>
        </p:sp>
        <p:cxnSp>
          <p:nvCxnSpPr>
            <p:cNvPr id="1184" name="Straight Connector 8"/>
            <p:cNvCxnSpPr>
              <a:cxnSpLocks noChangeShapeType="1"/>
            </p:cNvCxnSpPr>
            <p:nvPr/>
          </p:nvCxnSpPr>
          <p:spPr bwMode="auto">
            <a:xfrm>
              <a:off x="4986503" y="9260946"/>
              <a:ext cx="422284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5" name="Text Box 350"/>
            <p:cNvSpPr txBox="1">
              <a:spLocks noChangeArrowheads="1"/>
            </p:cNvSpPr>
            <p:nvPr/>
          </p:nvSpPr>
          <p:spPr bwMode="auto">
            <a:xfrm>
              <a:off x="4569610" y="9143022"/>
              <a:ext cx="44275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Jb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6" name="Text Box 350"/>
            <p:cNvSpPr txBox="1">
              <a:spLocks noChangeArrowheads="1"/>
            </p:cNvSpPr>
            <p:nvPr/>
          </p:nvSpPr>
          <p:spPr bwMode="auto">
            <a:xfrm>
              <a:off x="5406068" y="9152547"/>
              <a:ext cx="47641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7" name="TextBox 92"/>
            <p:cNvSpPr txBox="1">
              <a:spLocks noChangeArrowheads="1"/>
            </p:cNvSpPr>
            <p:nvPr/>
          </p:nvSpPr>
          <p:spPr bwMode="auto">
            <a:xfrm>
              <a:off x="6464617" y="9304778"/>
              <a:ext cx="4090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96.3</a:t>
              </a:r>
            </a:p>
          </p:txBody>
        </p:sp>
        <p:cxnSp>
          <p:nvCxnSpPr>
            <p:cNvPr id="1188" name="Straight Connector 870"/>
            <p:cNvCxnSpPr/>
            <p:nvPr/>
          </p:nvCxnSpPr>
          <p:spPr bwMode="auto">
            <a:xfrm>
              <a:off x="4661089" y="9417382"/>
              <a:ext cx="9144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9" name="TextBox 871"/>
            <p:cNvSpPr txBox="1"/>
            <p:nvPr/>
          </p:nvSpPr>
          <p:spPr>
            <a:xfrm>
              <a:off x="3921448" y="9303267"/>
              <a:ext cx="7689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LTR/ ERVL</a:t>
              </a:r>
            </a:p>
          </p:txBody>
        </p:sp>
        <p:sp>
          <p:nvSpPr>
            <p:cNvPr id="1190" name="TextBox 872"/>
            <p:cNvSpPr txBox="1"/>
            <p:nvPr/>
          </p:nvSpPr>
          <p:spPr>
            <a:xfrm>
              <a:off x="5535471" y="9303267"/>
              <a:ext cx="50253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191" name="TextBox 873"/>
            <p:cNvSpPr txBox="1"/>
            <p:nvPr/>
          </p:nvSpPr>
          <p:spPr>
            <a:xfrm>
              <a:off x="4861445" y="8983386"/>
              <a:ext cx="4028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2" name="TextBox 874"/>
            <p:cNvSpPr txBox="1"/>
            <p:nvPr/>
          </p:nvSpPr>
          <p:spPr>
            <a:xfrm>
              <a:off x="5544845" y="8983386"/>
              <a:ext cx="38960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93" name="Straight Connector 8"/>
            <p:cNvCxnSpPr>
              <a:cxnSpLocks noChangeShapeType="1"/>
            </p:cNvCxnSpPr>
            <p:nvPr/>
          </p:nvCxnSpPr>
          <p:spPr bwMode="auto">
            <a:xfrm>
              <a:off x="4908489" y="9741473"/>
              <a:ext cx="465159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4" name="TextBox 877"/>
            <p:cNvSpPr txBox="1"/>
            <p:nvPr/>
          </p:nvSpPr>
          <p:spPr>
            <a:xfrm>
              <a:off x="5368885" y="9631168"/>
              <a:ext cx="52943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L1PA3</a:t>
              </a:r>
            </a:p>
          </p:txBody>
        </p:sp>
        <p:sp>
          <p:nvSpPr>
            <p:cNvPr id="1195" name="TextBox 878"/>
            <p:cNvSpPr txBox="1"/>
            <p:nvPr/>
          </p:nvSpPr>
          <p:spPr>
            <a:xfrm>
              <a:off x="4265593" y="9631168"/>
              <a:ext cx="6992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LTR/ERVL</a:t>
              </a:r>
            </a:p>
          </p:txBody>
        </p:sp>
        <p:cxnSp>
          <p:nvCxnSpPr>
            <p:cNvPr id="1196" name="Straight Connector 8"/>
            <p:cNvCxnSpPr>
              <a:cxnSpLocks noChangeShapeType="1"/>
            </p:cNvCxnSpPr>
            <p:nvPr/>
          </p:nvCxnSpPr>
          <p:spPr bwMode="auto">
            <a:xfrm>
              <a:off x="4860542" y="9902689"/>
              <a:ext cx="576764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7" name="TextBox 880"/>
            <p:cNvSpPr txBox="1"/>
            <p:nvPr/>
          </p:nvSpPr>
          <p:spPr>
            <a:xfrm>
              <a:off x="4449950" y="9792384"/>
              <a:ext cx="5000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Sp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8" name="Rectangle 881"/>
            <p:cNvSpPr/>
            <p:nvPr/>
          </p:nvSpPr>
          <p:spPr>
            <a:xfrm>
              <a:off x="5407972" y="9792383"/>
              <a:ext cx="53412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Sx1</a:t>
              </a:r>
            </a:p>
          </p:txBody>
        </p:sp>
        <p:sp>
          <p:nvSpPr>
            <p:cNvPr id="1199" name="TextBox 882"/>
            <p:cNvSpPr txBox="1"/>
            <p:nvPr/>
          </p:nvSpPr>
          <p:spPr>
            <a:xfrm>
              <a:off x="6397942" y="9784369"/>
              <a:ext cx="5507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117.3</a:t>
              </a:r>
            </a:p>
          </p:txBody>
        </p:sp>
        <p:sp>
          <p:nvSpPr>
            <p:cNvPr id="1200" name="TextBox 887"/>
            <p:cNvSpPr txBox="1"/>
            <p:nvPr/>
          </p:nvSpPr>
          <p:spPr>
            <a:xfrm>
              <a:off x="4746061" y="9933688"/>
              <a:ext cx="4708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1" name="TextBox 888"/>
            <p:cNvSpPr txBox="1"/>
            <p:nvPr/>
          </p:nvSpPr>
          <p:spPr>
            <a:xfrm>
              <a:off x="5397458" y="9952738"/>
              <a:ext cx="58563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L1PA2</a:t>
              </a:r>
            </a:p>
          </p:txBody>
        </p:sp>
        <p:sp>
          <p:nvSpPr>
            <p:cNvPr id="1202" name="TextBox 889"/>
            <p:cNvSpPr txBox="1"/>
            <p:nvPr/>
          </p:nvSpPr>
          <p:spPr>
            <a:xfrm>
              <a:off x="6397942" y="9935199"/>
              <a:ext cx="48954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119.3</a:t>
              </a:r>
            </a:p>
          </p:txBody>
        </p:sp>
        <p:cxnSp>
          <p:nvCxnSpPr>
            <p:cNvPr id="1203" name="Straight Connector 890"/>
            <p:cNvCxnSpPr/>
            <p:nvPr/>
          </p:nvCxnSpPr>
          <p:spPr bwMode="auto">
            <a:xfrm>
              <a:off x="737681" y="9577548"/>
              <a:ext cx="455089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4" name="TextBox 891"/>
            <p:cNvSpPr txBox="1"/>
            <p:nvPr/>
          </p:nvSpPr>
          <p:spPr>
            <a:xfrm>
              <a:off x="6464617" y="9459229"/>
              <a:ext cx="46335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itchFamily="34" charset="0"/>
                </a:rPr>
                <a:t>99.3</a:t>
              </a:r>
            </a:p>
          </p:txBody>
        </p:sp>
        <p:cxnSp>
          <p:nvCxnSpPr>
            <p:cNvPr id="1205" name="Straight Connector 892"/>
            <p:cNvCxnSpPr/>
            <p:nvPr/>
          </p:nvCxnSpPr>
          <p:spPr bwMode="auto">
            <a:xfrm flipH="1">
              <a:off x="707240" y="9456224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6" name="TextBox 893"/>
            <p:cNvSpPr txBox="1"/>
            <p:nvPr/>
          </p:nvSpPr>
          <p:spPr>
            <a:xfrm>
              <a:off x="267703" y="9457718"/>
              <a:ext cx="5338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Sc8</a:t>
              </a:r>
            </a:p>
          </p:txBody>
        </p:sp>
        <p:sp>
          <p:nvSpPr>
            <p:cNvPr id="1207" name="TextBox 894"/>
            <p:cNvSpPr txBox="1"/>
            <p:nvPr/>
          </p:nvSpPr>
          <p:spPr>
            <a:xfrm>
              <a:off x="5253369" y="9467243"/>
              <a:ext cx="5074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8" name="TextBox 895"/>
            <p:cNvSpPr txBox="1"/>
            <p:nvPr/>
          </p:nvSpPr>
          <p:spPr>
            <a:xfrm>
              <a:off x="6392418" y="7909867"/>
              <a:ext cx="5432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itchFamily="34" charset="0"/>
                </a:rPr>
                <a:t>122.3</a:t>
              </a:r>
            </a:p>
          </p:txBody>
        </p:sp>
        <p:sp>
          <p:nvSpPr>
            <p:cNvPr id="1209" name="TextBox 896"/>
            <p:cNvSpPr txBox="1"/>
            <p:nvPr/>
          </p:nvSpPr>
          <p:spPr>
            <a:xfrm>
              <a:off x="4879774" y="7903515"/>
              <a:ext cx="41723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cxnSp>
          <p:nvCxnSpPr>
            <p:cNvPr id="1210" name="Straight Connector 897"/>
            <p:cNvCxnSpPr/>
            <p:nvPr/>
          </p:nvCxnSpPr>
          <p:spPr bwMode="auto">
            <a:xfrm>
              <a:off x="5240122" y="8022499"/>
              <a:ext cx="26194" cy="0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1" name="TextBox 898"/>
            <p:cNvSpPr txBox="1"/>
            <p:nvPr/>
          </p:nvSpPr>
          <p:spPr>
            <a:xfrm>
              <a:off x="5264365" y="7903515"/>
              <a:ext cx="41723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212" name="TextBox 903"/>
            <p:cNvSpPr txBox="1"/>
            <p:nvPr/>
          </p:nvSpPr>
          <p:spPr>
            <a:xfrm>
              <a:off x="5629254" y="10580552"/>
              <a:ext cx="3956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3" name="TextBox 905"/>
            <p:cNvSpPr txBox="1"/>
            <p:nvPr/>
          </p:nvSpPr>
          <p:spPr>
            <a:xfrm>
              <a:off x="2389351" y="10581158"/>
              <a:ext cx="3639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4" name="TextBox 906"/>
            <p:cNvSpPr txBox="1"/>
            <p:nvPr/>
          </p:nvSpPr>
          <p:spPr>
            <a:xfrm>
              <a:off x="6397942" y="10573540"/>
              <a:ext cx="4900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136.3</a:t>
              </a:r>
            </a:p>
          </p:txBody>
        </p:sp>
        <p:cxnSp>
          <p:nvCxnSpPr>
            <p:cNvPr id="1215" name="Straight Connector 911"/>
            <p:cNvCxnSpPr/>
            <p:nvPr/>
          </p:nvCxnSpPr>
          <p:spPr bwMode="auto">
            <a:xfrm>
              <a:off x="2069351" y="10217174"/>
              <a:ext cx="3534117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6" name="TextBox 912"/>
            <p:cNvSpPr txBox="1"/>
            <p:nvPr/>
          </p:nvSpPr>
          <p:spPr>
            <a:xfrm>
              <a:off x="1590465" y="10106868"/>
              <a:ext cx="8428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AluSx1</a:t>
              </a:r>
            </a:p>
          </p:txBody>
        </p:sp>
        <p:sp>
          <p:nvSpPr>
            <p:cNvPr id="1217" name="TextBox 913"/>
            <p:cNvSpPr txBox="1"/>
            <p:nvPr/>
          </p:nvSpPr>
          <p:spPr>
            <a:xfrm>
              <a:off x="5580087" y="10106868"/>
              <a:ext cx="7444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AluSx</a:t>
              </a:r>
              <a:endParaRPr lang="en-US" sz="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8" name="TextBox 914"/>
            <p:cNvSpPr txBox="1"/>
            <p:nvPr/>
          </p:nvSpPr>
          <p:spPr>
            <a:xfrm>
              <a:off x="6397942" y="10098854"/>
              <a:ext cx="5216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126.3</a:t>
              </a:r>
            </a:p>
          </p:txBody>
        </p:sp>
        <p:sp>
          <p:nvSpPr>
            <p:cNvPr id="1219" name="TextBox 916"/>
            <p:cNvSpPr txBox="1"/>
            <p:nvPr/>
          </p:nvSpPr>
          <p:spPr>
            <a:xfrm>
              <a:off x="6397942" y="10257299"/>
              <a:ext cx="5216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127.3</a:t>
              </a:r>
            </a:p>
          </p:txBody>
        </p:sp>
        <p:sp>
          <p:nvSpPr>
            <p:cNvPr id="1220" name="TextBox 917"/>
            <p:cNvSpPr txBox="1"/>
            <p:nvPr/>
          </p:nvSpPr>
          <p:spPr>
            <a:xfrm>
              <a:off x="5397460" y="10274839"/>
              <a:ext cx="6024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L1PA2</a:t>
              </a:r>
            </a:p>
          </p:txBody>
        </p:sp>
        <p:sp>
          <p:nvSpPr>
            <p:cNvPr id="1221" name="TextBox 918"/>
            <p:cNvSpPr txBox="1"/>
            <p:nvPr/>
          </p:nvSpPr>
          <p:spPr>
            <a:xfrm>
              <a:off x="4783931" y="10265314"/>
              <a:ext cx="49923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L1PA5</a:t>
              </a:r>
            </a:p>
          </p:txBody>
        </p:sp>
        <p:cxnSp>
          <p:nvCxnSpPr>
            <p:cNvPr id="1222" name="Straight Connector 7"/>
            <p:cNvCxnSpPr>
              <a:cxnSpLocks noChangeShapeType="1"/>
            </p:cNvCxnSpPr>
            <p:nvPr/>
          </p:nvCxnSpPr>
          <p:spPr bwMode="auto">
            <a:xfrm flipV="1">
              <a:off x="5952744" y="7125445"/>
              <a:ext cx="109538" cy="1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23" name="TextBox 920"/>
            <p:cNvSpPr txBox="1"/>
            <p:nvPr/>
          </p:nvSpPr>
          <p:spPr>
            <a:xfrm>
              <a:off x="7048440" y="7010935"/>
              <a:ext cx="5486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115.3</a:t>
              </a:r>
            </a:p>
          </p:txBody>
        </p:sp>
        <p:sp>
          <p:nvSpPr>
            <p:cNvPr id="1224" name="TextBox 921"/>
            <p:cNvSpPr txBox="1"/>
            <p:nvPr/>
          </p:nvSpPr>
          <p:spPr>
            <a:xfrm>
              <a:off x="6061567" y="7009424"/>
              <a:ext cx="4083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225" name="TextBox 922"/>
            <p:cNvSpPr txBox="1"/>
            <p:nvPr/>
          </p:nvSpPr>
          <p:spPr>
            <a:xfrm>
              <a:off x="7048440" y="7166315"/>
              <a:ext cx="5486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itchFamily="34" charset="0"/>
                </a:rPr>
                <a:t>129.3</a:t>
              </a:r>
            </a:p>
          </p:txBody>
        </p:sp>
        <p:cxnSp>
          <p:nvCxnSpPr>
            <p:cNvPr id="1226" name="Straight Connector 7"/>
            <p:cNvCxnSpPr>
              <a:cxnSpLocks noChangeShapeType="1"/>
            </p:cNvCxnSpPr>
            <p:nvPr/>
          </p:nvCxnSpPr>
          <p:spPr bwMode="auto">
            <a:xfrm>
              <a:off x="5998464" y="7282478"/>
              <a:ext cx="18288" cy="1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27" name="TextBox 924"/>
            <p:cNvSpPr txBox="1"/>
            <p:nvPr/>
          </p:nvSpPr>
          <p:spPr>
            <a:xfrm>
              <a:off x="5653690" y="7166325"/>
              <a:ext cx="41723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228" name="TextBox 925"/>
            <p:cNvSpPr txBox="1"/>
            <p:nvPr/>
          </p:nvSpPr>
          <p:spPr>
            <a:xfrm>
              <a:off x="6008431" y="7163228"/>
              <a:ext cx="41723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cxnSp>
          <p:nvCxnSpPr>
            <p:cNvPr id="1229" name="Straight Connector 8"/>
            <p:cNvCxnSpPr>
              <a:cxnSpLocks noChangeShapeType="1"/>
            </p:cNvCxnSpPr>
            <p:nvPr/>
          </p:nvCxnSpPr>
          <p:spPr bwMode="auto">
            <a:xfrm flipV="1">
              <a:off x="4661091" y="10849036"/>
              <a:ext cx="717319" cy="557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0" name="TextBox 936"/>
            <p:cNvSpPr txBox="1"/>
            <p:nvPr/>
          </p:nvSpPr>
          <p:spPr>
            <a:xfrm>
              <a:off x="6397942" y="10722820"/>
              <a:ext cx="10035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139.3</a:t>
              </a:r>
            </a:p>
          </p:txBody>
        </p:sp>
        <p:sp>
          <p:nvSpPr>
            <p:cNvPr id="1231" name="TextBox 940"/>
            <p:cNvSpPr txBox="1"/>
            <p:nvPr/>
          </p:nvSpPr>
          <p:spPr>
            <a:xfrm>
              <a:off x="4287971" y="10733174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232" name="TextBox 947"/>
            <p:cNvSpPr txBox="1"/>
            <p:nvPr/>
          </p:nvSpPr>
          <p:spPr>
            <a:xfrm>
              <a:off x="5591355" y="7009424"/>
              <a:ext cx="38870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233" name="TextBox 948"/>
            <p:cNvSpPr txBox="1"/>
            <p:nvPr/>
          </p:nvSpPr>
          <p:spPr>
            <a:xfrm>
              <a:off x="5368885" y="10742142"/>
              <a:ext cx="6024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L1PA3</a:t>
              </a:r>
            </a:p>
          </p:txBody>
        </p:sp>
        <p:sp>
          <p:nvSpPr>
            <p:cNvPr id="1234" name="TextBox 950"/>
            <p:cNvSpPr txBox="1"/>
            <p:nvPr/>
          </p:nvSpPr>
          <p:spPr>
            <a:xfrm>
              <a:off x="5368885" y="10908443"/>
              <a:ext cx="6024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L1PA3</a:t>
              </a:r>
            </a:p>
          </p:txBody>
        </p:sp>
        <p:sp>
          <p:nvSpPr>
            <p:cNvPr id="1235" name="TextBox 951"/>
            <p:cNvSpPr txBox="1"/>
            <p:nvPr/>
          </p:nvSpPr>
          <p:spPr>
            <a:xfrm>
              <a:off x="6464617" y="10892818"/>
              <a:ext cx="10035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54.3</a:t>
              </a:r>
            </a:p>
          </p:txBody>
        </p:sp>
        <p:sp>
          <p:nvSpPr>
            <p:cNvPr id="1236" name="TextBox 952"/>
            <p:cNvSpPr txBox="1"/>
            <p:nvPr/>
          </p:nvSpPr>
          <p:spPr>
            <a:xfrm>
              <a:off x="4093055" y="10908443"/>
              <a:ext cx="6024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L1PA5</a:t>
              </a:r>
            </a:p>
          </p:txBody>
        </p:sp>
        <p:cxnSp>
          <p:nvCxnSpPr>
            <p:cNvPr id="1237" name="Straight Connector 953"/>
            <p:cNvCxnSpPr/>
            <p:nvPr/>
          </p:nvCxnSpPr>
          <p:spPr bwMode="auto">
            <a:xfrm>
              <a:off x="5118595" y="11175753"/>
              <a:ext cx="179928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8" name="TextBox 954"/>
            <p:cNvSpPr txBox="1"/>
            <p:nvPr/>
          </p:nvSpPr>
          <p:spPr>
            <a:xfrm>
              <a:off x="6397942" y="11049823"/>
              <a:ext cx="10035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144.3</a:t>
              </a:r>
            </a:p>
          </p:txBody>
        </p:sp>
        <p:sp>
          <p:nvSpPr>
            <p:cNvPr id="1239" name="Rectangle 955"/>
            <p:cNvSpPr/>
            <p:nvPr/>
          </p:nvSpPr>
          <p:spPr>
            <a:xfrm>
              <a:off x="3776635" y="11057866"/>
              <a:ext cx="138050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(CATATA)</a:t>
              </a:r>
              <a:r>
                <a:rPr lang="en-US" sz="8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/Simple repeat</a:t>
              </a:r>
            </a:p>
          </p:txBody>
        </p:sp>
        <p:sp>
          <p:nvSpPr>
            <p:cNvPr id="1240" name="TextBox 956"/>
            <p:cNvSpPr txBox="1"/>
            <p:nvPr/>
          </p:nvSpPr>
          <p:spPr>
            <a:xfrm>
              <a:off x="5301008" y="11055960"/>
              <a:ext cx="4868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241" name="TextBox 958"/>
            <p:cNvSpPr txBox="1"/>
            <p:nvPr/>
          </p:nvSpPr>
          <p:spPr>
            <a:xfrm>
              <a:off x="6397942" y="10419859"/>
              <a:ext cx="5216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153.3</a:t>
              </a:r>
            </a:p>
          </p:txBody>
        </p:sp>
        <p:sp>
          <p:nvSpPr>
            <p:cNvPr id="1242" name="TextBox 959"/>
            <p:cNvSpPr txBox="1"/>
            <p:nvPr/>
          </p:nvSpPr>
          <p:spPr>
            <a:xfrm>
              <a:off x="5397452" y="10437398"/>
              <a:ext cx="6024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L1PA2</a:t>
              </a:r>
            </a:p>
          </p:txBody>
        </p:sp>
        <p:sp>
          <p:nvSpPr>
            <p:cNvPr id="1243" name="TextBox 960"/>
            <p:cNvSpPr txBox="1"/>
            <p:nvPr/>
          </p:nvSpPr>
          <p:spPr>
            <a:xfrm>
              <a:off x="4764875" y="10445018"/>
              <a:ext cx="49923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L1PA5</a:t>
              </a:r>
            </a:p>
          </p:txBody>
        </p:sp>
        <p:sp>
          <p:nvSpPr>
            <p:cNvPr id="1244" name="TextBox 123"/>
            <p:cNvSpPr txBox="1">
              <a:spLocks noChangeArrowheads="1"/>
            </p:cNvSpPr>
            <p:nvPr/>
          </p:nvSpPr>
          <p:spPr bwMode="auto">
            <a:xfrm>
              <a:off x="6397942" y="11210549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155.3</a:t>
              </a:r>
            </a:p>
          </p:txBody>
        </p:sp>
        <p:cxnSp>
          <p:nvCxnSpPr>
            <p:cNvPr id="1245" name="Straight Connector 970"/>
            <p:cNvCxnSpPr/>
            <p:nvPr/>
          </p:nvCxnSpPr>
          <p:spPr bwMode="auto">
            <a:xfrm>
              <a:off x="758195" y="11330774"/>
              <a:ext cx="460509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6" name="Text Box 350"/>
            <p:cNvSpPr txBox="1">
              <a:spLocks noChangeArrowheads="1"/>
            </p:cNvSpPr>
            <p:nvPr/>
          </p:nvSpPr>
          <p:spPr bwMode="auto">
            <a:xfrm>
              <a:off x="330228" y="11218564"/>
              <a:ext cx="44275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dirty="0"/>
                <a:t>L1HS</a:t>
              </a:r>
            </a:p>
          </p:txBody>
        </p:sp>
        <p:sp>
          <p:nvSpPr>
            <p:cNvPr id="1247" name="Text Box 350"/>
            <p:cNvSpPr txBox="1">
              <a:spLocks noChangeArrowheads="1"/>
            </p:cNvSpPr>
            <p:nvPr/>
          </p:nvSpPr>
          <p:spPr bwMode="auto">
            <a:xfrm>
              <a:off x="5372812" y="11228089"/>
              <a:ext cx="50526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/>
                <a:t>L1PA3</a:t>
              </a:r>
            </a:p>
          </p:txBody>
        </p:sp>
        <p:cxnSp>
          <p:nvCxnSpPr>
            <p:cNvPr id="1248" name="Straight Connector 973"/>
            <p:cNvCxnSpPr/>
            <p:nvPr/>
          </p:nvCxnSpPr>
          <p:spPr bwMode="auto">
            <a:xfrm flipH="1">
              <a:off x="729231" y="11212109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9" name="Straight Connector 978"/>
            <p:cNvCxnSpPr/>
            <p:nvPr/>
          </p:nvCxnSpPr>
          <p:spPr bwMode="auto">
            <a:xfrm>
              <a:off x="753425" y="11489524"/>
              <a:ext cx="460509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0" name="Text Box 350"/>
            <p:cNvSpPr txBox="1">
              <a:spLocks noChangeArrowheads="1"/>
            </p:cNvSpPr>
            <p:nvPr/>
          </p:nvSpPr>
          <p:spPr bwMode="auto">
            <a:xfrm>
              <a:off x="330228" y="11377314"/>
              <a:ext cx="44755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/>
                <a:t>L1HS</a:t>
              </a:r>
            </a:p>
          </p:txBody>
        </p:sp>
        <p:cxnSp>
          <p:nvCxnSpPr>
            <p:cNvPr id="1251" name="Straight Connector 980"/>
            <p:cNvCxnSpPr/>
            <p:nvPr/>
          </p:nvCxnSpPr>
          <p:spPr bwMode="auto">
            <a:xfrm flipH="1">
              <a:off x="724461" y="11370859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2" name="Text Box 350"/>
            <p:cNvSpPr txBox="1">
              <a:spLocks noChangeArrowheads="1"/>
            </p:cNvSpPr>
            <p:nvPr/>
          </p:nvSpPr>
          <p:spPr bwMode="auto">
            <a:xfrm>
              <a:off x="5373386" y="11386278"/>
              <a:ext cx="50526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/>
                <a:t>L1PA3</a:t>
              </a:r>
            </a:p>
          </p:txBody>
        </p:sp>
        <p:sp>
          <p:nvSpPr>
            <p:cNvPr id="1253" name="TextBox 123"/>
            <p:cNvSpPr txBox="1">
              <a:spLocks noChangeArrowheads="1"/>
            </p:cNvSpPr>
            <p:nvPr/>
          </p:nvSpPr>
          <p:spPr bwMode="auto">
            <a:xfrm>
              <a:off x="6391275" y="11364338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165.3</a:t>
              </a:r>
            </a:p>
          </p:txBody>
        </p:sp>
        <p:cxnSp>
          <p:nvCxnSpPr>
            <p:cNvPr id="1254" name="Straight Connector 7"/>
            <p:cNvCxnSpPr>
              <a:cxnSpLocks noChangeShapeType="1"/>
            </p:cNvCxnSpPr>
            <p:nvPr/>
          </p:nvCxnSpPr>
          <p:spPr bwMode="auto">
            <a:xfrm>
              <a:off x="5961888" y="7429451"/>
              <a:ext cx="100584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55" name="TextBox 252"/>
            <p:cNvSpPr txBox="1"/>
            <p:nvPr/>
          </p:nvSpPr>
          <p:spPr>
            <a:xfrm>
              <a:off x="7048440" y="7319350"/>
              <a:ext cx="5486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itchFamily="34" charset="0"/>
                </a:rPr>
                <a:t>164.3</a:t>
              </a:r>
            </a:p>
          </p:txBody>
        </p:sp>
        <p:sp>
          <p:nvSpPr>
            <p:cNvPr id="1256" name="TextBox 253"/>
            <p:cNvSpPr txBox="1"/>
            <p:nvPr/>
          </p:nvSpPr>
          <p:spPr>
            <a:xfrm>
              <a:off x="5630718" y="7317405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7" name="TextBox 254"/>
            <p:cNvSpPr txBox="1"/>
            <p:nvPr/>
          </p:nvSpPr>
          <p:spPr>
            <a:xfrm>
              <a:off x="6048376" y="7321086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58" name="Straight Connector 7"/>
            <p:cNvCxnSpPr>
              <a:cxnSpLocks noChangeShapeType="1"/>
            </p:cNvCxnSpPr>
            <p:nvPr/>
          </p:nvCxnSpPr>
          <p:spPr bwMode="auto">
            <a:xfrm>
              <a:off x="5989320" y="7580581"/>
              <a:ext cx="36576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59" name="TextBox 256"/>
            <p:cNvSpPr txBox="1"/>
            <p:nvPr/>
          </p:nvSpPr>
          <p:spPr>
            <a:xfrm>
              <a:off x="7048440" y="7457145"/>
              <a:ext cx="5486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itchFamily="34" charset="0"/>
                </a:rPr>
                <a:t>176.3</a:t>
              </a:r>
            </a:p>
          </p:txBody>
        </p:sp>
        <p:sp>
          <p:nvSpPr>
            <p:cNvPr id="1260" name="TextBox 257"/>
            <p:cNvSpPr txBox="1"/>
            <p:nvPr/>
          </p:nvSpPr>
          <p:spPr>
            <a:xfrm>
              <a:off x="5616433" y="7474250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261" name="TextBox 258"/>
            <p:cNvSpPr txBox="1"/>
            <p:nvPr/>
          </p:nvSpPr>
          <p:spPr>
            <a:xfrm>
              <a:off x="6029326" y="7468406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cxnSp>
          <p:nvCxnSpPr>
            <p:cNvPr id="1262" name="Straight Connector 259"/>
            <p:cNvCxnSpPr/>
            <p:nvPr/>
          </p:nvCxnSpPr>
          <p:spPr bwMode="auto">
            <a:xfrm>
              <a:off x="4983480" y="11652680"/>
              <a:ext cx="55778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3" name="TextBox 123"/>
            <p:cNvSpPr txBox="1">
              <a:spLocks noChangeArrowheads="1"/>
            </p:cNvSpPr>
            <p:nvPr/>
          </p:nvSpPr>
          <p:spPr bwMode="auto">
            <a:xfrm>
              <a:off x="6391275" y="11527494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171.3</a:t>
              </a:r>
            </a:p>
          </p:txBody>
        </p:sp>
        <p:sp>
          <p:nvSpPr>
            <p:cNvPr id="1264" name="TextBox 261"/>
            <p:cNvSpPr txBox="1"/>
            <p:nvPr/>
          </p:nvSpPr>
          <p:spPr>
            <a:xfrm>
              <a:off x="4626866" y="11540757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265" name="TextBox 262"/>
            <p:cNvSpPr txBox="1"/>
            <p:nvPr/>
          </p:nvSpPr>
          <p:spPr>
            <a:xfrm>
              <a:off x="5514978" y="11540757"/>
              <a:ext cx="112193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  <a:r>
                <a:rPr lang="en-US" sz="8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/Simple repeat</a:t>
              </a:r>
            </a:p>
          </p:txBody>
        </p:sp>
        <p:cxnSp>
          <p:nvCxnSpPr>
            <p:cNvPr id="1266" name="Straight Connector 263"/>
            <p:cNvCxnSpPr/>
            <p:nvPr/>
          </p:nvCxnSpPr>
          <p:spPr bwMode="auto">
            <a:xfrm>
              <a:off x="2350008" y="5223634"/>
              <a:ext cx="3922776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7" name="Rectangle 1"/>
            <p:cNvSpPr/>
            <p:nvPr/>
          </p:nvSpPr>
          <p:spPr>
            <a:xfrm>
              <a:off x="6280785" y="5120884"/>
              <a:ext cx="45397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Sz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8" name="Rectangle 264"/>
            <p:cNvSpPr/>
            <p:nvPr/>
          </p:nvSpPr>
          <p:spPr>
            <a:xfrm>
              <a:off x="1879562" y="5120884"/>
              <a:ext cx="51167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Sx1</a:t>
              </a:r>
            </a:p>
          </p:txBody>
        </p:sp>
        <p:sp>
          <p:nvSpPr>
            <p:cNvPr id="1269" name="TextBox 267"/>
            <p:cNvSpPr txBox="1"/>
            <p:nvPr/>
          </p:nvSpPr>
          <p:spPr>
            <a:xfrm>
              <a:off x="9720121" y="5103665"/>
              <a:ext cx="5403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anose="020B0604020202020204" pitchFamily="34" charset="0"/>
                  <a:cs typeface="Helvetica" panose="020B0604020202020204" pitchFamily="34" charset="0"/>
                </a:rPr>
                <a:t>170.3</a:t>
              </a:r>
            </a:p>
          </p:txBody>
        </p:sp>
        <p:cxnSp>
          <p:nvCxnSpPr>
            <p:cNvPr id="1270" name="Straight Connector 19"/>
            <p:cNvCxnSpPr/>
            <p:nvPr/>
          </p:nvCxnSpPr>
          <p:spPr>
            <a:xfrm>
              <a:off x="5015328" y="8181581"/>
              <a:ext cx="372607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1" name="Straight Connector 302"/>
            <p:cNvCxnSpPr/>
            <p:nvPr/>
          </p:nvCxnSpPr>
          <p:spPr bwMode="auto">
            <a:xfrm>
              <a:off x="5073610" y="10056615"/>
              <a:ext cx="3429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2" name="Straight Connector 229"/>
            <p:cNvCxnSpPr/>
            <p:nvPr/>
          </p:nvCxnSpPr>
          <p:spPr>
            <a:xfrm>
              <a:off x="5212828" y="10377100"/>
              <a:ext cx="20545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3" name="Straight Connector 306"/>
            <p:cNvCxnSpPr/>
            <p:nvPr/>
          </p:nvCxnSpPr>
          <p:spPr>
            <a:xfrm>
              <a:off x="5211060" y="10542452"/>
              <a:ext cx="20545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4" name="Straight Connector 231"/>
            <p:cNvCxnSpPr/>
            <p:nvPr/>
          </p:nvCxnSpPr>
          <p:spPr>
            <a:xfrm>
              <a:off x="2715693" y="10695458"/>
              <a:ext cx="292455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5" name="Straight Connector 234"/>
            <p:cNvCxnSpPr/>
            <p:nvPr/>
          </p:nvCxnSpPr>
          <p:spPr>
            <a:xfrm>
              <a:off x="4556192" y="11009408"/>
              <a:ext cx="812924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6" name="Straight Connector 313"/>
            <p:cNvCxnSpPr/>
            <p:nvPr/>
          </p:nvCxnSpPr>
          <p:spPr bwMode="auto">
            <a:xfrm>
              <a:off x="762950" y="11809564"/>
              <a:ext cx="460509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7" name="Text Box 350"/>
            <p:cNvSpPr txBox="1">
              <a:spLocks noChangeArrowheads="1"/>
            </p:cNvSpPr>
            <p:nvPr/>
          </p:nvSpPr>
          <p:spPr bwMode="auto">
            <a:xfrm>
              <a:off x="5373386" y="11710128"/>
              <a:ext cx="50526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/>
                <a:t>L1PA3</a:t>
              </a:r>
            </a:p>
          </p:txBody>
        </p:sp>
        <p:cxnSp>
          <p:nvCxnSpPr>
            <p:cNvPr id="1278" name="Straight Connector 315"/>
            <p:cNvCxnSpPr/>
            <p:nvPr/>
          </p:nvCxnSpPr>
          <p:spPr bwMode="auto">
            <a:xfrm flipH="1">
              <a:off x="733986" y="11685184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9" name="Text Box 350"/>
            <p:cNvSpPr txBox="1">
              <a:spLocks noChangeArrowheads="1"/>
            </p:cNvSpPr>
            <p:nvPr/>
          </p:nvSpPr>
          <p:spPr bwMode="auto">
            <a:xfrm>
              <a:off x="277329" y="11706975"/>
              <a:ext cx="49564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dirty="0"/>
                <a:t>L1PA2</a:t>
              </a:r>
            </a:p>
          </p:txBody>
        </p:sp>
        <p:sp>
          <p:nvSpPr>
            <p:cNvPr id="1280" name="TextBox 123"/>
            <p:cNvSpPr txBox="1">
              <a:spLocks noChangeArrowheads="1"/>
            </p:cNvSpPr>
            <p:nvPr/>
          </p:nvSpPr>
          <p:spPr bwMode="auto">
            <a:xfrm>
              <a:off x="6399258" y="11688879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177.3</a:t>
              </a:r>
            </a:p>
          </p:txBody>
        </p:sp>
        <p:cxnSp>
          <p:nvCxnSpPr>
            <p:cNvPr id="1281" name="Straight Connector 236"/>
            <p:cNvCxnSpPr/>
            <p:nvPr/>
          </p:nvCxnSpPr>
          <p:spPr>
            <a:xfrm>
              <a:off x="753036" y="8488689"/>
              <a:ext cx="467299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2" name="Straight Connector 320"/>
            <p:cNvCxnSpPr/>
            <p:nvPr/>
          </p:nvCxnSpPr>
          <p:spPr>
            <a:xfrm>
              <a:off x="753036" y="8641089"/>
              <a:ext cx="467299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4" name="TextBox 88"/>
            <p:cNvSpPr txBox="1">
              <a:spLocks noChangeArrowheads="1"/>
            </p:cNvSpPr>
            <p:nvPr/>
          </p:nvSpPr>
          <p:spPr bwMode="auto">
            <a:xfrm>
              <a:off x="6399258" y="11839164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179.3</a:t>
              </a:r>
            </a:p>
          </p:txBody>
        </p:sp>
        <p:cxnSp>
          <p:nvCxnSpPr>
            <p:cNvPr id="1285" name="Straight Connector 274"/>
            <p:cNvCxnSpPr/>
            <p:nvPr/>
          </p:nvCxnSpPr>
          <p:spPr bwMode="auto">
            <a:xfrm flipH="1">
              <a:off x="723496" y="11859764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6" name="Text Box 350"/>
            <p:cNvSpPr txBox="1">
              <a:spLocks noChangeArrowheads="1"/>
            </p:cNvSpPr>
            <p:nvPr/>
          </p:nvSpPr>
          <p:spPr bwMode="auto">
            <a:xfrm>
              <a:off x="5400378" y="11856694"/>
              <a:ext cx="54922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/>
                <a:t>L1PA2</a:t>
              </a:r>
            </a:p>
          </p:txBody>
        </p:sp>
        <p:sp>
          <p:nvSpPr>
            <p:cNvPr id="1287" name="Text Box 350"/>
            <p:cNvSpPr txBox="1">
              <a:spLocks noChangeArrowheads="1"/>
            </p:cNvSpPr>
            <p:nvPr/>
          </p:nvSpPr>
          <p:spPr bwMode="auto">
            <a:xfrm>
              <a:off x="330228" y="11866219"/>
              <a:ext cx="44755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/>
                <a:t>L1HS</a:t>
              </a:r>
            </a:p>
          </p:txBody>
        </p:sp>
        <p:cxnSp>
          <p:nvCxnSpPr>
            <p:cNvPr id="1288" name="Straight Connector 277"/>
            <p:cNvCxnSpPr/>
            <p:nvPr/>
          </p:nvCxnSpPr>
          <p:spPr>
            <a:xfrm>
              <a:off x="755956" y="11965476"/>
              <a:ext cx="4672999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9" name="TextBox 88"/>
            <p:cNvSpPr txBox="1">
              <a:spLocks noChangeArrowheads="1"/>
            </p:cNvSpPr>
            <p:nvPr/>
          </p:nvSpPr>
          <p:spPr bwMode="auto">
            <a:xfrm>
              <a:off x="6400862" y="12001089"/>
              <a:ext cx="151195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 err="1">
                  <a:latin typeface="Helvetica" pitchFamily="34" charset="0"/>
                </a:rPr>
                <a:t>Dello</a:t>
              </a:r>
              <a:r>
                <a:rPr lang="en-US" sz="900" dirty="0">
                  <a:latin typeface="Helvetica" pitchFamily="34" charset="0"/>
                </a:rPr>
                <a:t> Russo </a:t>
              </a:r>
              <a:r>
                <a:rPr lang="en-US" sz="900" i="1" dirty="0">
                  <a:latin typeface="Helvetica" pitchFamily="34" charset="0"/>
                </a:rPr>
                <a:t>et al</a:t>
              </a:r>
              <a:r>
                <a:rPr lang="en-US" sz="900" dirty="0">
                  <a:latin typeface="Helvetica" pitchFamily="34" charset="0"/>
                </a:rPr>
                <a:t>. (2015)</a:t>
              </a:r>
            </a:p>
          </p:txBody>
        </p:sp>
        <p:cxnSp>
          <p:nvCxnSpPr>
            <p:cNvPr id="1290" name="Straight Connector 282"/>
            <p:cNvCxnSpPr/>
            <p:nvPr/>
          </p:nvCxnSpPr>
          <p:spPr bwMode="auto">
            <a:xfrm flipH="1">
              <a:off x="723496" y="12002639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1" name="Text Box 350"/>
            <p:cNvSpPr txBox="1">
              <a:spLocks noChangeArrowheads="1"/>
            </p:cNvSpPr>
            <p:nvPr/>
          </p:nvSpPr>
          <p:spPr bwMode="auto">
            <a:xfrm>
              <a:off x="5400378" y="12018619"/>
              <a:ext cx="54922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/>
                <a:t>L1PA2</a:t>
              </a:r>
            </a:p>
          </p:txBody>
        </p:sp>
        <p:sp>
          <p:nvSpPr>
            <p:cNvPr id="1292" name="Text Box 350"/>
            <p:cNvSpPr txBox="1">
              <a:spLocks noChangeArrowheads="1"/>
            </p:cNvSpPr>
            <p:nvPr/>
          </p:nvSpPr>
          <p:spPr bwMode="auto">
            <a:xfrm>
              <a:off x="330228" y="12028144"/>
              <a:ext cx="44755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dirty="0"/>
                <a:t>L1HS</a:t>
              </a:r>
            </a:p>
          </p:txBody>
        </p:sp>
        <p:cxnSp>
          <p:nvCxnSpPr>
            <p:cNvPr id="1293" name="Straight Connector 285"/>
            <p:cNvCxnSpPr/>
            <p:nvPr/>
          </p:nvCxnSpPr>
          <p:spPr>
            <a:xfrm>
              <a:off x="755956" y="12127401"/>
              <a:ext cx="4672999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4" name="Straight Connector 286"/>
            <p:cNvCxnSpPr/>
            <p:nvPr/>
          </p:nvCxnSpPr>
          <p:spPr>
            <a:xfrm>
              <a:off x="2487168" y="5521261"/>
              <a:ext cx="356616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5" name="TextBox 288"/>
            <p:cNvSpPr txBox="1"/>
            <p:nvPr/>
          </p:nvSpPr>
          <p:spPr>
            <a:xfrm>
              <a:off x="2136502" y="5412836"/>
              <a:ext cx="457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AluY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6" name="TextBox 289"/>
            <p:cNvSpPr txBox="1"/>
            <p:nvPr/>
          </p:nvSpPr>
          <p:spPr>
            <a:xfrm>
              <a:off x="6034171" y="5412836"/>
              <a:ext cx="457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L1M5</a:t>
              </a:r>
            </a:p>
          </p:txBody>
        </p:sp>
        <p:sp>
          <p:nvSpPr>
            <p:cNvPr id="1297" name="TextBox 290"/>
            <p:cNvSpPr txBox="1"/>
            <p:nvPr/>
          </p:nvSpPr>
          <p:spPr>
            <a:xfrm>
              <a:off x="9724104" y="5411501"/>
              <a:ext cx="6400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itchFamily="34" charset="0"/>
                </a:rPr>
                <a:t>181.3</a:t>
              </a:r>
            </a:p>
          </p:txBody>
        </p:sp>
        <p:sp>
          <p:nvSpPr>
            <p:cNvPr id="1298" name="TextBox 291"/>
            <p:cNvSpPr txBox="1"/>
            <p:nvPr/>
          </p:nvSpPr>
          <p:spPr>
            <a:xfrm>
              <a:off x="9718635" y="5259012"/>
              <a:ext cx="6400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itchFamily="34" charset="0"/>
                </a:rPr>
                <a:t>180.3</a:t>
              </a:r>
            </a:p>
          </p:txBody>
        </p:sp>
        <p:sp>
          <p:nvSpPr>
            <p:cNvPr id="1299" name="TextBox 293"/>
            <p:cNvSpPr txBox="1"/>
            <p:nvPr/>
          </p:nvSpPr>
          <p:spPr>
            <a:xfrm>
              <a:off x="357235" y="5262349"/>
              <a:ext cx="4792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00" name="Straight Connector 294"/>
            <p:cNvCxnSpPr/>
            <p:nvPr/>
          </p:nvCxnSpPr>
          <p:spPr bwMode="auto">
            <a:xfrm flipH="1">
              <a:off x="671646" y="5253517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1" name="TextBox 295"/>
            <p:cNvSpPr txBox="1"/>
            <p:nvPr/>
          </p:nvSpPr>
          <p:spPr>
            <a:xfrm>
              <a:off x="7748707" y="5253517"/>
              <a:ext cx="4792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2" name="TextBox 296"/>
            <p:cNvSpPr txBox="1"/>
            <p:nvPr/>
          </p:nvSpPr>
          <p:spPr>
            <a:xfrm>
              <a:off x="7055783" y="7599862"/>
              <a:ext cx="5486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" pitchFamily="34" charset="0"/>
                </a:rPr>
                <a:t>183.3</a:t>
              </a:r>
            </a:p>
          </p:txBody>
        </p:sp>
        <p:cxnSp>
          <p:nvCxnSpPr>
            <p:cNvPr id="1303" name="Straight Connector 7"/>
            <p:cNvCxnSpPr>
              <a:cxnSpLocks noChangeShapeType="1"/>
            </p:cNvCxnSpPr>
            <p:nvPr/>
          </p:nvCxnSpPr>
          <p:spPr bwMode="auto">
            <a:xfrm flipV="1">
              <a:off x="5841772" y="7720954"/>
              <a:ext cx="219075" cy="1653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04" name="TextBox 298"/>
            <p:cNvSpPr txBox="1"/>
            <p:nvPr/>
          </p:nvSpPr>
          <p:spPr>
            <a:xfrm>
              <a:off x="6029311" y="7592228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305" name="TextBox 299"/>
            <p:cNvSpPr txBox="1"/>
            <p:nvPr/>
          </p:nvSpPr>
          <p:spPr>
            <a:xfrm>
              <a:off x="5509517" y="7592772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cxnSp>
          <p:nvCxnSpPr>
            <p:cNvPr id="1306" name="Straight Connector 300"/>
            <p:cNvCxnSpPr/>
            <p:nvPr/>
          </p:nvCxnSpPr>
          <p:spPr>
            <a:xfrm>
              <a:off x="747851" y="12289327"/>
              <a:ext cx="466344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7" name="Text Box 350"/>
            <p:cNvSpPr txBox="1">
              <a:spLocks noChangeArrowheads="1"/>
            </p:cNvSpPr>
            <p:nvPr/>
          </p:nvSpPr>
          <p:spPr bwMode="auto">
            <a:xfrm>
              <a:off x="261299" y="12180543"/>
              <a:ext cx="51167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/>
                <a:t>Alu</a:t>
              </a:r>
              <a:r>
                <a:rPr lang="en-US" sz="800" dirty="0"/>
                <a:t>Sx1</a:t>
              </a:r>
            </a:p>
          </p:txBody>
        </p:sp>
        <p:cxnSp>
          <p:nvCxnSpPr>
            <p:cNvPr id="1308" name="Straight Connector 303"/>
            <p:cNvCxnSpPr/>
            <p:nvPr/>
          </p:nvCxnSpPr>
          <p:spPr bwMode="auto">
            <a:xfrm flipH="1">
              <a:off x="712913" y="12179648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9" name="Text Box 350"/>
            <p:cNvSpPr txBox="1">
              <a:spLocks noChangeArrowheads="1"/>
            </p:cNvSpPr>
            <p:nvPr/>
          </p:nvSpPr>
          <p:spPr bwMode="auto">
            <a:xfrm>
              <a:off x="5394903" y="12180543"/>
              <a:ext cx="53412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i="1" dirty="0"/>
                <a:t>Alu</a:t>
              </a:r>
              <a:r>
                <a:rPr lang="en-US" sz="800" b="1" dirty="0"/>
                <a:t>Sx1</a:t>
              </a:r>
            </a:p>
          </p:txBody>
        </p:sp>
        <p:sp>
          <p:nvSpPr>
            <p:cNvPr id="1310" name="TextBox 88"/>
            <p:cNvSpPr txBox="1">
              <a:spLocks noChangeArrowheads="1"/>
            </p:cNvSpPr>
            <p:nvPr/>
          </p:nvSpPr>
          <p:spPr bwMode="auto">
            <a:xfrm>
              <a:off x="6399258" y="12180543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185.3</a:t>
              </a:r>
            </a:p>
          </p:txBody>
        </p:sp>
        <p:cxnSp>
          <p:nvCxnSpPr>
            <p:cNvPr id="1311" name="Straight Connector 307"/>
            <p:cNvCxnSpPr/>
            <p:nvPr/>
          </p:nvCxnSpPr>
          <p:spPr>
            <a:xfrm>
              <a:off x="1559163" y="12459000"/>
              <a:ext cx="3849624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2" name="Text Box 348"/>
            <p:cNvSpPr txBox="1">
              <a:spLocks noChangeArrowheads="1"/>
            </p:cNvSpPr>
            <p:nvPr/>
          </p:nvSpPr>
          <p:spPr bwMode="auto">
            <a:xfrm>
              <a:off x="5406068" y="12347867"/>
              <a:ext cx="47641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3" name="Text Box 350"/>
            <p:cNvSpPr txBox="1">
              <a:spLocks noChangeArrowheads="1"/>
            </p:cNvSpPr>
            <p:nvPr/>
          </p:nvSpPr>
          <p:spPr bwMode="auto">
            <a:xfrm>
              <a:off x="1099499" y="12361518"/>
              <a:ext cx="51167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/>
                <a:t>Alu</a:t>
              </a:r>
              <a:r>
                <a:rPr lang="en-US" sz="800" dirty="0"/>
                <a:t>Sx1</a:t>
              </a:r>
            </a:p>
          </p:txBody>
        </p:sp>
        <p:sp>
          <p:nvSpPr>
            <p:cNvPr id="1314" name="TextBox 88"/>
            <p:cNvSpPr txBox="1">
              <a:spLocks noChangeArrowheads="1"/>
            </p:cNvSpPr>
            <p:nvPr/>
          </p:nvSpPr>
          <p:spPr bwMode="auto">
            <a:xfrm>
              <a:off x="6399258" y="12332943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189.3</a:t>
              </a:r>
            </a:p>
          </p:txBody>
        </p:sp>
        <p:cxnSp>
          <p:nvCxnSpPr>
            <p:cNvPr id="1315" name="Straight Connector 4"/>
            <p:cNvCxnSpPr>
              <a:cxnSpLocks noChangeShapeType="1"/>
            </p:cNvCxnSpPr>
            <p:nvPr/>
          </p:nvCxnSpPr>
          <p:spPr bwMode="auto">
            <a:xfrm>
              <a:off x="4427589" y="5697860"/>
              <a:ext cx="3348000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16" name="TextBox 816"/>
            <p:cNvSpPr txBox="1"/>
            <p:nvPr/>
          </p:nvSpPr>
          <p:spPr>
            <a:xfrm>
              <a:off x="4079436" y="5588168"/>
              <a:ext cx="4108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7" name="TextBox 816"/>
            <p:cNvSpPr txBox="1"/>
            <p:nvPr/>
          </p:nvSpPr>
          <p:spPr>
            <a:xfrm>
              <a:off x="7776775" y="5589152"/>
              <a:ext cx="4108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8" name="TextBox 290"/>
            <p:cNvSpPr txBox="1"/>
            <p:nvPr/>
          </p:nvSpPr>
          <p:spPr>
            <a:xfrm>
              <a:off x="9720000" y="5571101"/>
              <a:ext cx="97069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 dirty="0">
                  <a:latin typeface="Helvetica" pitchFamily="34" charset="0"/>
                </a:rPr>
                <a:t>192.3</a:t>
              </a:r>
              <a:endParaRPr lang="en-US" sz="900" dirty="0">
                <a:latin typeface="Helvetica" pitchFamily="34" charset="0"/>
              </a:endParaRPr>
            </a:p>
          </p:txBody>
        </p:sp>
        <p:cxnSp>
          <p:nvCxnSpPr>
            <p:cNvPr id="1319" name="Straight Connector 8"/>
            <p:cNvCxnSpPr>
              <a:cxnSpLocks noChangeShapeType="1"/>
            </p:cNvCxnSpPr>
            <p:nvPr/>
          </p:nvCxnSpPr>
          <p:spPr bwMode="auto">
            <a:xfrm>
              <a:off x="4374824" y="12632077"/>
              <a:ext cx="1332000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20" name="TextBox 816"/>
            <p:cNvSpPr txBox="1"/>
            <p:nvPr/>
          </p:nvSpPr>
          <p:spPr>
            <a:xfrm>
              <a:off x="4045860" y="12522884"/>
              <a:ext cx="4108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1" name="TextBox 816"/>
            <p:cNvSpPr txBox="1"/>
            <p:nvPr/>
          </p:nvSpPr>
          <p:spPr>
            <a:xfrm>
              <a:off x="5690135" y="12522283"/>
              <a:ext cx="4108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2" name="TextBox 290"/>
            <p:cNvSpPr txBox="1"/>
            <p:nvPr/>
          </p:nvSpPr>
          <p:spPr>
            <a:xfrm>
              <a:off x="6400800" y="12501136"/>
              <a:ext cx="11021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 dirty="0">
                  <a:latin typeface="Helvetica" pitchFamily="34" charset="0"/>
                </a:rPr>
                <a:t>193.3</a:t>
              </a:r>
              <a:endParaRPr lang="en-US" sz="900" dirty="0">
                <a:latin typeface="Helvetica" pitchFamily="34" charset="0"/>
              </a:endParaRPr>
            </a:p>
          </p:txBody>
        </p:sp>
        <p:cxnSp>
          <p:nvCxnSpPr>
            <p:cNvPr id="1323" name="Straight Connector 1322"/>
            <p:cNvCxnSpPr/>
            <p:nvPr/>
          </p:nvCxnSpPr>
          <p:spPr>
            <a:xfrm>
              <a:off x="3985479" y="12802383"/>
              <a:ext cx="141732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4" name="Text Box 348"/>
            <p:cNvSpPr txBox="1">
              <a:spLocks noChangeArrowheads="1"/>
            </p:cNvSpPr>
            <p:nvPr/>
          </p:nvSpPr>
          <p:spPr bwMode="auto">
            <a:xfrm>
              <a:off x="5406068" y="12690767"/>
              <a:ext cx="47641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5" name="Text Box 348"/>
            <p:cNvSpPr txBox="1">
              <a:spLocks noChangeArrowheads="1"/>
            </p:cNvSpPr>
            <p:nvPr/>
          </p:nvSpPr>
          <p:spPr bwMode="auto">
            <a:xfrm>
              <a:off x="3554440" y="12690767"/>
              <a:ext cx="46038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287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Sp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6" name="TextBox 88"/>
            <p:cNvSpPr txBox="1">
              <a:spLocks noChangeArrowheads="1"/>
            </p:cNvSpPr>
            <p:nvPr/>
          </p:nvSpPr>
          <p:spPr bwMode="auto">
            <a:xfrm>
              <a:off x="6395744" y="12680993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202.3</a:t>
              </a:r>
            </a:p>
          </p:txBody>
        </p:sp>
        <p:cxnSp>
          <p:nvCxnSpPr>
            <p:cNvPr id="1327" name="Straight Connector 1326">
              <a:extLst>
                <a:ext uri="{FF2B5EF4-FFF2-40B4-BE49-F238E27FC236}">
                  <a16:creationId xmlns="" xmlns:a16="http://schemas.microsoft.com/office/drawing/2014/main" id="{B2FDCE72-9501-5449-A80C-D4E4541A1652}"/>
                </a:ext>
              </a:extLst>
            </p:cNvPr>
            <p:cNvCxnSpPr/>
            <p:nvPr/>
          </p:nvCxnSpPr>
          <p:spPr>
            <a:xfrm>
              <a:off x="4219378" y="5870417"/>
              <a:ext cx="4114800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8" name="TextBox 88">
              <a:extLst>
                <a:ext uri="{FF2B5EF4-FFF2-40B4-BE49-F238E27FC236}">
                  <a16:creationId xmlns="" xmlns:a16="http://schemas.microsoft.com/office/drawing/2014/main" id="{587A5365-2434-9A4B-B4AD-99341C9F3B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24028" y="5753238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205.3</a:t>
              </a:r>
            </a:p>
          </p:txBody>
        </p:sp>
        <p:sp>
          <p:nvSpPr>
            <p:cNvPr id="1329" name="TextBox 261">
              <a:extLst>
                <a:ext uri="{FF2B5EF4-FFF2-40B4-BE49-F238E27FC236}">
                  <a16:creationId xmlns="" xmlns:a16="http://schemas.microsoft.com/office/drawing/2014/main" id="{9EA98E8C-F78F-1F45-AF3E-883898FEA2A4}"/>
                </a:ext>
              </a:extLst>
            </p:cNvPr>
            <p:cNvSpPr txBox="1"/>
            <p:nvPr/>
          </p:nvSpPr>
          <p:spPr>
            <a:xfrm>
              <a:off x="3846931" y="5763801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330" name="TextBox 261">
              <a:extLst>
                <a:ext uri="{FF2B5EF4-FFF2-40B4-BE49-F238E27FC236}">
                  <a16:creationId xmlns="" xmlns:a16="http://schemas.microsoft.com/office/drawing/2014/main" id="{19EFC11C-0AFD-0F49-A8BE-B029C303B129}"/>
                </a:ext>
              </a:extLst>
            </p:cNvPr>
            <p:cNvSpPr txBox="1"/>
            <p:nvPr/>
          </p:nvSpPr>
          <p:spPr>
            <a:xfrm>
              <a:off x="8322726" y="5762250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cxnSp>
          <p:nvCxnSpPr>
            <p:cNvPr id="1331" name="Straight Connector 8">
              <a:extLst>
                <a:ext uri="{FF2B5EF4-FFF2-40B4-BE49-F238E27FC236}">
                  <a16:creationId xmlns="" xmlns:a16="http://schemas.microsoft.com/office/drawing/2014/main" id="{AE828B02-FA45-C64A-B229-EBEEBE57B9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236518" y="12961468"/>
              <a:ext cx="45720" cy="0"/>
            </a:xfrm>
            <a:prstGeom prst="line">
              <a:avLst/>
            </a:prstGeom>
            <a:noFill/>
            <a:ln w="38100" algn="ctr">
              <a:solidFill>
                <a:srgbClr val="00B0F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2" name="TextBox 88">
              <a:extLst>
                <a:ext uri="{FF2B5EF4-FFF2-40B4-BE49-F238E27FC236}">
                  <a16:creationId xmlns="" xmlns:a16="http://schemas.microsoft.com/office/drawing/2014/main" id="{BBAB7421-B9C8-5448-8811-DEE0C3F12F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4492" y="12845492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204.3</a:t>
              </a:r>
            </a:p>
          </p:txBody>
        </p:sp>
        <p:sp>
          <p:nvSpPr>
            <p:cNvPr id="1333" name="TextBox 261">
              <a:extLst>
                <a:ext uri="{FF2B5EF4-FFF2-40B4-BE49-F238E27FC236}">
                  <a16:creationId xmlns="" xmlns:a16="http://schemas.microsoft.com/office/drawing/2014/main" id="{BAD4330F-A64F-2041-A48E-D880AEA6CD18}"/>
                </a:ext>
              </a:extLst>
            </p:cNvPr>
            <p:cNvSpPr txBox="1"/>
            <p:nvPr/>
          </p:nvSpPr>
          <p:spPr>
            <a:xfrm>
              <a:off x="4849494" y="12840513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sp>
          <p:nvSpPr>
            <p:cNvPr id="1334" name="TextBox 261">
              <a:extLst>
                <a:ext uri="{FF2B5EF4-FFF2-40B4-BE49-F238E27FC236}">
                  <a16:creationId xmlns="" xmlns:a16="http://schemas.microsoft.com/office/drawing/2014/main" id="{C1217CB5-74BA-3749-B054-0D9BA81587C8}"/>
                </a:ext>
              </a:extLst>
            </p:cNvPr>
            <p:cNvSpPr txBox="1"/>
            <p:nvPr/>
          </p:nvSpPr>
          <p:spPr>
            <a:xfrm>
              <a:off x="5327764" y="12844634"/>
              <a:ext cx="3795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uniq</a:t>
              </a:r>
            </a:p>
          </p:txBody>
        </p:sp>
        <p:cxnSp>
          <p:nvCxnSpPr>
            <p:cNvPr id="1335" name="Straight Connector 8">
              <a:extLst>
                <a:ext uri="{FF2B5EF4-FFF2-40B4-BE49-F238E27FC236}">
                  <a16:creationId xmlns="" xmlns:a16="http://schemas.microsoft.com/office/drawing/2014/main" id="{6E7CD59C-25DE-9047-965C-3DE46E2A53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53794" y="13100454"/>
              <a:ext cx="1005840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6" name="TextBox 816">
              <a:extLst>
                <a:ext uri="{FF2B5EF4-FFF2-40B4-BE49-F238E27FC236}">
                  <a16:creationId xmlns="" xmlns:a16="http://schemas.microsoft.com/office/drawing/2014/main" id="{12E111EB-2BDB-CB4F-98BA-3248FF3F2620}"/>
                </a:ext>
              </a:extLst>
            </p:cNvPr>
            <p:cNvSpPr txBox="1"/>
            <p:nvPr/>
          </p:nvSpPr>
          <p:spPr>
            <a:xfrm>
              <a:off x="4330461" y="12992741"/>
              <a:ext cx="544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AluSx3</a:t>
              </a:r>
            </a:p>
          </p:txBody>
        </p:sp>
        <p:sp>
          <p:nvSpPr>
            <p:cNvPr id="1337" name="TextBox 816">
              <a:extLst>
                <a:ext uri="{FF2B5EF4-FFF2-40B4-BE49-F238E27FC236}">
                  <a16:creationId xmlns="" xmlns:a16="http://schemas.microsoft.com/office/drawing/2014/main" id="{B71DCDF9-3249-5B4D-B078-9FA161C03871}"/>
                </a:ext>
              </a:extLst>
            </p:cNvPr>
            <p:cNvSpPr txBox="1"/>
            <p:nvPr/>
          </p:nvSpPr>
          <p:spPr>
            <a:xfrm>
              <a:off x="5847241" y="12992557"/>
              <a:ext cx="48514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AluSc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8" name="TextBox 88">
              <a:extLst>
                <a:ext uri="{FF2B5EF4-FFF2-40B4-BE49-F238E27FC236}">
                  <a16:creationId xmlns="" xmlns:a16="http://schemas.microsoft.com/office/drawing/2014/main" id="{F60AFB80-4600-6146-9F64-45EC37DA93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2511" y="12999592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206.3</a:t>
              </a:r>
            </a:p>
          </p:txBody>
        </p:sp>
        <p:cxnSp>
          <p:nvCxnSpPr>
            <p:cNvPr id="1339" name="Straight Connector 4"/>
            <p:cNvCxnSpPr>
              <a:cxnSpLocks noChangeShapeType="1"/>
            </p:cNvCxnSpPr>
            <p:nvPr/>
          </p:nvCxnSpPr>
          <p:spPr bwMode="auto">
            <a:xfrm>
              <a:off x="700221" y="5374560"/>
              <a:ext cx="7040880" cy="0"/>
            </a:xfrm>
            <a:prstGeom prst="line">
              <a:avLst/>
            </a:prstGeom>
            <a:ln w="38100">
              <a:solidFill>
                <a:srgbClr val="00B0F0"/>
              </a:solidFill>
              <a:headEnd/>
              <a:tailEnd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40" name="Straight Connector 8">
              <a:extLst>
                <a:ext uri="{FF2B5EF4-FFF2-40B4-BE49-F238E27FC236}">
                  <a16:creationId xmlns="" xmlns:a16="http://schemas.microsoft.com/office/drawing/2014/main" id="{E2763995-CFB6-FE42-B60F-7BAB11A3ED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29314" y="13252853"/>
              <a:ext cx="4937760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41" name="TextBox 816">
              <a:extLst>
                <a:ext uri="{FF2B5EF4-FFF2-40B4-BE49-F238E27FC236}">
                  <a16:creationId xmlns="" xmlns:a16="http://schemas.microsoft.com/office/drawing/2014/main" id="{95FC4BD0-44F7-8241-8176-4C6F4A068E62}"/>
                </a:ext>
              </a:extLst>
            </p:cNvPr>
            <p:cNvSpPr txBox="1"/>
            <p:nvPr/>
          </p:nvSpPr>
          <p:spPr>
            <a:xfrm>
              <a:off x="186635" y="13037944"/>
              <a:ext cx="6455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AluSx1</a:t>
              </a:r>
            </a:p>
          </p:txBody>
        </p:sp>
        <p:sp>
          <p:nvSpPr>
            <p:cNvPr id="1342" name="TextBox 816">
              <a:extLst>
                <a:ext uri="{FF2B5EF4-FFF2-40B4-BE49-F238E27FC236}">
                  <a16:creationId xmlns="" xmlns:a16="http://schemas.microsoft.com/office/drawing/2014/main" id="{78B1E77D-BFBD-CD43-8E03-7683A4B94F95}"/>
                </a:ext>
              </a:extLst>
            </p:cNvPr>
            <p:cNvSpPr txBox="1"/>
            <p:nvPr/>
          </p:nvSpPr>
          <p:spPr>
            <a:xfrm>
              <a:off x="5630740" y="13135812"/>
              <a:ext cx="6455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AluSz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3" name="TextBox 88">
              <a:extLst>
                <a:ext uri="{FF2B5EF4-FFF2-40B4-BE49-F238E27FC236}">
                  <a16:creationId xmlns="" xmlns:a16="http://schemas.microsoft.com/office/drawing/2014/main" id="{D9045AE5-4747-1148-86F5-859EDF3150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7882" y="13145368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208.3</a:t>
              </a:r>
            </a:p>
          </p:txBody>
        </p:sp>
        <p:cxnSp>
          <p:nvCxnSpPr>
            <p:cNvPr id="1344" name="Straight Connector 303">
              <a:extLst>
                <a:ext uri="{FF2B5EF4-FFF2-40B4-BE49-F238E27FC236}">
                  <a16:creationId xmlns="" xmlns:a16="http://schemas.microsoft.com/office/drawing/2014/main" id="{D2B0D7D5-D2F2-F84A-A37D-9B7DA6E2A7BC}"/>
                </a:ext>
              </a:extLst>
            </p:cNvPr>
            <p:cNvCxnSpPr/>
            <p:nvPr/>
          </p:nvCxnSpPr>
          <p:spPr bwMode="auto">
            <a:xfrm flipH="1">
              <a:off x="700286" y="13142120"/>
              <a:ext cx="57150" cy="2182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5" name="Straight Connector 768">
              <a:extLst>
                <a:ext uri="{FF2B5EF4-FFF2-40B4-BE49-F238E27FC236}">
                  <a16:creationId xmlns="" xmlns:a16="http://schemas.microsoft.com/office/drawing/2014/main" id="{0BAC4220-D870-4344-96D5-A53D525632D4}"/>
                </a:ext>
              </a:extLst>
            </p:cNvPr>
            <p:cNvCxnSpPr>
              <a:cxnSpLocks/>
              <a:endCxn id="1346" idx="1"/>
            </p:cNvCxnSpPr>
            <p:nvPr/>
          </p:nvCxnSpPr>
          <p:spPr bwMode="auto">
            <a:xfrm flipH="1" flipV="1">
              <a:off x="5796296" y="1308052"/>
              <a:ext cx="208648" cy="2447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6" name="Text Box 297">
              <a:extLst>
                <a:ext uri="{FF2B5EF4-FFF2-40B4-BE49-F238E27FC236}">
                  <a16:creationId xmlns="" xmlns:a16="http://schemas.microsoft.com/office/drawing/2014/main" id="{6495F08B-8A14-BC4D-9C93-2EA6B5DAB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5436262" y="824907"/>
              <a:ext cx="72006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000" i="1" dirty="0">
                  <a:latin typeface="Helvetica" pitchFamily="34" charset="0"/>
                </a:rPr>
                <a:t>FENDRR</a:t>
              </a:r>
            </a:p>
          </p:txBody>
        </p:sp>
        <p:sp>
          <p:nvSpPr>
            <p:cNvPr id="1347" name="TextBox 88">
              <a:extLst>
                <a:ext uri="{FF2B5EF4-FFF2-40B4-BE49-F238E27FC236}">
                  <a16:creationId xmlns="" xmlns:a16="http://schemas.microsoft.com/office/drawing/2014/main" id="{86848222-2549-E64E-9427-ED52E48A16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7882" y="13297720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Helvetica" pitchFamily="34" charset="0"/>
                </a:rPr>
                <a:t>209.3</a:t>
              </a:r>
            </a:p>
          </p:txBody>
        </p:sp>
        <p:cxnSp>
          <p:nvCxnSpPr>
            <p:cNvPr id="1348" name="Straight Connector 4">
              <a:extLst>
                <a:ext uri="{FF2B5EF4-FFF2-40B4-BE49-F238E27FC236}">
                  <a16:creationId xmlns="" xmlns:a16="http://schemas.microsoft.com/office/drawing/2014/main" id="{26C9EC97-B5CB-3E42-A5FD-4A94B89D33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113577" y="13399007"/>
              <a:ext cx="225339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49" name="TextBox 816">
              <a:extLst>
                <a:ext uri="{FF2B5EF4-FFF2-40B4-BE49-F238E27FC236}">
                  <a16:creationId xmlns="" xmlns:a16="http://schemas.microsoft.com/office/drawing/2014/main" id="{9D2D3EC3-1930-E848-B4E0-DEF881682CDA}"/>
                </a:ext>
              </a:extLst>
            </p:cNvPr>
            <p:cNvSpPr txBox="1"/>
            <p:nvPr/>
          </p:nvSpPr>
          <p:spPr>
            <a:xfrm>
              <a:off x="5359428" y="13291285"/>
              <a:ext cx="6455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L1PA3</a:t>
              </a:r>
            </a:p>
          </p:txBody>
        </p:sp>
        <p:sp>
          <p:nvSpPr>
            <p:cNvPr id="1350" name="TextBox 816">
              <a:extLst>
                <a:ext uri="{FF2B5EF4-FFF2-40B4-BE49-F238E27FC236}">
                  <a16:creationId xmlns="" xmlns:a16="http://schemas.microsoft.com/office/drawing/2014/main" id="{7E16E147-6F62-9048-AAC1-21321E91D7AD}"/>
                </a:ext>
              </a:extLst>
            </p:cNvPr>
            <p:cNvSpPr txBox="1"/>
            <p:nvPr/>
          </p:nvSpPr>
          <p:spPr>
            <a:xfrm>
              <a:off x="4570487" y="13291285"/>
              <a:ext cx="6455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LTR16C </a:t>
              </a:r>
            </a:p>
          </p:txBody>
        </p:sp>
        <p:sp>
          <p:nvSpPr>
            <p:cNvPr id="1352" name="TextBox 1351">
              <a:extLst>
                <a:ext uri="{FF2B5EF4-FFF2-40B4-BE49-F238E27FC236}">
                  <a16:creationId xmlns="" xmlns:a16="http://schemas.microsoft.com/office/drawing/2014/main" id="{28951FEC-E800-B1E9-9612-BBFBAC7A829F}"/>
                </a:ext>
              </a:extLst>
            </p:cNvPr>
            <p:cNvSpPr txBox="1"/>
            <p:nvPr/>
          </p:nvSpPr>
          <p:spPr>
            <a:xfrm>
              <a:off x="384500" y="1552845"/>
              <a:ext cx="4571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hg19</a:t>
              </a:r>
              <a:endParaRPr lang="en-US" sz="1000" dirty="0"/>
            </a:p>
          </p:txBody>
        </p:sp>
        <p:cxnSp>
          <p:nvCxnSpPr>
            <p:cNvPr id="1357" name="Straight Connector 8">
              <a:extLst>
                <a:ext uri="{FF2B5EF4-FFF2-40B4-BE49-F238E27FC236}">
                  <a16:creationId xmlns="" xmlns:a16="http://schemas.microsoft.com/office/drawing/2014/main" id="{9A460855-3C39-DD5E-98A3-3AC2D27FC6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92402" y="6025266"/>
              <a:ext cx="7863840" cy="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58" name="TextBox 816">
              <a:extLst>
                <a:ext uri="{FF2B5EF4-FFF2-40B4-BE49-F238E27FC236}">
                  <a16:creationId xmlns="" xmlns:a16="http://schemas.microsoft.com/office/drawing/2014/main" id="{98292413-2E7D-2AD8-D65D-51B2EB852845}"/>
                </a:ext>
              </a:extLst>
            </p:cNvPr>
            <p:cNvSpPr txBox="1"/>
            <p:nvPr/>
          </p:nvSpPr>
          <p:spPr>
            <a:xfrm>
              <a:off x="9032358" y="5915544"/>
              <a:ext cx="4773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9" name="TextBox 816">
              <a:extLst>
                <a:ext uri="{FF2B5EF4-FFF2-40B4-BE49-F238E27FC236}">
                  <a16:creationId xmlns="" xmlns:a16="http://schemas.microsoft.com/office/drawing/2014/main" id="{F07550FF-F564-72B6-7A34-800673A95B93}"/>
                </a:ext>
              </a:extLst>
            </p:cNvPr>
            <p:cNvSpPr txBox="1"/>
            <p:nvPr/>
          </p:nvSpPr>
          <p:spPr>
            <a:xfrm>
              <a:off x="768017" y="5913650"/>
              <a:ext cx="5390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2" name="TextBox 816">
              <a:extLst>
                <a:ext uri="{FF2B5EF4-FFF2-40B4-BE49-F238E27FC236}">
                  <a16:creationId xmlns="" xmlns:a16="http://schemas.microsoft.com/office/drawing/2014/main" id="{BC000586-2F81-1552-EF96-559367A3A848}"/>
                </a:ext>
              </a:extLst>
            </p:cNvPr>
            <p:cNvSpPr txBox="1"/>
            <p:nvPr/>
          </p:nvSpPr>
          <p:spPr>
            <a:xfrm>
              <a:off x="679422" y="7742682"/>
              <a:ext cx="4108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3" name="TextBox 816">
              <a:extLst>
                <a:ext uri="{FF2B5EF4-FFF2-40B4-BE49-F238E27FC236}">
                  <a16:creationId xmlns="" xmlns:a16="http://schemas.microsoft.com/office/drawing/2014/main" id="{D4B18C7D-1DE9-7928-B95B-9B13F32EC26C}"/>
                </a:ext>
              </a:extLst>
            </p:cNvPr>
            <p:cNvSpPr txBox="1"/>
            <p:nvPr/>
          </p:nvSpPr>
          <p:spPr>
            <a:xfrm>
              <a:off x="6124666" y="7745802"/>
              <a:ext cx="4108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65" name="Straight Connector 8">
              <a:extLst>
                <a:ext uri="{FF2B5EF4-FFF2-40B4-BE49-F238E27FC236}">
                  <a16:creationId xmlns="" xmlns:a16="http://schemas.microsoft.com/office/drawing/2014/main" id="{09F62478-9524-534B-55EA-829636A20B2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61352" y="6192468"/>
              <a:ext cx="2468880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67" name="TextBox 816">
              <a:extLst>
                <a:ext uri="{FF2B5EF4-FFF2-40B4-BE49-F238E27FC236}">
                  <a16:creationId xmlns="" xmlns:a16="http://schemas.microsoft.com/office/drawing/2014/main" id="{3399538F-8455-8E47-ADFD-4E959C0B94B8}"/>
                </a:ext>
              </a:extLst>
            </p:cNvPr>
            <p:cNvSpPr txBox="1"/>
            <p:nvPr/>
          </p:nvSpPr>
          <p:spPr>
            <a:xfrm>
              <a:off x="3839026" y="6076923"/>
              <a:ext cx="4108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8" name="TextBox 816">
              <a:extLst>
                <a:ext uri="{FF2B5EF4-FFF2-40B4-BE49-F238E27FC236}">
                  <a16:creationId xmlns="" xmlns:a16="http://schemas.microsoft.com/office/drawing/2014/main" id="{816EF8E7-C7C0-23F8-C8EA-EC4695154A5D}"/>
                </a:ext>
              </a:extLst>
            </p:cNvPr>
            <p:cNvSpPr txBox="1"/>
            <p:nvPr/>
          </p:nvSpPr>
          <p:spPr>
            <a:xfrm>
              <a:off x="6605891" y="6086871"/>
              <a:ext cx="4108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unk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026929" y="7860295"/>
              <a:ext cx="51249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356568" y="6371775"/>
              <a:ext cx="233972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TextBox 127"/>
            <p:cNvSpPr txBox="1">
              <a:spLocks noChangeArrowheads="1"/>
            </p:cNvSpPr>
            <p:nvPr/>
          </p:nvSpPr>
          <p:spPr bwMode="auto">
            <a:xfrm>
              <a:off x="7050258" y="6263906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 smtClean="0">
                  <a:latin typeface="Helvetica" pitchFamily="34" charset="0"/>
                </a:rPr>
                <a:t>213.3</a:t>
              </a:r>
              <a:endParaRPr lang="en-US" sz="900" dirty="0">
                <a:latin typeface="Helvetica" pitchFamily="34" charset="0"/>
              </a:endParaRPr>
            </a:p>
          </p:txBody>
        </p:sp>
        <p:sp>
          <p:nvSpPr>
            <p:cNvPr id="371" name="TextBox 816">
              <a:extLst>
                <a:ext uri="{FF2B5EF4-FFF2-40B4-BE49-F238E27FC236}">
                  <a16:creationId xmlns="" xmlns:a16="http://schemas.microsoft.com/office/drawing/2014/main" id="{98292413-2E7D-2AD8-D65D-51B2EB852845}"/>
                </a:ext>
              </a:extLst>
            </p:cNvPr>
            <p:cNvSpPr txBox="1"/>
            <p:nvPr/>
          </p:nvSpPr>
          <p:spPr>
            <a:xfrm>
              <a:off x="6669793" y="6267667"/>
              <a:ext cx="4773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Sx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TextBox 816">
              <a:extLst>
                <a:ext uri="{FF2B5EF4-FFF2-40B4-BE49-F238E27FC236}">
                  <a16:creationId xmlns="" xmlns:a16="http://schemas.microsoft.com/office/drawing/2014/main" id="{98292413-2E7D-2AD8-D65D-51B2EB852845}"/>
                </a:ext>
              </a:extLst>
            </p:cNvPr>
            <p:cNvSpPr txBox="1"/>
            <p:nvPr/>
          </p:nvSpPr>
          <p:spPr>
            <a:xfrm>
              <a:off x="3919280" y="6257210"/>
              <a:ext cx="4773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Alu</a:t>
              </a:r>
              <a:r>
                <a:rPr lang="en-US" sz="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Sz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TextBox 88">
              <a:extLst>
                <a:ext uri="{FF2B5EF4-FFF2-40B4-BE49-F238E27FC236}">
                  <a16:creationId xmlns="" xmlns:a16="http://schemas.microsoft.com/office/drawing/2014/main" id="{86848222-2549-E64E-9427-ED52E48A16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8161" y="13440346"/>
              <a:ext cx="47320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900" dirty="0" smtClean="0">
                  <a:latin typeface="Helvetica" pitchFamily="34" charset="0"/>
                </a:rPr>
                <a:t>217.3</a:t>
              </a:r>
              <a:endParaRPr lang="en-US" sz="900" dirty="0">
                <a:latin typeface="Helvetica" pitchFamily="34" charset="0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5180327" y="13556878"/>
              <a:ext cx="15277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010506" y="1542164"/>
              <a:ext cx="0" cy="12332094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3" name="TextBox 256"/>
            <p:cNvSpPr txBox="1"/>
            <p:nvPr/>
          </p:nvSpPr>
          <p:spPr>
            <a:xfrm>
              <a:off x="7055783" y="7747979"/>
              <a:ext cx="5486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latin typeface="Helvetica" pitchFamily="34" charset="0"/>
                </a:rPr>
                <a:t>212.3</a:t>
              </a:r>
              <a:endParaRPr lang="en-US" sz="900" dirty="0">
                <a:latin typeface="Helvetica" pitchFamily="34" charset="0"/>
              </a:endParaRPr>
            </a:p>
          </p:txBody>
        </p:sp>
        <p:sp>
          <p:nvSpPr>
            <p:cNvPr id="364" name="TextBox 256"/>
            <p:cNvSpPr txBox="1"/>
            <p:nvPr/>
          </p:nvSpPr>
          <p:spPr>
            <a:xfrm>
              <a:off x="9724087" y="5905085"/>
              <a:ext cx="5486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latin typeface="Helvetica" pitchFamily="34" charset="0"/>
                </a:rPr>
                <a:t>210.3</a:t>
              </a:r>
              <a:endParaRPr lang="en-US" sz="900" dirty="0">
                <a:latin typeface="Helvetic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1772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2082</TotalTime>
  <Words>312</Words>
  <Application>Microsoft Office PowerPoint</Application>
  <PresentationFormat>Custom</PresentationFormat>
  <Paragraphs>245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Baylor College of Medicine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Qian</dc:creator>
  <cp:lastModifiedBy>Szafranski, Przemyslaw</cp:lastModifiedBy>
  <cp:revision>120</cp:revision>
  <cp:lastPrinted>2021-08-03T21:37:52Z</cp:lastPrinted>
  <dcterms:created xsi:type="dcterms:W3CDTF">2018-01-24T22:37:22Z</dcterms:created>
  <dcterms:modified xsi:type="dcterms:W3CDTF">2023-09-11T04:06:02Z</dcterms:modified>
</cp:coreProperties>
</file>