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60" r:id="rId2"/>
    <p:sldId id="262" r:id="rId3"/>
    <p:sldId id="263" r:id="rId4"/>
    <p:sldId id="264" r:id="rId5"/>
  </p:sldIdLst>
  <p:sldSz cx="1543367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00"/>
    <p:restoredTop sz="94700"/>
  </p:normalViewPr>
  <p:slideViewPr>
    <p:cSldViewPr snapToGrid="0">
      <p:cViewPr varScale="1">
        <p:scale>
          <a:sx n="167" d="100"/>
          <a:sy n="167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0671C4-E05E-5140-A825-5BB82C0D7534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2863" y="1143000"/>
            <a:ext cx="694372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BA3CD9-0C56-0B41-A4C7-BAF841B00437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07287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863" y="1143000"/>
            <a:ext cx="6943726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A3CD9-0C56-0B41-A4C7-BAF841B00437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78807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BA3CD9-0C56-0B41-A4C7-BAF841B00437}" type="slidenum">
              <a:rPr lang="en-FI" smtClean="0"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9762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9210" y="1122363"/>
            <a:ext cx="11575256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9210" y="3602038"/>
            <a:ext cx="1157525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5247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2751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44724" y="365125"/>
            <a:ext cx="3327886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1065" y="365125"/>
            <a:ext cx="9790738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0971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09757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3027" y="1709738"/>
            <a:ext cx="1331154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3027" y="4589464"/>
            <a:ext cx="1331154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21854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1065" y="1825625"/>
            <a:ext cx="6559312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3298" y="1825625"/>
            <a:ext cx="6559312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85899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075" y="365126"/>
            <a:ext cx="1331154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3076" y="1681163"/>
            <a:ext cx="652916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3076" y="2505075"/>
            <a:ext cx="652916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3298" y="1681163"/>
            <a:ext cx="656132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3298" y="2505075"/>
            <a:ext cx="656132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1920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3850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46104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076" y="457200"/>
            <a:ext cx="497776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1322" y="987426"/>
            <a:ext cx="781329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3076" y="2057400"/>
            <a:ext cx="49777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120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076" y="457200"/>
            <a:ext cx="4977761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61322" y="987426"/>
            <a:ext cx="781329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3076" y="2057400"/>
            <a:ext cx="49777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3261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1065" y="365126"/>
            <a:ext cx="133115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1065" y="1825625"/>
            <a:ext cx="1331154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1065" y="6356351"/>
            <a:ext cx="34725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EE8105-1A7E-1241-A743-181AF67043D5}" type="datetimeFigureOut">
              <a:rPr lang="en-FI" smtClean="0"/>
              <a:t>21.10.2024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12405" y="6356351"/>
            <a:ext cx="5208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00033" y="6356351"/>
            <a:ext cx="34725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BFAB65-C8D5-4048-AC36-FD902C93CE04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6702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CF39F3B-3039-FB32-1F99-1525B618E4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142918"/>
              </p:ext>
            </p:extLst>
          </p:nvPr>
        </p:nvGraphicFramePr>
        <p:xfrm>
          <a:off x="3423506" y="789662"/>
          <a:ext cx="6096000" cy="3300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6096738" imgH="3300812" progId="Prism9.Document">
                  <p:embed/>
                </p:oleObj>
              </mc:Choice>
              <mc:Fallback>
                <p:oleObj name="Prism 9" r:id="rId3" imgW="6096738" imgH="3300812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CF39F3B-3039-FB32-1F99-1525B618E4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23506" y="789662"/>
                        <a:ext cx="6096000" cy="3300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F6FF138-3D69-3A09-3FB1-B3FE5EA25C10}"/>
              </a:ext>
            </a:extLst>
          </p:cNvPr>
          <p:cNvSpPr txBox="1"/>
          <p:nvPr/>
        </p:nvSpPr>
        <p:spPr>
          <a:xfrm>
            <a:off x="1929756" y="3928089"/>
            <a:ext cx="2242922" cy="1156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rs1799962 genotype</a:t>
            </a:r>
          </a:p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nc886 methylation status</a:t>
            </a:r>
          </a:p>
          <a:p>
            <a:pPr algn="r">
              <a:lnSpc>
                <a:spcPct val="150000"/>
              </a:lnSpc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 change</a:t>
            </a:r>
            <a:endParaRPr lang="en-GB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C9EB19-21C0-6F60-8831-857EABC93F4A}"/>
              </a:ext>
            </a:extLst>
          </p:cNvPr>
          <p:cNvSpPr txBox="1"/>
          <p:nvPr/>
        </p:nvSpPr>
        <p:spPr>
          <a:xfrm>
            <a:off x="1929757" y="5545119"/>
            <a:ext cx="1188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1. Association of nc886-5p blood RNA levels and epigenetic and genetic regulators. Having nc886 locus non-methylated in both alleles or being a carrier of the minor allele (C) of  rs1799962 are associated with elevated nc886-5p levels, as compared to imprinted major allele homozygotes</a:t>
            </a:r>
            <a:endParaRPr lang="en-FI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59716D5-F52E-686C-63EE-0907E0EA72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127051"/>
              </p:ext>
            </p:extLst>
          </p:nvPr>
        </p:nvGraphicFramePr>
        <p:xfrm>
          <a:off x="10103582" y="789661"/>
          <a:ext cx="1906587" cy="389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5" imgW="1905838" imgH="3898667" progId="Prism9.Document">
                  <p:embed/>
                </p:oleObj>
              </mc:Choice>
              <mc:Fallback>
                <p:oleObj name="Prism 9" r:id="rId5" imgW="1905838" imgH="3898667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AD15415E-1A20-3535-4483-0E7F27B5BA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03582" y="789661"/>
                        <a:ext cx="1906587" cy="3898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5F69B3-595B-17C7-0592-C45E2953D540}"/>
              </a:ext>
            </a:extLst>
          </p:cNvPr>
          <p:cNvCxnSpPr>
            <a:cxnSpLocks/>
          </p:cNvCxnSpPr>
          <p:nvPr/>
        </p:nvCxnSpPr>
        <p:spPr>
          <a:xfrm>
            <a:off x="11040798" y="1793547"/>
            <a:ext cx="51217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A0FCE4E-3802-13E3-9641-8047E02CDDC6}"/>
              </a:ext>
            </a:extLst>
          </p:cNvPr>
          <p:cNvSpPr txBox="1"/>
          <p:nvPr/>
        </p:nvSpPr>
        <p:spPr>
          <a:xfrm>
            <a:off x="10812398" y="1316710"/>
            <a:ext cx="99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P=3.8*10</a:t>
            </a:r>
            <a:r>
              <a:rPr lang="fi-FI" sz="1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</a:p>
          <a:p>
            <a:pPr algn="ctr"/>
            <a:r>
              <a:rPr lang="fi-FI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FC=1.8</a:t>
            </a:r>
            <a:endParaRPr lang="en-GB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3AD58429-0746-B8ED-5829-927C0110D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361080"/>
              </p:ext>
            </p:extLst>
          </p:nvPr>
        </p:nvGraphicFramePr>
        <p:xfrm>
          <a:off x="3534446" y="4004320"/>
          <a:ext cx="57785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7850">
                  <a:extLst>
                    <a:ext uri="{9D8B030D-6E8A-4147-A177-3AD203B41FA5}">
                      <a16:colId xmlns:a16="http://schemas.microsoft.com/office/drawing/2014/main" val="3574068013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373517228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3146552381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3414402763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2533827014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1493907494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3286073925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874031821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3664667114"/>
                    </a:ext>
                  </a:extLst>
                </a:gridCol>
                <a:gridCol w="577850">
                  <a:extLst>
                    <a:ext uri="{9D8B030D-6E8A-4147-A177-3AD203B41FA5}">
                      <a16:colId xmlns:a16="http://schemas.microsoft.com/office/drawing/2014/main" val="30162139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T/T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T/T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T/T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C/C</a:t>
                      </a:r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885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5436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</a:t>
                      </a:r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en-GB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122991"/>
                  </a:ext>
                </a:extLst>
              </a:tr>
            </a:tbl>
          </a:graphicData>
        </a:graphic>
      </p:graphicFrame>
      <p:sp>
        <p:nvSpPr>
          <p:cNvPr id="25" name="Oval 24">
            <a:extLst>
              <a:ext uri="{FF2B5EF4-FFF2-40B4-BE49-F238E27FC236}">
                <a16:creationId xmlns:a16="http://schemas.microsoft.com/office/drawing/2014/main" id="{5B2AB8A1-DC43-03E8-FABC-21106053AC65}"/>
              </a:ext>
            </a:extLst>
          </p:cNvPr>
          <p:cNvSpPr/>
          <p:nvPr/>
        </p:nvSpPr>
        <p:spPr>
          <a:xfrm>
            <a:off x="7725000" y="4412414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0019A8D-34BD-16CD-0F48-EBED459C53AB}"/>
              </a:ext>
            </a:extLst>
          </p:cNvPr>
          <p:cNvSpPr/>
          <p:nvPr/>
        </p:nvSpPr>
        <p:spPr>
          <a:xfrm>
            <a:off x="8291006" y="4412414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A72383E-8C93-1476-81CE-FAE197D41C26}"/>
              </a:ext>
            </a:extLst>
          </p:cNvPr>
          <p:cNvSpPr/>
          <p:nvPr/>
        </p:nvSpPr>
        <p:spPr>
          <a:xfrm>
            <a:off x="8864217" y="4409025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663A20-FAD4-F761-03CE-52A035C1B647}"/>
              </a:ext>
            </a:extLst>
          </p:cNvPr>
          <p:cNvSpPr/>
          <p:nvPr/>
        </p:nvSpPr>
        <p:spPr>
          <a:xfrm>
            <a:off x="7140803" y="4409025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Partial Circle 10">
            <a:extLst>
              <a:ext uri="{FF2B5EF4-FFF2-40B4-BE49-F238E27FC236}">
                <a16:creationId xmlns:a16="http://schemas.microsoft.com/office/drawing/2014/main" id="{49945B3D-D384-5645-1F2E-3447129CACB0}"/>
              </a:ext>
            </a:extLst>
          </p:cNvPr>
          <p:cNvSpPr/>
          <p:nvPr/>
        </p:nvSpPr>
        <p:spPr>
          <a:xfrm>
            <a:off x="8300734" y="4425092"/>
            <a:ext cx="303542" cy="279132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bg2">
              <a:lumMod val="90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E3DE412-2ADE-8639-C945-02B5E2E9E937}"/>
              </a:ext>
            </a:extLst>
          </p:cNvPr>
          <p:cNvSpPr/>
          <p:nvPr/>
        </p:nvSpPr>
        <p:spPr>
          <a:xfrm>
            <a:off x="6566199" y="4407892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Partial Circle 13">
            <a:extLst>
              <a:ext uri="{FF2B5EF4-FFF2-40B4-BE49-F238E27FC236}">
                <a16:creationId xmlns:a16="http://schemas.microsoft.com/office/drawing/2014/main" id="{0F6ADE1D-38A8-9BDA-8D6F-70ABD6A69190}"/>
              </a:ext>
            </a:extLst>
          </p:cNvPr>
          <p:cNvSpPr/>
          <p:nvPr/>
        </p:nvSpPr>
        <p:spPr>
          <a:xfrm>
            <a:off x="6566287" y="4409024"/>
            <a:ext cx="295200" cy="295200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bg2">
              <a:lumMod val="90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573B24D-CCC7-09F0-98B3-0D84B59A7D08}"/>
              </a:ext>
            </a:extLst>
          </p:cNvPr>
          <p:cNvSpPr/>
          <p:nvPr/>
        </p:nvSpPr>
        <p:spPr>
          <a:xfrm>
            <a:off x="5990465" y="4407892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85EA808-F389-6FAB-3EFD-7FADAEA29318}"/>
              </a:ext>
            </a:extLst>
          </p:cNvPr>
          <p:cNvSpPr/>
          <p:nvPr/>
        </p:nvSpPr>
        <p:spPr>
          <a:xfrm>
            <a:off x="5412783" y="4407892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Partial Circle 17">
            <a:extLst>
              <a:ext uri="{FF2B5EF4-FFF2-40B4-BE49-F238E27FC236}">
                <a16:creationId xmlns:a16="http://schemas.microsoft.com/office/drawing/2014/main" id="{9CC01DA1-928A-1F6C-58D4-C09D6A460D2C}"/>
              </a:ext>
            </a:extLst>
          </p:cNvPr>
          <p:cNvSpPr/>
          <p:nvPr/>
        </p:nvSpPr>
        <p:spPr>
          <a:xfrm>
            <a:off x="7734728" y="4417141"/>
            <a:ext cx="295200" cy="287083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tx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F2C1B72-FAAE-0ED6-202E-EB4F6EC84646}"/>
              </a:ext>
            </a:extLst>
          </p:cNvPr>
          <p:cNvSpPr/>
          <p:nvPr/>
        </p:nvSpPr>
        <p:spPr>
          <a:xfrm>
            <a:off x="4837049" y="4407892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Partial Circle 19">
            <a:extLst>
              <a:ext uri="{FF2B5EF4-FFF2-40B4-BE49-F238E27FC236}">
                <a16:creationId xmlns:a16="http://schemas.microsoft.com/office/drawing/2014/main" id="{94504C91-4D25-1985-734A-2658F8B854BE}"/>
              </a:ext>
            </a:extLst>
          </p:cNvPr>
          <p:cNvSpPr/>
          <p:nvPr/>
        </p:nvSpPr>
        <p:spPr>
          <a:xfrm>
            <a:off x="5995977" y="4409024"/>
            <a:ext cx="295200" cy="295200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tx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755FBEB-4DFC-8639-E61F-E0230D1609EF}"/>
              </a:ext>
            </a:extLst>
          </p:cNvPr>
          <p:cNvSpPr/>
          <p:nvPr/>
        </p:nvSpPr>
        <p:spPr>
          <a:xfrm>
            <a:off x="4266531" y="4407892"/>
            <a:ext cx="295200" cy="29633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Partial Circle 21">
            <a:extLst>
              <a:ext uri="{FF2B5EF4-FFF2-40B4-BE49-F238E27FC236}">
                <a16:creationId xmlns:a16="http://schemas.microsoft.com/office/drawing/2014/main" id="{FEEA1E92-2288-82B8-1F3E-5A89448571E3}"/>
              </a:ext>
            </a:extLst>
          </p:cNvPr>
          <p:cNvSpPr/>
          <p:nvPr/>
        </p:nvSpPr>
        <p:spPr>
          <a:xfrm>
            <a:off x="4266619" y="4409024"/>
            <a:ext cx="295200" cy="295200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tx1"/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39" name="Partial Circle 15">
            <a:extLst>
              <a:ext uri="{FF2B5EF4-FFF2-40B4-BE49-F238E27FC236}">
                <a16:creationId xmlns:a16="http://schemas.microsoft.com/office/drawing/2014/main" id="{4BC8B867-CEC5-AFC9-0D49-91C0D8EE4647}"/>
              </a:ext>
            </a:extLst>
          </p:cNvPr>
          <p:cNvSpPr/>
          <p:nvPr/>
        </p:nvSpPr>
        <p:spPr>
          <a:xfrm>
            <a:off x="4852657" y="4409024"/>
            <a:ext cx="295200" cy="295200"/>
          </a:xfrm>
          <a:prstGeom prst="pie">
            <a:avLst>
              <a:gd name="adj1" fmla="val 5446460"/>
              <a:gd name="adj2" fmla="val 16200000"/>
            </a:avLst>
          </a:prstGeom>
          <a:solidFill>
            <a:schemeClr val="bg2">
              <a:lumMod val="90000"/>
            </a:schemeClr>
          </a:solidFill>
          <a:ln w="317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500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4F10970A-38DE-0C4E-2B83-98789A8B3216}"/>
              </a:ext>
            </a:extLst>
          </p:cNvPr>
          <p:cNvGrpSpPr/>
          <p:nvPr/>
        </p:nvGrpSpPr>
        <p:grpSpPr>
          <a:xfrm>
            <a:off x="96837" y="0"/>
            <a:ext cx="15240000" cy="6096000"/>
            <a:chOff x="-882596" y="0"/>
            <a:chExt cx="15240000" cy="60960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A846BCAB-7E16-9FDE-4318-BCCA4F79AD27}"/>
                </a:ext>
              </a:extLst>
            </p:cNvPr>
            <p:cNvGrpSpPr/>
            <p:nvPr/>
          </p:nvGrpSpPr>
          <p:grpSpPr>
            <a:xfrm>
              <a:off x="-882596" y="0"/>
              <a:ext cx="15240000" cy="6096000"/>
              <a:chOff x="-890547" y="0"/>
              <a:chExt cx="15240000" cy="609600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F131A8C4-EBF4-B7FC-8350-90F0EF3B2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11301453" y="3048000"/>
                <a:ext cx="3048000" cy="30480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83D26D5D-4106-3FAA-3BB1-F887A894E1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53453" y="3048000"/>
                <a:ext cx="3048000" cy="3048000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C2E574A-9800-C340-D311-9F65D142F203}"/>
                  </a:ext>
                </a:extLst>
              </p:cNvPr>
              <p:cNvGrpSpPr/>
              <p:nvPr/>
            </p:nvGrpSpPr>
            <p:grpSpPr>
              <a:xfrm>
                <a:off x="-890547" y="0"/>
                <a:ext cx="15240000" cy="6096000"/>
                <a:chOff x="0" y="13251"/>
                <a:chExt cx="15240000" cy="609600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7B2C8DA8-77CE-DC4B-0741-51852A6F02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96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8D48B368-0AEE-92BA-7B37-EE8A661A03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048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DD140C4C-79C4-D35F-02F3-3F89714D24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9144000" y="13251"/>
                  <a:ext cx="3048000" cy="3048000"/>
                </a:xfrm>
                <a:prstGeom prst="rect">
                  <a:avLst/>
                </a:prstGeom>
              </p:spPr>
            </p:pic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70D6D682-227C-FFC3-228A-8C04206ECC79}"/>
                    </a:ext>
                  </a:extLst>
                </p:cNvPr>
                <p:cNvGrpSpPr/>
                <p:nvPr/>
              </p:nvGrpSpPr>
              <p:grpSpPr>
                <a:xfrm>
                  <a:off x="0" y="13251"/>
                  <a:ext cx="15240000" cy="3048000"/>
                  <a:chOff x="321145" y="381000"/>
                  <a:chExt cx="15240000" cy="3048000"/>
                </a:xfrm>
              </p:grpSpPr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606C8A20-3036-2C9D-C365-FD1D00D29ED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2513145" y="381000"/>
                    <a:ext cx="3048000" cy="3048000"/>
                  </a:xfrm>
                  <a:prstGeom prst="rect">
                    <a:avLst/>
                  </a:prstGeom>
                </p:spPr>
              </p:pic>
              <p:pic>
                <p:nvPicPr>
                  <p:cNvPr id="13" name="Picture 12">
                    <a:extLst>
                      <a:ext uri="{FF2B5EF4-FFF2-40B4-BE49-F238E27FC236}">
                        <a16:creationId xmlns:a16="http://schemas.microsoft.com/office/drawing/2014/main" id="{33042C4A-069F-09A4-92B6-07A58F8A6EE4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417145" y="381000"/>
                    <a:ext cx="3048000" cy="3048000"/>
                  </a:xfrm>
                  <a:prstGeom prst="rect">
                    <a:avLst/>
                  </a:prstGeom>
                </p:spPr>
              </p:pic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A6A99E23-80E3-9399-5C49-FF6CA92101EC}"/>
                      </a:ext>
                    </a:extLst>
                  </p:cNvPr>
                  <p:cNvGrpSpPr/>
                  <p:nvPr/>
                </p:nvGrpSpPr>
                <p:grpSpPr>
                  <a:xfrm>
                    <a:off x="321145" y="381000"/>
                    <a:ext cx="6096000" cy="3048000"/>
                    <a:chOff x="321145" y="381000"/>
                    <a:chExt cx="6096000" cy="3048000"/>
                  </a:xfrm>
                </p:grpSpPr>
                <p:pic>
                  <p:nvPicPr>
                    <p:cNvPr id="3" name="Picture 2">
                      <a:extLst>
                        <a:ext uri="{FF2B5EF4-FFF2-40B4-BE49-F238E27FC236}">
                          <a16:creationId xmlns:a16="http://schemas.microsoft.com/office/drawing/2014/main" id="{2A442E6C-558E-2B91-DEBC-BAB30CB0821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tretch>
                      <a:fillRect/>
                    </a:stretch>
                  </p:blipFill>
                  <p:spPr>
                    <a:xfrm>
                      <a:off x="3369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7" name="Picture 16">
                      <a:extLst>
                        <a:ext uri="{FF2B5EF4-FFF2-40B4-BE49-F238E27FC236}">
                          <a16:creationId xmlns:a16="http://schemas.microsoft.com/office/drawing/2014/main" id="{4E6D1527-6D2C-D760-35E5-7D2C65B54D2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/>
                    <a:stretch>
                      <a:fillRect/>
                    </a:stretch>
                  </p:blipFill>
                  <p:spPr>
                    <a:xfrm>
                      <a:off x="321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F34514D9-DD52-D402-27DE-B41C166F71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0" y="3061251"/>
                  <a:ext cx="3048000" cy="3048000"/>
                </a:xfrm>
                <a:prstGeom prst="rect">
                  <a:avLst/>
                </a:prstGeom>
              </p:spPr>
            </p:pic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A409E91-CC8A-3D11-123C-AA5A8FE1E46F}"/>
                </a:ext>
              </a:extLst>
            </p:cNvPr>
            <p:cNvSpPr txBox="1"/>
            <p:nvPr/>
          </p:nvSpPr>
          <p:spPr>
            <a:xfrm>
              <a:off x="13572875" y="3501645"/>
              <a:ext cx="3339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OR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0207F33-643B-C759-B931-7B065D7070BE}"/>
                </a:ext>
              </a:extLst>
            </p:cNvPr>
            <p:cNvSpPr txBox="1"/>
            <p:nvPr/>
          </p:nvSpPr>
          <p:spPr>
            <a:xfrm>
              <a:off x="10424160" y="3525498"/>
              <a:ext cx="43467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 OR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0E09A03-EB6B-4FCE-D4C0-25A6AFE9A106}"/>
              </a:ext>
            </a:extLst>
          </p:cNvPr>
          <p:cNvSpPr txBox="1"/>
          <p:nvPr/>
        </p:nvSpPr>
        <p:spPr>
          <a:xfrm>
            <a:off x="-1" y="6167562"/>
            <a:ext cx="1524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Supplementary Figure 2. </a:t>
            </a:r>
            <a:r>
              <a:rPr lang="en-GB" sz="1200" dirty="0"/>
              <a:t>Meta-analysis plots the association of predicted nc886 RNA levels and A) systolic blood pressure, B) diastolic bloop pressure in women, C) LDL cholesterol, D) Non-HDL cholesterol, E) HDL cholesterol, F) Total cholesterol, G) Insulin, H) Glucose, I) Type 2 diabetes, and J) Hypertension. Individuals with elevated predicted nc886 RNA levels are compared to imprinted major allele homozygotes. </a:t>
            </a:r>
            <a:endParaRPr lang="en-FI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D6B81-A75F-3268-43D9-14203659AF59}"/>
              </a:ext>
            </a:extLst>
          </p:cNvPr>
          <p:cNvSpPr txBox="1"/>
          <p:nvPr/>
        </p:nvSpPr>
        <p:spPr>
          <a:xfrm>
            <a:off x="170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52A3FA-B93D-1789-CDB1-2D8353914EAF}"/>
              </a:ext>
            </a:extLst>
          </p:cNvPr>
          <p:cNvSpPr txBox="1"/>
          <p:nvPr/>
        </p:nvSpPr>
        <p:spPr>
          <a:xfrm>
            <a:off x="3225522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8ABF04-7609-30EB-BDA9-D6C19D8D23AC}"/>
              </a:ext>
            </a:extLst>
          </p:cNvPr>
          <p:cNvSpPr txBox="1"/>
          <p:nvPr/>
        </p:nvSpPr>
        <p:spPr>
          <a:xfrm>
            <a:off x="6266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4DFA72-7274-FDDA-8741-2DE8899C6CDD}"/>
              </a:ext>
            </a:extLst>
          </p:cNvPr>
          <p:cNvSpPr txBox="1"/>
          <p:nvPr/>
        </p:nvSpPr>
        <p:spPr>
          <a:xfrm>
            <a:off x="9314330" y="12585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F37516-C87C-1B8B-6C5E-DED4D45266DD}"/>
              </a:ext>
            </a:extLst>
          </p:cNvPr>
          <p:cNvSpPr txBox="1"/>
          <p:nvPr/>
        </p:nvSpPr>
        <p:spPr>
          <a:xfrm>
            <a:off x="12362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A54FB4-5B4D-4226-9872-3D40CD698D3E}"/>
              </a:ext>
            </a:extLst>
          </p:cNvPr>
          <p:cNvSpPr txBox="1"/>
          <p:nvPr/>
        </p:nvSpPr>
        <p:spPr>
          <a:xfrm>
            <a:off x="170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2F54FF-46D6-4433-D23C-E888BBB21ABC}"/>
              </a:ext>
            </a:extLst>
          </p:cNvPr>
          <p:cNvSpPr txBox="1"/>
          <p:nvPr/>
        </p:nvSpPr>
        <p:spPr>
          <a:xfrm>
            <a:off x="3225521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192822-1CE2-40C6-46AA-1293D5CD6DB4}"/>
              </a:ext>
            </a:extLst>
          </p:cNvPr>
          <p:cNvSpPr txBox="1"/>
          <p:nvPr/>
        </p:nvSpPr>
        <p:spPr>
          <a:xfrm>
            <a:off x="6266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B182E3-C814-6B84-C12E-381414D4DC1D}"/>
              </a:ext>
            </a:extLst>
          </p:cNvPr>
          <p:cNvSpPr txBox="1"/>
          <p:nvPr/>
        </p:nvSpPr>
        <p:spPr>
          <a:xfrm>
            <a:off x="9314330" y="317423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I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BA263C-6740-177C-F877-1C218D4C47B5}"/>
              </a:ext>
            </a:extLst>
          </p:cNvPr>
          <p:cNvSpPr txBox="1"/>
          <p:nvPr/>
        </p:nvSpPr>
        <p:spPr>
          <a:xfrm>
            <a:off x="12362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265871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60213-E29F-44F6-4A4D-11A6D293F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44B33526-0309-7EAF-D177-0B83A380BB79}"/>
              </a:ext>
            </a:extLst>
          </p:cNvPr>
          <p:cNvGrpSpPr/>
          <p:nvPr/>
        </p:nvGrpSpPr>
        <p:grpSpPr>
          <a:xfrm>
            <a:off x="96837" y="0"/>
            <a:ext cx="15240000" cy="6096000"/>
            <a:chOff x="-882596" y="0"/>
            <a:chExt cx="15240000" cy="60960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7AB9F69-1D44-2B19-E851-C65551FE68A1}"/>
                </a:ext>
              </a:extLst>
            </p:cNvPr>
            <p:cNvGrpSpPr/>
            <p:nvPr/>
          </p:nvGrpSpPr>
          <p:grpSpPr>
            <a:xfrm>
              <a:off x="-882596" y="0"/>
              <a:ext cx="15240000" cy="6096000"/>
              <a:chOff x="-890547" y="0"/>
              <a:chExt cx="15240000" cy="609600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DEAEBC69-EFE6-1677-E582-5659139EAA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1301453" y="3048000"/>
                <a:ext cx="3048000" cy="30480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1182017-38AD-AD99-E777-86045181C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8253453" y="3048000"/>
                <a:ext cx="3048000" cy="3048000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CF66D3A0-81AE-C1BE-480B-93107AA82AE9}"/>
                  </a:ext>
                </a:extLst>
              </p:cNvPr>
              <p:cNvGrpSpPr/>
              <p:nvPr/>
            </p:nvGrpSpPr>
            <p:grpSpPr>
              <a:xfrm>
                <a:off x="-890547" y="0"/>
                <a:ext cx="15240000" cy="6096000"/>
                <a:chOff x="0" y="13251"/>
                <a:chExt cx="15240000" cy="609600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15B085AD-F3DA-94FF-5E27-8B4DB87F91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/>
                <a:stretch/>
              </p:blipFill>
              <p:spPr>
                <a:xfrm>
                  <a:off x="6096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A4F0DDE4-BAC8-4AEA-A75F-79B0C9C237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3048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CFB594A8-377E-648A-82FE-0E2E3DCAD4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/>
              </p:blipFill>
              <p:spPr>
                <a:xfrm>
                  <a:off x="9144000" y="13251"/>
                  <a:ext cx="3048000" cy="3048000"/>
                </a:xfrm>
                <a:prstGeom prst="rect">
                  <a:avLst/>
                </a:prstGeom>
              </p:spPr>
            </p:pic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6913BF80-9753-A7F6-4820-6CB7BF906D83}"/>
                    </a:ext>
                  </a:extLst>
                </p:cNvPr>
                <p:cNvGrpSpPr/>
                <p:nvPr/>
              </p:nvGrpSpPr>
              <p:grpSpPr>
                <a:xfrm>
                  <a:off x="0" y="13251"/>
                  <a:ext cx="15240000" cy="3048000"/>
                  <a:chOff x="321145" y="381000"/>
                  <a:chExt cx="15240000" cy="3048000"/>
                </a:xfrm>
              </p:grpSpPr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2DCEA149-998E-7F54-7F84-61C7D689AB7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rcRect/>
                  <a:stretch/>
                </p:blipFill>
                <p:spPr>
                  <a:xfrm>
                    <a:off x="12513145" y="381000"/>
                    <a:ext cx="3048000" cy="3048000"/>
                  </a:xfrm>
                  <a:prstGeom prst="rect">
                    <a:avLst/>
                  </a:prstGeom>
                </p:spPr>
              </p:pic>
              <p:pic>
                <p:nvPicPr>
                  <p:cNvPr id="13" name="Picture 12">
                    <a:extLst>
                      <a:ext uri="{FF2B5EF4-FFF2-40B4-BE49-F238E27FC236}">
                        <a16:creationId xmlns:a16="http://schemas.microsoft.com/office/drawing/2014/main" id="{60D6D923-4721-FBDD-F08B-4BDF0317357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rcRect/>
                  <a:stretch/>
                </p:blipFill>
                <p:spPr>
                  <a:xfrm>
                    <a:off x="6417145" y="381000"/>
                    <a:ext cx="3048000" cy="3048000"/>
                  </a:xfrm>
                  <a:prstGeom prst="rect">
                    <a:avLst/>
                  </a:prstGeom>
                </p:spPr>
              </p:pic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3B1E0C15-F478-3CCE-937B-1DA29ACDA032}"/>
                      </a:ext>
                    </a:extLst>
                  </p:cNvPr>
                  <p:cNvGrpSpPr/>
                  <p:nvPr/>
                </p:nvGrpSpPr>
                <p:grpSpPr>
                  <a:xfrm>
                    <a:off x="321145" y="381000"/>
                    <a:ext cx="6096000" cy="3048000"/>
                    <a:chOff x="321145" y="381000"/>
                    <a:chExt cx="6096000" cy="3048000"/>
                  </a:xfrm>
                </p:grpSpPr>
                <p:pic>
                  <p:nvPicPr>
                    <p:cNvPr id="3" name="Picture 2">
                      <a:extLst>
                        <a:ext uri="{FF2B5EF4-FFF2-40B4-BE49-F238E27FC236}">
                          <a16:creationId xmlns:a16="http://schemas.microsoft.com/office/drawing/2014/main" id="{56A2A3F7-879D-A483-B29C-FEF692400FC0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rcRect/>
                    <a:stretch/>
                  </p:blipFill>
                  <p:spPr>
                    <a:xfrm>
                      <a:off x="3369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7" name="Picture 16">
                      <a:extLst>
                        <a:ext uri="{FF2B5EF4-FFF2-40B4-BE49-F238E27FC236}">
                          <a16:creationId xmlns:a16="http://schemas.microsoft.com/office/drawing/2014/main" id="{595AD7E2-01F6-C897-9992-F001381A4E9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rcRect/>
                    <a:stretch/>
                  </p:blipFill>
                  <p:spPr>
                    <a:xfrm>
                      <a:off x="321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9A9E7BA5-B013-74E3-89D5-402BFF222A7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0" y="3061251"/>
                  <a:ext cx="3048000" cy="3048000"/>
                </a:xfrm>
                <a:prstGeom prst="rect">
                  <a:avLst/>
                </a:prstGeom>
              </p:spPr>
            </p:pic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AD1086A-DCB8-5D1B-87CD-7904DE90FE81}"/>
                </a:ext>
              </a:extLst>
            </p:cNvPr>
            <p:cNvSpPr txBox="1"/>
            <p:nvPr/>
          </p:nvSpPr>
          <p:spPr>
            <a:xfrm>
              <a:off x="13572875" y="3501645"/>
              <a:ext cx="3339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OR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7F22A7A-2E73-5B35-D009-37D61424AEF4}"/>
                </a:ext>
              </a:extLst>
            </p:cNvPr>
            <p:cNvSpPr txBox="1"/>
            <p:nvPr/>
          </p:nvSpPr>
          <p:spPr>
            <a:xfrm>
              <a:off x="10424160" y="3525498"/>
              <a:ext cx="43467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 OR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612C44A-99FF-1071-2EB2-114D7135C2EA}"/>
              </a:ext>
            </a:extLst>
          </p:cNvPr>
          <p:cNvSpPr txBox="1"/>
          <p:nvPr/>
        </p:nvSpPr>
        <p:spPr>
          <a:xfrm>
            <a:off x="-1" y="6167562"/>
            <a:ext cx="1524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Supplementary Figure 3. </a:t>
            </a:r>
            <a:r>
              <a:rPr lang="en-GB" sz="1200" dirty="0"/>
              <a:t>Meta-analysis plots the association of predicted nc886 RNA levels and A) systolic blood pressure, B) diastolic bloop pressure in women, C) LDL cholesterol, D) Non-HDL cholesterol, E) HDL cholesterol, F) Total cholesterol, G) Insulin, H) Glucose, I) Type 2 diabetes, and J) Hypertension for women. Women with elevated predicted nc886 RNA levels are compared to women major allele homozygotes. </a:t>
            </a:r>
            <a:endParaRPr lang="en-FI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F1D38C-AF16-9CF9-579D-D1595F38E7FC}"/>
              </a:ext>
            </a:extLst>
          </p:cNvPr>
          <p:cNvSpPr txBox="1"/>
          <p:nvPr/>
        </p:nvSpPr>
        <p:spPr>
          <a:xfrm>
            <a:off x="170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D6DDE6-00B0-E039-F89D-67B648A68F74}"/>
              </a:ext>
            </a:extLst>
          </p:cNvPr>
          <p:cNvSpPr txBox="1"/>
          <p:nvPr/>
        </p:nvSpPr>
        <p:spPr>
          <a:xfrm>
            <a:off x="3225522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54E775B-2D74-1211-2B92-CFC2C0C072DA}"/>
              </a:ext>
            </a:extLst>
          </p:cNvPr>
          <p:cNvSpPr txBox="1"/>
          <p:nvPr/>
        </p:nvSpPr>
        <p:spPr>
          <a:xfrm>
            <a:off x="6266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422AFCC-11B4-81CE-35B8-D92F097B7768}"/>
              </a:ext>
            </a:extLst>
          </p:cNvPr>
          <p:cNvSpPr txBox="1"/>
          <p:nvPr/>
        </p:nvSpPr>
        <p:spPr>
          <a:xfrm>
            <a:off x="9314330" y="12585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3DC9B11-6D59-2B92-E2A6-D5D90EF21BF4}"/>
              </a:ext>
            </a:extLst>
          </p:cNvPr>
          <p:cNvSpPr txBox="1"/>
          <p:nvPr/>
        </p:nvSpPr>
        <p:spPr>
          <a:xfrm>
            <a:off x="12362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271909-2CD6-BD1F-4E8F-CB47A99401EF}"/>
              </a:ext>
            </a:extLst>
          </p:cNvPr>
          <p:cNvSpPr txBox="1"/>
          <p:nvPr/>
        </p:nvSpPr>
        <p:spPr>
          <a:xfrm>
            <a:off x="170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F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B6BCE5-95E6-0A82-F9A6-DCDD4EB01B32}"/>
              </a:ext>
            </a:extLst>
          </p:cNvPr>
          <p:cNvSpPr txBox="1"/>
          <p:nvPr/>
        </p:nvSpPr>
        <p:spPr>
          <a:xfrm>
            <a:off x="3225521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ED5973D-CF38-3DA0-442E-B54AD3D438DA}"/>
              </a:ext>
            </a:extLst>
          </p:cNvPr>
          <p:cNvSpPr txBox="1"/>
          <p:nvPr/>
        </p:nvSpPr>
        <p:spPr>
          <a:xfrm>
            <a:off x="6266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552CF9-E1F7-2FC3-88B7-9F0BB5101996}"/>
              </a:ext>
            </a:extLst>
          </p:cNvPr>
          <p:cNvSpPr txBox="1"/>
          <p:nvPr/>
        </p:nvSpPr>
        <p:spPr>
          <a:xfrm>
            <a:off x="9314330" y="317423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2DD6986-EF52-FA3E-A3E0-1D65590C6941}"/>
              </a:ext>
            </a:extLst>
          </p:cNvPr>
          <p:cNvSpPr txBox="1"/>
          <p:nvPr/>
        </p:nvSpPr>
        <p:spPr>
          <a:xfrm>
            <a:off x="12362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3221273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A00BE-7ADD-C9E2-5F4B-BF6ED41AD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022AFFB3-9887-5802-9A98-772D7BDD13D2}"/>
              </a:ext>
            </a:extLst>
          </p:cNvPr>
          <p:cNvGrpSpPr/>
          <p:nvPr/>
        </p:nvGrpSpPr>
        <p:grpSpPr>
          <a:xfrm>
            <a:off x="96837" y="0"/>
            <a:ext cx="15240000" cy="6096000"/>
            <a:chOff x="-882596" y="0"/>
            <a:chExt cx="15240000" cy="609600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FD4053D-53CC-5142-613F-0A358E68237F}"/>
                </a:ext>
              </a:extLst>
            </p:cNvPr>
            <p:cNvGrpSpPr/>
            <p:nvPr/>
          </p:nvGrpSpPr>
          <p:grpSpPr>
            <a:xfrm>
              <a:off x="-882596" y="0"/>
              <a:ext cx="15240000" cy="6096000"/>
              <a:chOff x="-890547" y="0"/>
              <a:chExt cx="15240000" cy="609600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A8906A0-BAE4-90CB-2C12-33D5CA3FC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/>
              <a:stretch/>
            </p:blipFill>
            <p:spPr>
              <a:xfrm>
                <a:off x="11301453" y="3048000"/>
                <a:ext cx="3048000" cy="30480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145F1C6-4FDE-CD7E-A4BE-79661248B7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/>
              <a:stretch/>
            </p:blipFill>
            <p:spPr>
              <a:xfrm>
                <a:off x="8253453" y="3048000"/>
                <a:ext cx="3048000" cy="3048000"/>
              </a:xfrm>
              <a:prstGeom prst="rect">
                <a:avLst/>
              </a:prstGeom>
            </p:spPr>
          </p:pic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7677725F-0D77-2194-6673-5B31271B6D6D}"/>
                  </a:ext>
                </a:extLst>
              </p:cNvPr>
              <p:cNvGrpSpPr/>
              <p:nvPr/>
            </p:nvGrpSpPr>
            <p:grpSpPr>
              <a:xfrm>
                <a:off x="-890547" y="0"/>
                <a:ext cx="15240000" cy="6096000"/>
                <a:chOff x="0" y="13251"/>
                <a:chExt cx="15240000" cy="6096000"/>
              </a:xfrm>
            </p:grpSpPr>
            <p:pic>
              <p:nvPicPr>
                <p:cNvPr id="5" name="Picture 4">
                  <a:extLst>
                    <a:ext uri="{FF2B5EF4-FFF2-40B4-BE49-F238E27FC236}">
                      <a16:creationId xmlns:a16="http://schemas.microsoft.com/office/drawing/2014/main" id="{73E31625-2795-D70F-7668-E8E68E6612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/>
                <a:stretch/>
              </p:blipFill>
              <p:spPr>
                <a:xfrm>
                  <a:off x="6096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283F27CB-13A0-E958-C0EC-0E640AE4B5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3048000" y="3061251"/>
                  <a:ext cx="3048000" cy="3048000"/>
                </a:xfrm>
                <a:prstGeom prst="rect">
                  <a:avLst/>
                </a:prstGeom>
              </p:spPr>
            </p:pic>
            <p:pic>
              <p:nvPicPr>
                <p:cNvPr id="15" name="Picture 14">
                  <a:extLst>
                    <a:ext uri="{FF2B5EF4-FFF2-40B4-BE49-F238E27FC236}">
                      <a16:creationId xmlns:a16="http://schemas.microsoft.com/office/drawing/2014/main" id="{66FB5210-CFFC-A8C2-422D-DBC40B7513F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/>
                <a:stretch/>
              </p:blipFill>
              <p:spPr>
                <a:xfrm>
                  <a:off x="9144000" y="13251"/>
                  <a:ext cx="3048000" cy="3048000"/>
                </a:xfrm>
                <a:prstGeom prst="rect">
                  <a:avLst/>
                </a:prstGeom>
              </p:spPr>
            </p:pic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521C2F13-8146-F0AF-45CA-3DA7A8FF0191}"/>
                    </a:ext>
                  </a:extLst>
                </p:cNvPr>
                <p:cNvGrpSpPr/>
                <p:nvPr/>
              </p:nvGrpSpPr>
              <p:grpSpPr>
                <a:xfrm>
                  <a:off x="0" y="13251"/>
                  <a:ext cx="15240000" cy="3048000"/>
                  <a:chOff x="321145" y="381000"/>
                  <a:chExt cx="15240000" cy="3048000"/>
                </a:xfrm>
              </p:grpSpPr>
              <p:pic>
                <p:nvPicPr>
                  <p:cNvPr id="7" name="Picture 6">
                    <a:extLst>
                      <a:ext uri="{FF2B5EF4-FFF2-40B4-BE49-F238E27FC236}">
                        <a16:creationId xmlns:a16="http://schemas.microsoft.com/office/drawing/2014/main" id="{5FE3775A-EE9C-3E5B-A648-8B393F916F1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/>
                  <a:srcRect/>
                  <a:stretch/>
                </p:blipFill>
                <p:spPr>
                  <a:xfrm>
                    <a:off x="12513145" y="381000"/>
                    <a:ext cx="3048000" cy="3048000"/>
                  </a:xfrm>
                  <a:prstGeom prst="rect">
                    <a:avLst/>
                  </a:prstGeom>
                </p:spPr>
              </p:pic>
              <p:pic>
                <p:nvPicPr>
                  <p:cNvPr id="13" name="Picture 12">
                    <a:extLst>
                      <a:ext uri="{FF2B5EF4-FFF2-40B4-BE49-F238E27FC236}">
                        <a16:creationId xmlns:a16="http://schemas.microsoft.com/office/drawing/2014/main" id="{FF24DEFA-135D-88CE-2C23-A854A690F88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8"/>
                  <a:srcRect/>
                  <a:stretch/>
                </p:blipFill>
                <p:spPr>
                  <a:xfrm>
                    <a:off x="6417145" y="381000"/>
                    <a:ext cx="3048000" cy="3048000"/>
                  </a:xfrm>
                  <a:prstGeom prst="rect">
                    <a:avLst/>
                  </a:prstGeom>
                </p:spPr>
              </p:pic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616B8113-A520-A269-4DC1-6434EF4F37EA}"/>
                      </a:ext>
                    </a:extLst>
                  </p:cNvPr>
                  <p:cNvGrpSpPr/>
                  <p:nvPr/>
                </p:nvGrpSpPr>
                <p:grpSpPr>
                  <a:xfrm>
                    <a:off x="321145" y="381000"/>
                    <a:ext cx="6096000" cy="3048000"/>
                    <a:chOff x="321145" y="381000"/>
                    <a:chExt cx="6096000" cy="3048000"/>
                  </a:xfrm>
                </p:grpSpPr>
                <p:pic>
                  <p:nvPicPr>
                    <p:cNvPr id="3" name="Picture 2">
                      <a:extLst>
                        <a:ext uri="{FF2B5EF4-FFF2-40B4-BE49-F238E27FC236}">
                          <a16:creationId xmlns:a16="http://schemas.microsoft.com/office/drawing/2014/main" id="{FCA0165D-78BF-3046-2A84-BFB8B38B306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9"/>
                    <a:srcRect/>
                    <a:stretch/>
                  </p:blipFill>
                  <p:spPr>
                    <a:xfrm>
                      <a:off x="3369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7" name="Picture 16">
                      <a:extLst>
                        <a:ext uri="{FF2B5EF4-FFF2-40B4-BE49-F238E27FC236}">
                          <a16:creationId xmlns:a16="http://schemas.microsoft.com/office/drawing/2014/main" id="{8930CC78-3E3E-D847-B162-1822D346144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0"/>
                    <a:srcRect/>
                    <a:stretch/>
                  </p:blipFill>
                  <p:spPr>
                    <a:xfrm>
                      <a:off x="321145" y="381000"/>
                      <a:ext cx="3048000" cy="3048000"/>
                    </a:xfrm>
                    <a:prstGeom prst="rect">
                      <a:avLst/>
                    </a:prstGeom>
                  </p:spPr>
                </p:pic>
              </p:grpSp>
            </p:grpSp>
            <p:pic>
              <p:nvPicPr>
                <p:cNvPr id="21" name="Picture 20">
                  <a:extLst>
                    <a:ext uri="{FF2B5EF4-FFF2-40B4-BE49-F238E27FC236}">
                      <a16:creationId xmlns:a16="http://schemas.microsoft.com/office/drawing/2014/main" id="{3723373B-F262-A1BB-3A43-7C4359A506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rcRect/>
                <a:stretch/>
              </p:blipFill>
              <p:spPr>
                <a:xfrm>
                  <a:off x="0" y="3061251"/>
                  <a:ext cx="3048000" cy="3048000"/>
                </a:xfrm>
                <a:prstGeom prst="rect">
                  <a:avLst/>
                </a:prstGeom>
              </p:spPr>
            </p:pic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9278C4-3A53-62CF-E454-C62ED3A9C67B}"/>
                </a:ext>
              </a:extLst>
            </p:cNvPr>
            <p:cNvSpPr txBox="1"/>
            <p:nvPr/>
          </p:nvSpPr>
          <p:spPr>
            <a:xfrm>
              <a:off x="13572875" y="3501645"/>
              <a:ext cx="333958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OR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257B96-8938-E362-C142-F07143F7EB6F}"/>
                </a:ext>
              </a:extLst>
            </p:cNvPr>
            <p:cNvSpPr txBox="1"/>
            <p:nvPr/>
          </p:nvSpPr>
          <p:spPr>
            <a:xfrm>
              <a:off x="10424160" y="3525498"/>
              <a:ext cx="434673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FI" sz="800" dirty="0"/>
                <a:t> OR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79783B9-529C-6428-0D91-E93A0009297A}"/>
              </a:ext>
            </a:extLst>
          </p:cNvPr>
          <p:cNvSpPr txBox="1"/>
          <p:nvPr/>
        </p:nvSpPr>
        <p:spPr>
          <a:xfrm>
            <a:off x="-1" y="6167562"/>
            <a:ext cx="15240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200" dirty="0"/>
              <a:t>Supplementary Figure 4. </a:t>
            </a:r>
            <a:r>
              <a:rPr lang="en-GB" sz="1200" dirty="0"/>
              <a:t>Meta-analysis plots the association of predicted nc886 RNA levels and A) systolic blood pressure, B) diastolic bloop pressure in women, C) LDL cholesterol, D) Non-HDL cholesterol</a:t>
            </a:r>
            <a:r>
              <a:rPr lang="en-GB" sz="1200"/>
              <a:t>, E) HDL cholesterol, F) Total cholesterol, G) Insulin, H) Glucose, I) Type 2 diabetes, and J) Hypertension for </a:t>
            </a:r>
            <a:r>
              <a:rPr lang="en-GB" sz="1200" dirty="0"/>
              <a:t>men. Men with elevated predicted nc886 RNA levels are compared to men major allele homozygotes. </a:t>
            </a:r>
            <a:endParaRPr lang="en-FI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AD0B04-064A-69CD-A137-91C3B4BA088B}"/>
              </a:ext>
            </a:extLst>
          </p:cNvPr>
          <p:cNvSpPr txBox="1"/>
          <p:nvPr/>
        </p:nvSpPr>
        <p:spPr>
          <a:xfrm>
            <a:off x="170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F5613F-7ACD-57B0-CDF8-2A1B9EFB6BC0}"/>
              </a:ext>
            </a:extLst>
          </p:cNvPr>
          <p:cNvSpPr txBox="1"/>
          <p:nvPr/>
        </p:nvSpPr>
        <p:spPr>
          <a:xfrm>
            <a:off x="3225522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2AEBE8-86DC-EA45-F305-101BC2DF50AD}"/>
              </a:ext>
            </a:extLst>
          </p:cNvPr>
          <p:cNvSpPr txBox="1"/>
          <p:nvPr/>
        </p:nvSpPr>
        <p:spPr>
          <a:xfrm>
            <a:off x="6266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C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DD12D5E-5105-B66C-CE65-54D83350B3D5}"/>
              </a:ext>
            </a:extLst>
          </p:cNvPr>
          <p:cNvSpPr txBox="1"/>
          <p:nvPr/>
        </p:nvSpPr>
        <p:spPr>
          <a:xfrm>
            <a:off x="9314330" y="12585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894265-A5C6-BB09-D1A5-EFB87F16AAFA}"/>
              </a:ext>
            </a:extLst>
          </p:cNvPr>
          <p:cNvSpPr txBox="1"/>
          <p:nvPr/>
        </p:nvSpPr>
        <p:spPr>
          <a:xfrm>
            <a:off x="12362330" y="121197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90AE6A-1DF4-2C53-A737-C665D2C0B1BA}"/>
              </a:ext>
            </a:extLst>
          </p:cNvPr>
          <p:cNvSpPr txBox="1"/>
          <p:nvPr/>
        </p:nvSpPr>
        <p:spPr>
          <a:xfrm>
            <a:off x="170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F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A1E16F-7D8B-F3EC-CA74-672F39339550}"/>
              </a:ext>
            </a:extLst>
          </p:cNvPr>
          <p:cNvSpPr txBox="1"/>
          <p:nvPr/>
        </p:nvSpPr>
        <p:spPr>
          <a:xfrm>
            <a:off x="3225521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7F52FE9-9453-F316-7873-5CE396378ABA}"/>
              </a:ext>
            </a:extLst>
          </p:cNvPr>
          <p:cNvSpPr txBox="1"/>
          <p:nvPr/>
        </p:nvSpPr>
        <p:spPr>
          <a:xfrm>
            <a:off x="6266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225690C-0C18-601C-0BA7-65272AF38B3D}"/>
              </a:ext>
            </a:extLst>
          </p:cNvPr>
          <p:cNvSpPr txBox="1"/>
          <p:nvPr/>
        </p:nvSpPr>
        <p:spPr>
          <a:xfrm>
            <a:off x="9314330" y="317423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I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3C4729C-B300-9395-113E-8CABD435D416}"/>
              </a:ext>
            </a:extLst>
          </p:cNvPr>
          <p:cNvSpPr txBox="1"/>
          <p:nvPr/>
        </p:nvSpPr>
        <p:spPr>
          <a:xfrm>
            <a:off x="12362330" y="316957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/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3088979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390</Words>
  <Application>Microsoft Macintosh PowerPoint</Application>
  <PresentationFormat>Custom</PresentationFormat>
  <Paragraphs>64</Paragraphs>
  <Slides>4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Office Theme</vt:lpstr>
      <vt:lpstr>Prism 9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Sonja Rajic (TAU)</dc:creator>
  <cp:lastModifiedBy>Sonja Rajic (TAU)</cp:lastModifiedBy>
  <cp:revision>5</cp:revision>
  <dcterms:created xsi:type="dcterms:W3CDTF">2024-06-25T12:31:19Z</dcterms:created>
  <dcterms:modified xsi:type="dcterms:W3CDTF">2024-10-21T12:29:52Z</dcterms:modified>
</cp:coreProperties>
</file>