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1" r:id="rId2"/>
    <p:sldId id="294" r:id="rId3"/>
  </p:sldIdLst>
  <p:sldSz cx="12192000" cy="6858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4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16" autoAdjust="0"/>
    <p:restoredTop sz="96400" autoAdjust="0"/>
  </p:normalViewPr>
  <p:slideViewPr>
    <p:cSldViewPr snapToGrid="0">
      <p:cViewPr varScale="1">
        <p:scale>
          <a:sx n="111" d="100"/>
          <a:sy n="111" d="100"/>
        </p:scale>
        <p:origin x="414" y="108"/>
      </p:cViewPr>
      <p:guideLst>
        <p:guide orient="horz" pos="2160"/>
        <p:guide pos="14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B21C0-A46A-46B3-A2A5-436A85854C5F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3FF77-A9D0-4D32-AADA-8637164A999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2718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3FF77-A9D0-4D32-AADA-8637164A999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0982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F0C601-A626-4F1F-82FC-EFC1CECA4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9A4916-40F4-40E8-B391-9A7E0E067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820C4B-9DC9-478F-BF01-3533FB57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C6EFA3-131A-4344-82B6-A6DB9F5A7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C3B797-3249-4B36-AD77-FCA88FE5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860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7DC527-1B13-4071-8E3D-C6980EB63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C9E14F-0EEF-4529-AA39-0F2D3F9F9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8F5B27-1D59-4555-9182-0EF0EB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83182E-51B9-44F8-81A5-5CF63354D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F268CA-E535-48A2-8033-B0FA225A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596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9A1C95-12CE-4441-9481-77517D4A2B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068113-85A7-4F17-B6A6-10B021C16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FE6427-E928-48CF-80CE-DF6813FAE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B111D0-3540-4905-9793-613236E74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BE305E-88D0-4512-A37E-6F9734D3B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25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6EA339-D00C-49CE-81B1-69F47BD1E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13A3E1-F6F2-4568-9752-1021D7B08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FD3F59-C001-447C-9676-6D87FB1AF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C5EDE5-0F4B-4791-9FF5-270FBAE0D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6EF3A4-B5CE-46CF-B64D-00CF0A85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529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CB66C2-3529-4B72-BF61-DBA93DEA7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CA490A-31DB-4EC0-BFD6-63AEE9443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45B9C3-0885-4908-BB64-0E758FC3E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D4D611-F79C-4328-A381-FF475D93B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C0C454-E37B-4FA0-A036-4AB982BB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587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B2B327-0E2F-4B18-A56F-54AC71FF0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F13E38-F1F8-4A1A-A7C1-F3334847D2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3B04CC-A084-4E53-86CF-D284292FB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5D90B4-2085-4BDE-ADE9-6255D8B8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027413-66C7-4468-9869-388780248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7EA4EA5-C600-46B9-A062-B3649D9ED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929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AB3ED1-B29D-4CBD-AEA6-299E0BFC0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803CA3-5B6D-4AC6-9BA4-B1BA5C1E2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951BB3-9089-4B41-8F67-910E52FA0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1374D4-7CDF-42A4-A320-2BEA64639D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9DB9DA0-3E06-4CC4-9405-11C0028C9D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45C92ED-6109-4684-9D89-F91F3A51F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5E3ECCD-A397-455C-8F88-D5D3156E8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0625810-8834-4090-936B-115D1BD53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1640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94E9AC-1765-4E8C-8E9B-58CBD831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CA63F2D-47A5-4BF3-95F5-100BCC49C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B8407F9-52B8-44E5-B7DE-12AB89B6C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41D3FE6-FD00-4C03-BB8C-531874BB5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666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D541EA-5B49-4E76-AD78-DB33CC11B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F65622E-8BCD-4880-ADAD-22B926C0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382BD6C-5E23-4714-823C-DA4E80787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1455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508898-E8D6-40AD-AF8B-39065F087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C50E91-69F6-4961-A9FA-BE45C6CB5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EC88B7-661B-48DC-9AA2-705D1D6A9C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7F44E04-18F0-4671-8159-679D4A670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B7028CB-89DB-4953-830D-6E480696E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BE399B-0307-457E-8EAF-F0CAE5D21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6042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221DA-201F-4A92-95D5-EEF7B8BB9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9D9A7AF-7ACE-473C-978F-1BDAA20A1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5A4D7F-3119-4526-BF57-2EBA2C016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088E0E-FA43-4788-8A90-B5EB319F2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D1E463-1E15-4A77-8773-08E44A666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F2442D-0CD3-475A-B2AB-5BFB83C50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190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70D9A4-A741-4650-9F70-ABBD4F105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F431AF-CD9A-4B10-B428-C0F6FA7B3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0D37AC-E665-4AE2-A244-D404217476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D065B-CC65-4B96-8679-36DAE2C17013}" type="datetimeFigureOut">
              <a:rPr lang="es-ES" smtClean="0"/>
              <a:t>07/06/2019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8F084A-B29C-4CA2-9287-211B9E219B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78E40C-439E-4725-A45B-83F6381AA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FF30E-F476-41B4-BD53-FFDCEF695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825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C5274F3-E809-4402-A1DC-CAE43B2F36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874343"/>
              </p:ext>
            </p:extLst>
          </p:nvPr>
        </p:nvGraphicFramePr>
        <p:xfrm>
          <a:off x="1815779" y="1341894"/>
          <a:ext cx="6091602" cy="2444446"/>
        </p:xfrm>
        <a:graphic>
          <a:graphicData uri="http://schemas.openxmlformats.org/drawingml/2006/table">
            <a:tbl>
              <a:tblPr firstRow="1" firstCol="1" bandRow="1"/>
              <a:tblGrid>
                <a:gridCol w="956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107">
                  <a:extLst>
                    <a:ext uri="{9D8B030D-6E8A-4147-A177-3AD203B41FA5}">
                      <a16:colId xmlns:a16="http://schemas.microsoft.com/office/drawing/2014/main" val="3871741410"/>
                    </a:ext>
                  </a:extLst>
                </a:gridCol>
                <a:gridCol w="565622">
                  <a:extLst>
                    <a:ext uri="{9D8B030D-6E8A-4147-A177-3AD203B41FA5}">
                      <a16:colId xmlns:a16="http://schemas.microsoft.com/office/drawing/2014/main" val="3546649690"/>
                    </a:ext>
                  </a:extLst>
                </a:gridCol>
                <a:gridCol w="406540">
                  <a:extLst>
                    <a:ext uri="{9D8B030D-6E8A-4147-A177-3AD203B41FA5}">
                      <a16:colId xmlns:a16="http://schemas.microsoft.com/office/drawing/2014/main" val="2383831568"/>
                    </a:ext>
                  </a:extLst>
                </a:gridCol>
                <a:gridCol w="760054">
                  <a:extLst>
                    <a:ext uri="{9D8B030D-6E8A-4147-A177-3AD203B41FA5}">
                      <a16:colId xmlns:a16="http://schemas.microsoft.com/office/drawing/2014/main" val="2527032653"/>
                    </a:ext>
                  </a:extLst>
                </a:gridCol>
                <a:gridCol w="1121384">
                  <a:extLst>
                    <a:ext uri="{9D8B030D-6E8A-4147-A177-3AD203B41FA5}">
                      <a16:colId xmlns:a16="http://schemas.microsoft.com/office/drawing/2014/main" val="656261978"/>
                    </a:ext>
                  </a:extLst>
                </a:gridCol>
                <a:gridCol w="1121384">
                  <a:extLst>
                    <a:ext uri="{9D8B030D-6E8A-4147-A177-3AD203B41FA5}">
                      <a16:colId xmlns:a16="http://schemas.microsoft.com/office/drawing/2014/main" val="3072517590"/>
                    </a:ext>
                  </a:extLst>
                </a:gridCol>
              </a:tblGrid>
              <a:tr h="35034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Area</a:t>
                      </a:r>
                      <a:r>
                        <a:rPr lang="es-ES" sz="1000" b="1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1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Human brain tissues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Braak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Stage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 at death (y)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Original fixation in Brain Banks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IE" sz="1000" b="1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Experiments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9061060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Amigdala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Non-AD 1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Frozen no-fixed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P-E-D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Amygd+hip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Non-AD 2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Frozen no-fixed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P-E-D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OC+amyg+hip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Non-AD 3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Frozen no-fixed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P*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821096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Olf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Cortex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Non-AD 4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396209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Amygdala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Non-AD 5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6343247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Olf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Cortex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Non-AD 6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Amygd+hip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DP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Frozen no-fixed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P-E-D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3964936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Amygdala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 1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Frozen no-fixed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P-E-D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8819300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Amygd+hip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 2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Frozen no-fixed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P-E-D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790587"/>
                  </a:ext>
                </a:extLst>
              </a:tr>
              <a:tr h="176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Olf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Cortex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 3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s-ES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1670070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Amygdala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 4 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Fixed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9122292"/>
                  </a:ext>
                </a:extLst>
              </a:tr>
              <a:tr h="1742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Amygdala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 5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Fixed</a:t>
                      </a:r>
                      <a:endParaRPr lang="es-ES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s-ES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422153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0" y="0"/>
            <a:ext cx="9861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err="1" smtClean="0"/>
              <a:t>Suppl</a:t>
            </a:r>
            <a:r>
              <a:rPr lang="es-ES" sz="1100" dirty="0" smtClean="0"/>
              <a:t>. </a:t>
            </a:r>
            <a:r>
              <a:rPr lang="es-ES" sz="1100" dirty="0" err="1" smtClean="0"/>
              <a:t>Table</a:t>
            </a:r>
            <a:r>
              <a:rPr lang="es-ES" sz="1100" dirty="0" smtClean="0"/>
              <a:t> 1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40919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5D357C62-3DBF-4B11-8D4D-E6385EEF7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894444"/>
              </p:ext>
            </p:extLst>
          </p:nvPr>
        </p:nvGraphicFramePr>
        <p:xfrm>
          <a:off x="1903168" y="1159326"/>
          <a:ext cx="9143204" cy="4257227"/>
        </p:xfrm>
        <a:graphic>
          <a:graphicData uri="http://schemas.openxmlformats.org/drawingml/2006/table">
            <a:tbl>
              <a:tblPr firstRow="1" firstCol="1" bandRow="1"/>
              <a:tblGrid>
                <a:gridCol w="1094575">
                  <a:extLst>
                    <a:ext uri="{9D8B030D-6E8A-4147-A177-3AD203B41FA5}">
                      <a16:colId xmlns:a16="http://schemas.microsoft.com/office/drawing/2014/main" val="46156232"/>
                    </a:ext>
                  </a:extLst>
                </a:gridCol>
                <a:gridCol w="1375964">
                  <a:extLst>
                    <a:ext uri="{9D8B030D-6E8A-4147-A177-3AD203B41FA5}">
                      <a16:colId xmlns:a16="http://schemas.microsoft.com/office/drawing/2014/main" val="1383889737"/>
                    </a:ext>
                  </a:extLst>
                </a:gridCol>
                <a:gridCol w="822868">
                  <a:extLst>
                    <a:ext uri="{9D8B030D-6E8A-4147-A177-3AD203B41FA5}">
                      <a16:colId xmlns:a16="http://schemas.microsoft.com/office/drawing/2014/main" val="3254208763"/>
                    </a:ext>
                  </a:extLst>
                </a:gridCol>
                <a:gridCol w="1280447">
                  <a:extLst>
                    <a:ext uri="{9D8B030D-6E8A-4147-A177-3AD203B41FA5}">
                      <a16:colId xmlns:a16="http://schemas.microsoft.com/office/drawing/2014/main" val="590440831"/>
                    </a:ext>
                  </a:extLst>
                </a:gridCol>
                <a:gridCol w="659502">
                  <a:extLst>
                    <a:ext uri="{9D8B030D-6E8A-4147-A177-3AD203B41FA5}">
                      <a16:colId xmlns:a16="http://schemas.microsoft.com/office/drawing/2014/main" val="2429375265"/>
                    </a:ext>
                  </a:extLst>
                </a:gridCol>
                <a:gridCol w="3909848">
                  <a:extLst>
                    <a:ext uri="{9D8B030D-6E8A-4147-A177-3AD203B41FA5}">
                      <a16:colId xmlns:a16="http://schemas.microsoft.com/office/drawing/2014/main" val="13853147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Antigen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Manufacturer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 nº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Species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Dilution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Secondary antibodies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487607"/>
                  </a:ext>
                </a:extLst>
              </a:tr>
              <a:tr h="4900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βA</a:t>
                      </a:r>
                      <a:r>
                        <a:rPr lang="en-US" sz="110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1-42</a:t>
                      </a:r>
                      <a:endParaRPr lang="es-ES" sz="1100" baseline="-25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Cell Signaling Technology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#2454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Rabbit polyclonal antibody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1:250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200 Alexa Fluor 594 Donkey anti-rabbit IgG (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h+L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Molecular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Probes;1:1000 anti-rabbit </a:t>
                      </a: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Dako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680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RNF213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Abcam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ab58580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Goat polyclonal antibody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1:50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200 Alexa Fluor 647 Donkey anti-goat IgG (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h+L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Molecular Probes.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5481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CNTN1 (41)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Santa Cruz Biotechnology, Inc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sc-136133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Mouse monoclonal antibody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1:50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200 Alexa Fluor 488 Donkey anti-mouse IgG (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h+L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 Molecular Probes.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5311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ANXA5 (H-3)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Santa Cruz Biotechnology, Inc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sc-74438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Mouse monoclonal antibody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1:50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200 Alexa Fluor 488 Donkey anti-mouse IgG (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h+L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Molecular Probes.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017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GFAP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BD Biosciences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556329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Mouse monoclonal antibody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1:1000</a:t>
                      </a:r>
                      <a:endParaRPr lang="es-E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1:200 anti-mouse biotinylated. Vector Laboratories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5503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COL6A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EMD</a:t>
                      </a:r>
                      <a:r>
                        <a:rPr lang="es-ES" sz="11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1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Millipore</a:t>
                      </a:r>
                      <a:r>
                        <a:rPr lang="es-ES" sz="11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1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Corporation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MAB1944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Mouse monoclonal </a:t>
                      </a:r>
                      <a:r>
                        <a:rPr lang="es-E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antibody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1:100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1: 200 Alexa Fluor 488 Donkey anti-mouse IgG (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h+L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). Molecular Probes.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591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Iba-1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Wako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Pure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Chemical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Industries, Ltd.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019-19741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Rabbit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polyclonal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antibody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1:2000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1: 200 Alexa Fluor 594 Donkey anti-rabbit IgG (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h+L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). Molecular Probes.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4212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Tau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Santa Cruz Biotechnology, Inc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sc-32274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Mouse monoclonal antibody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1:1000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1:5000 </a:t>
                      </a:r>
                      <a:r>
                        <a:rPr lang="en-IE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anti-mouse.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1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Dako</a:t>
                      </a:r>
                      <a:endParaRPr lang="es-ES" sz="11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4347136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0" y="0"/>
            <a:ext cx="9861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err="1" smtClean="0"/>
              <a:t>Suppl</a:t>
            </a:r>
            <a:r>
              <a:rPr lang="es-ES" sz="1100" dirty="0" smtClean="0"/>
              <a:t>. </a:t>
            </a:r>
            <a:r>
              <a:rPr lang="es-ES" sz="1100" dirty="0" err="1" smtClean="0"/>
              <a:t>Table</a:t>
            </a:r>
            <a:r>
              <a:rPr lang="es-ES" sz="1100" dirty="0" smtClean="0"/>
              <a:t> 2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21420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3735</TotalTime>
  <Words>332</Words>
  <Application>Microsoft Office PowerPoint</Application>
  <PresentationFormat>Panorámica</PresentationFormat>
  <Paragraphs>149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Cristina María Pedrero Prieto</dc:creator>
  <cp:lastModifiedBy>JUAN RAMON PEINADO MENA</cp:lastModifiedBy>
  <cp:revision>185</cp:revision>
  <cp:lastPrinted>2019-02-01T09:06:39Z</cp:lastPrinted>
  <dcterms:created xsi:type="dcterms:W3CDTF">2018-02-14T20:44:40Z</dcterms:created>
  <dcterms:modified xsi:type="dcterms:W3CDTF">2019-06-07T10:23:53Z</dcterms:modified>
</cp:coreProperties>
</file>