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5"/>
  </p:notesMasterIdLst>
  <p:sldIdLst>
    <p:sldId id="790" r:id="rId2"/>
    <p:sldId id="782" r:id="rId3"/>
    <p:sldId id="794" r:id="rId4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0FA291C-894F-40DD-B973-08D3497ABD90}">
          <p14:sldIdLst>
            <p14:sldId id="790"/>
            <p14:sldId id="782"/>
            <p14:sldId id="7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ianwei wang" initials="xw" lastIdx="2" clrIdx="0">
    <p:extLst>
      <p:ext uri="{19B8F6BF-5375-455C-9EA6-DF929625EA0E}">
        <p15:presenceInfo xmlns:p15="http://schemas.microsoft.com/office/powerpoint/2012/main" userId="44e5058b8c4028a1" providerId="Windows Live"/>
      </p:ext>
    </p:extLst>
  </p:cmAuthor>
  <p:cmAuthor id="2" name="Xianwei Wang" initials="XW" lastIdx="1" clrIdx="1">
    <p:extLst>
      <p:ext uri="{19B8F6BF-5375-455C-9EA6-DF929625EA0E}">
        <p15:presenceInfo xmlns:p15="http://schemas.microsoft.com/office/powerpoint/2012/main" userId="Xianwei Wang" providerId="None"/>
      </p:ext>
    </p:extLst>
  </p:cmAuthor>
  <p:cmAuthor id="3" name="Xianwei Wang" initials="XW [2]" lastIdx="1" clrIdx="2">
    <p:extLst>
      <p:ext uri="{19B8F6BF-5375-455C-9EA6-DF929625EA0E}">
        <p15:presenceInfo xmlns:p15="http://schemas.microsoft.com/office/powerpoint/2012/main" userId="S::tuj65780@temple.edu::98a5b08a-9d5b-45f7-8a1d-82be7ec264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B381D9"/>
    <a:srgbClr val="2ABDF2"/>
    <a:srgbClr val="00682F"/>
    <a:srgbClr val="9BBB59"/>
    <a:srgbClr val="003399"/>
    <a:srgbClr val="D996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 autoAdjust="0"/>
    <p:restoredTop sz="96681" autoAdjust="0"/>
  </p:normalViewPr>
  <p:slideViewPr>
    <p:cSldViewPr>
      <p:cViewPr>
        <p:scale>
          <a:sx n="125" d="100"/>
          <a:sy n="125" d="100"/>
        </p:scale>
        <p:origin x="750" y="90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Xianwei\0_US_Temple\6_MS\5%20AD%20MG%20phagocytosis%20gene\Results\GWAS\HumanMouseOverlapdataGWAS_LogFC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Xianwei\0_US_Temple\6_MS\5%20AD%20MG%20phagocytosis%20gene\Results\GWAS\HumanMouseOverlapdataGWAS_LogFC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 mouse'!$B$1</c:f>
              <c:strCache>
                <c:ptCount val="1"/>
                <c:pt idx="0">
                  <c:v>mAvLogFC</c:v>
                </c:pt>
              </c:strCache>
            </c:strRef>
          </c:tx>
          <c:spPr>
            <a:noFill/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04F-4DE0-8047-3CFEC6470301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04F-4DE0-8047-3CFEC6470301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04F-4DE0-8047-3CFEC6470301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04F-4DE0-8047-3CFEC6470301}"/>
              </c:ext>
            </c:extLst>
          </c:dPt>
          <c:cat>
            <c:strRef>
              <c:f>'Fig mouse'!$A$2:$A$31</c:f>
              <c:strCache>
                <c:ptCount val="30"/>
                <c:pt idx="0">
                  <c:v>TMEM163</c:v>
                </c:pt>
                <c:pt idx="1">
                  <c:v>IGF1</c:v>
                </c:pt>
                <c:pt idx="2">
                  <c:v>APOC4</c:v>
                </c:pt>
                <c:pt idx="3">
                  <c:v>ITGAX</c:v>
                </c:pt>
                <c:pt idx="4">
                  <c:v>CSF1</c:v>
                </c:pt>
                <c:pt idx="5">
                  <c:v>APOC2</c:v>
                </c:pt>
                <c:pt idx="6">
                  <c:v>ALCAM</c:v>
                </c:pt>
                <c:pt idx="7">
                  <c:v>APOE</c:v>
                </c:pt>
                <c:pt idx="8">
                  <c:v>ERO1L</c:v>
                </c:pt>
                <c:pt idx="9">
                  <c:v>F2R</c:v>
                </c:pt>
                <c:pt idx="10">
                  <c:v>SREBF2</c:v>
                </c:pt>
                <c:pt idx="11">
                  <c:v>C4A</c:v>
                </c:pt>
                <c:pt idx="12">
                  <c:v>EML2</c:v>
                </c:pt>
                <c:pt idx="13">
                  <c:v>ARRDC4</c:v>
                </c:pt>
                <c:pt idx="14">
                  <c:v>ADAMTS1</c:v>
                </c:pt>
                <c:pt idx="15">
                  <c:v>PLEKHA1</c:v>
                </c:pt>
                <c:pt idx="16">
                  <c:v>TREML2</c:v>
                </c:pt>
                <c:pt idx="17">
                  <c:v>CTSB</c:v>
                </c:pt>
                <c:pt idx="18">
                  <c:v>SLC25A13</c:v>
                </c:pt>
                <c:pt idx="19">
                  <c:v>TREM2</c:v>
                </c:pt>
                <c:pt idx="20">
                  <c:v>SCIMP</c:v>
                </c:pt>
                <c:pt idx="21">
                  <c:v>CST3</c:v>
                </c:pt>
                <c:pt idx="22">
                  <c:v>SNX6</c:v>
                </c:pt>
                <c:pt idx="23">
                  <c:v>BIN1</c:v>
                </c:pt>
                <c:pt idx="24">
                  <c:v>ELMO1</c:v>
                </c:pt>
                <c:pt idx="25">
                  <c:v>GAL3ST4</c:v>
                </c:pt>
                <c:pt idx="26">
                  <c:v>MAF</c:v>
                </c:pt>
                <c:pt idx="27">
                  <c:v>CASS4</c:v>
                </c:pt>
                <c:pt idx="28">
                  <c:v>CCR5</c:v>
                </c:pt>
                <c:pt idx="29">
                  <c:v>CNN2</c:v>
                </c:pt>
              </c:strCache>
            </c:strRef>
          </c:cat>
          <c:val>
            <c:numRef>
              <c:f>'Fig mouse'!$B$2:$B$31</c:f>
              <c:numCache>
                <c:formatCode>0.00</c:formatCode>
                <c:ptCount val="30"/>
                <c:pt idx="0">
                  <c:v>4.3022996315854503</c:v>
                </c:pt>
                <c:pt idx="1">
                  <c:v>4.0425677455537503</c:v>
                </c:pt>
                <c:pt idx="2">
                  <c:v>3.7312439975</c:v>
                </c:pt>
                <c:pt idx="3">
                  <c:v>3.5319145377678698</c:v>
                </c:pt>
                <c:pt idx="4">
                  <c:v>2.9373705129867398</c:v>
                </c:pt>
                <c:pt idx="5">
                  <c:v>2.8754526836666701</c:v>
                </c:pt>
                <c:pt idx="6">
                  <c:v>2.5237043090000002</c:v>
                </c:pt>
                <c:pt idx="7">
                  <c:v>2.3284788692474798</c:v>
                </c:pt>
                <c:pt idx="8">
                  <c:v>2.0782885896666698</c:v>
                </c:pt>
                <c:pt idx="9">
                  <c:v>1.8184344779999999</c:v>
                </c:pt>
                <c:pt idx="10">
                  <c:v>1.5559037015349599</c:v>
                </c:pt>
                <c:pt idx="11">
                  <c:v>1.5024999999999999</c:v>
                </c:pt>
                <c:pt idx="12">
                  <c:v>1.4391522845</c:v>
                </c:pt>
                <c:pt idx="13">
                  <c:v>1.29258910597092</c:v>
                </c:pt>
                <c:pt idx="14">
                  <c:v>1.2725</c:v>
                </c:pt>
                <c:pt idx="15">
                  <c:v>1.05001968789265</c:v>
                </c:pt>
                <c:pt idx="16">
                  <c:v>1.031046251</c:v>
                </c:pt>
                <c:pt idx="17">
                  <c:v>1.00000948447952</c:v>
                </c:pt>
                <c:pt idx="18">
                  <c:v>0.81862624449999999</c:v>
                </c:pt>
                <c:pt idx="19">
                  <c:v>0.78137692234832701</c:v>
                </c:pt>
                <c:pt idx="20">
                  <c:v>0.75363521499999997</c:v>
                </c:pt>
                <c:pt idx="21">
                  <c:v>-0.69722082649999995</c:v>
                </c:pt>
                <c:pt idx="22">
                  <c:v>-0.78934243963877404</c:v>
                </c:pt>
                <c:pt idx="23">
                  <c:v>-0.80210319750000003</c:v>
                </c:pt>
                <c:pt idx="24">
                  <c:v>-0.87549947769041303</c:v>
                </c:pt>
                <c:pt idx="25">
                  <c:v>-0.93753514149999995</c:v>
                </c:pt>
                <c:pt idx="26">
                  <c:v>-1.06652522246046</c:v>
                </c:pt>
                <c:pt idx="27">
                  <c:v>-1.08128522</c:v>
                </c:pt>
                <c:pt idx="28">
                  <c:v>-1.14173140493169</c:v>
                </c:pt>
                <c:pt idx="29">
                  <c:v>-1.2334108132499999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04F-4DE0-8047-3CFEC64703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-20"/>
        <c:axId val="641703848"/>
        <c:axId val="641701552"/>
      </c:barChart>
      <c:catAx>
        <c:axId val="64170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spc="150" normalizeH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41701552"/>
        <c:crosses val="autoZero"/>
        <c:auto val="1"/>
        <c:lblAlgn val="ctr"/>
        <c:lblOffset val="100"/>
        <c:noMultiLvlLbl val="0"/>
      </c:catAx>
      <c:valAx>
        <c:axId val="641701552"/>
        <c:scaling>
          <c:orientation val="minMax"/>
        </c:scaling>
        <c:delete val="0"/>
        <c:axPos val="l"/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41703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'Fig human'!$B$1</c:f>
              <c:strCache>
                <c:ptCount val="1"/>
                <c:pt idx="0">
                  <c:v>hAvLogFC</c:v>
                </c:pt>
              </c:strCache>
            </c:strRef>
          </c:tx>
          <c:spPr>
            <a:noFill/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722-45E2-B178-D4CE1D7E0A1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722-45E2-B178-D4CE1D7E0A1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722-45E2-B178-D4CE1D7E0A1F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722-45E2-B178-D4CE1D7E0A1F}"/>
              </c:ext>
            </c:extLst>
          </c:dPt>
          <c:cat>
            <c:strRef>
              <c:f>'Fig human'!$A$2:$A$18</c:f>
              <c:strCache>
                <c:ptCount val="17"/>
                <c:pt idx="0">
                  <c:v>TMEM163</c:v>
                </c:pt>
                <c:pt idx="1">
                  <c:v>APOE</c:v>
                </c:pt>
                <c:pt idx="2">
                  <c:v>MS4A6A</c:v>
                </c:pt>
                <c:pt idx="3">
                  <c:v>PTPRG</c:v>
                </c:pt>
                <c:pt idx="4">
                  <c:v>SNX6</c:v>
                </c:pt>
                <c:pt idx="5">
                  <c:v>NCK2</c:v>
                </c:pt>
                <c:pt idx="6">
                  <c:v>APOC1</c:v>
                </c:pt>
                <c:pt idx="7">
                  <c:v>ACER3</c:v>
                </c:pt>
                <c:pt idx="8">
                  <c:v>TREM2</c:v>
                </c:pt>
                <c:pt idx="9">
                  <c:v>IQGAP2</c:v>
                </c:pt>
                <c:pt idx="10">
                  <c:v>PRKD3</c:v>
                </c:pt>
                <c:pt idx="11">
                  <c:v>HLA-DRA</c:v>
                </c:pt>
                <c:pt idx="12">
                  <c:v>HLA-DQA1</c:v>
                </c:pt>
                <c:pt idx="13">
                  <c:v>MEF2C</c:v>
                </c:pt>
                <c:pt idx="14">
                  <c:v>SORL1</c:v>
                </c:pt>
                <c:pt idx="15">
                  <c:v>SYTL3</c:v>
                </c:pt>
                <c:pt idx="16">
                  <c:v>RASGEF1C</c:v>
                </c:pt>
              </c:strCache>
            </c:strRef>
          </c:cat>
          <c:val>
            <c:numRef>
              <c:f>'Fig human'!$B$2:$B$18</c:f>
              <c:numCache>
                <c:formatCode>0.00</c:formatCode>
                <c:ptCount val="17"/>
                <c:pt idx="0">
                  <c:v>2.5538615999999998</c:v>
                </c:pt>
                <c:pt idx="1">
                  <c:v>2.0096148</c:v>
                </c:pt>
                <c:pt idx="2">
                  <c:v>1.946685</c:v>
                </c:pt>
                <c:pt idx="3">
                  <c:v>1.74661319874638</c:v>
                </c:pt>
                <c:pt idx="4">
                  <c:v>1.526</c:v>
                </c:pt>
                <c:pt idx="5">
                  <c:v>1.4436921</c:v>
                </c:pt>
                <c:pt idx="6">
                  <c:v>1.3041391924188399</c:v>
                </c:pt>
                <c:pt idx="7">
                  <c:v>1.1860811</c:v>
                </c:pt>
                <c:pt idx="8">
                  <c:v>0.95175002982330503</c:v>
                </c:pt>
                <c:pt idx="9">
                  <c:v>0.69269999999999998</c:v>
                </c:pt>
                <c:pt idx="10">
                  <c:v>0.64239999999999997</c:v>
                </c:pt>
                <c:pt idx="11">
                  <c:v>-0.65700000000000003</c:v>
                </c:pt>
                <c:pt idx="12">
                  <c:v>-0.68520000000000003</c:v>
                </c:pt>
                <c:pt idx="13">
                  <c:v>-0.7651</c:v>
                </c:pt>
                <c:pt idx="14">
                  <c:v>-0.88842310000000002</c:v>
                </c:pt>
                <c:pt idx="15">
                  <c:v>-1.51435684701517</c:v>
                </c:pt>
                <c:pt idx="16">
                  <c:v>-3.0014677000000001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722-45E2-B178-D4CE1D7E0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655273912"/>
        <c:axId val="655279816"/>
      </c:barChart>
      <c:catAx>
        <c:axId val="65527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spc="150" normalizeH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55279816"/>
        <c:crosses val="autoZero"/>
        <c:auto val="1"/>
        <c:lblAlgn val="ctr"/>
        <c:lblOffset val="80"/>
        <c:noMultiLvlLbl val="0"/>
      </c:catAx>
      <c:valAx>
        <c:axId val="655279816"/>
        <c:scaling>
          <c:orientation val="minMax"/>
          <c:min val="-3"/>
        </c:scaling>
        <c:delete val="0"/>
        <c:axPos val="l"/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55273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4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800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00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70000"/>
        </a:schemeClr>
      </a:solidFill>
    </cs:spPr>
    <cs:defRPr sz="900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4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800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00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70000"/>
        </a:schemeClr>
      </a:solidFill>
    </cs:spPr>
    <cs:defRPr sz="900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7" tIns="46585" rIns="93167" bIns="4658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7" tIns="46585" rIns="93167" bIns="46585" rtlCol="0"/>
          <a:lstStyle>
            <a:lvl1pPr algn="r">
              <a:defRPr sz="1200"/>
            </a:lvl1pPr>
          </a:lstStyle>
          <a:p>
            <a:fld id="{5538FEB1-1ACC-4641-9664-5D76440142D3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7" tIns="46585" rIns="93167" bIns="4658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7" tIns="46585" rIns="93167" bIns="4658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7" tIns="46585" rIns="93167" bIns="4658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7" tIns="46585" rIns="93167" bIns="46585" rtlCol="0" anchor="b"/>
          <a:lstStyle>
            <a:lvl1pPr algn="r">
              <a:defRPr sz="1200"/>
            </a:lvl1pPr>
          </a:lstStyle>
          <a:p>
            <a:fld id="{7026E5D3-344F-4368-AA86-10AB7B4433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90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6E5D3-344F-4368-AA86-10AB7B44337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272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12E31-D1AA-4537-A62D-C326965210D7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2020-BEE0-4A56-B85A-A1C2B5059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65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12E31-D1AA-4537-A62D-C326965210D7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2020-BEE0-4A56-B85A-A1C2B5059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0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12E31-D1AA-4537-A62D-C326965210D7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2020-BEE0-4A56-B85A-A1C2B5059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99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12E31-D1AA-4537-A62D-C326965210D7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2020-BEE0-4A56-B85A-A1C2B5059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03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12E31-D1AA-4537-A62D-C326965210D7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2020-BEE0-4A56-B85A-A1C2B5059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968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12E31-D1AA-4537-A62D-C326965210D7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2020-BEE0-4A56-B85A-A1C2B5059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89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12E31-D1AA-4537-A62D-C326965210D7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2020-BEE0-4A56-B85A-A1C2B5059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112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12E31-D1AA-4537-A62D-C326965210D7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2020-BEE0-4A56-B85A-A1C2B5059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16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12E31-D1AA-4537-A62D-C326965210D7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2020-BEE0-4A56-B85A-A1C2B5059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19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12E31-D1AA-4537-A62D-C326965210D7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2020-BEE0-4A56-B85A-A1C2B5059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92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12E31-D1AA-4537-A62D-C326965210D7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92020-BEE0-4A56-B85A-A1C2B5059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456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12E31-D1AA-4537-A62D-C326965210D7}" type="datetimeFigureOut">
              <a:rPr lang="en-US" smtClean="0"/>
              <a:pPr/>
              <a:t>9/14/2023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92020-BEE0-4A56-B85A-A1C2B5059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7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CC1DA322-DF2B-8174-BCC1-95C811CFD8EC}"/>
              </a:ext>
            </a:extLst>
          </p:cNvPr>
          <p:cNvSpPr txBox="1">
            <a:spLocks/>
          </p:cNvSpPr>
          <p:nvPr/>
        </p:nvSpPr>
        <p:spPr>
          <a:xfrm>
            <a:off x="5257800" y="76200"/>
            <a:ext cx="1568656" cy="242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Figure S1, Xianwei Wang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546E260-C22B-06D8-9D7A-80A794759360}"/>
              </a:ext>
            </a:extLst>
          </p:cNvPr>
          <p:cNvSpPr txBox="1">
            <a:spLocks/>
          </p:cNvSpPr>
          <p:nvPr/>
        </p:nvSpPr>
        <p:spPr>
          <a:xfrm>
            <a:off x="43235" y="213933"/>
            <a:ext cx="6731775" cy="37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77CA3C24-A0F5-3616-935F-3598EB8DD6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3" t="25866" r="21863" b="25866"/>
          <a:stretch/>
        </p:blipFill>
        <p:spPr>
          <a:xfrm>
            <a:off x="270631" y="1511612"/>
            <a:ext cx="1094483" cy="572834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F8DD348D-01CF-E8AA-F0CB-438B1DE4F1B0}"/>
              </a:ext>
            </a:extLst>
          </p:cNvPr>
          <p:cNvGrpSpPr/>
          <p:nvPr/>
        </p:nvGrpSpPr>
        <p:grpSpPr>
          <a:xfrm>
            <a:off x="680594" y="1685371"/>
            <a:ext cx="364269" cy="230832"/>
            <a:chOff x="4620576" y="3926758"/>
            <a:chExt cx="393214" cy="331207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8322FE9F-5087-5723-FEC4-120D1C1D9887}"/>
                </a:ext>
              </a:extLst>
            </p:cNvPr>
            <p:cNvSpPr/>
            <p:nvPr/>
          </p:nvSpPr>
          <p:spPr>
            <a:xfrm>
              <a:off x="4667252" y="3975727"/>
              <a:ext cx="228600" cy="1328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13A685C-5E06-3E86-EBDE-19BAF3941EA3}"/>
                </a:ext>
              </a:extLst>
            </p:cNvPr>
            <p:cNvSpPr txBox="1"/>
            <p:nvPr/>
          </p:nvSpPr>
          <p:spPr>
            <a:xfrm>
              <a:off x="4620576" y="3926758"/>
              <a:ext cx="393214" cy="3312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sp>
        <p:nvSpPr>
          <p:cNvPr id="97" name="Title 1">
            <a:extLst>
              <a:ext uri="{FF2B5EF4-FFF2-40B4-BE49-F238E27FC236}">
                <a16:creationId xmlns:a16="http://schemas.microsoft.com/office/drawing/2014/main" id="{1F4827F9-71F4-FA27-18C1-54E05ED3F36D}"/>
              </a:ext>
            </a:extLst>
          </p:cNvPr>
          <p:cNvSpPr txBox="1">
            <a:spLocks/>
          </p:cNvSpPr>
          <p:nvPr/>
        </p:nvSpPr>
        <p:spPr>
          <a:xfrm>
            <a:off x="-284211" y="887470"/>
            <a:ext cx="1471912" cy="37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u="sng" dirty="0">
                <a:latin typeface="Arial" panose="020B0604020202020204" pitchFamily="34" charset="0"/>
                <a:cs typeface="Arial" panose="020B0604020202020204" pitchFamily="34" charset="0"/>
              </a:rPr>
              <a:t>Up-regulated</a:t>
            </a:r>
          </a:p>
        </p:txBody>
      </p:sp>
      <p:sp>
        <p:nvSpPr>
          <p:cNvPr id="98" name="Title 1">
            <a:extLst>
              <a:ext uri="{FF2B5EF4-FFF2-40B4-BE49-F238E27FC236}">
                <a16:creationId xmlns:a16="http://schemas.microsoft.com/office/drawing/2014/main" id="{5309001D-BA66-B4C5-A4EE-C5058405A00B}"/>
              </a:ext>
            </a:extLst>
          </p:cNvPr>
          <p:cNvSpPr txBox="1">
            <a:spLocks/>
          </p:cNvSpPr>
          <p:nvPr/>
        </p:nvSpPr>
        <p:spPr>
          <a:xfrm>
            <a:off x="40690" y="1171785"/>
            <a:ext cx="874980" cy="3459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Human AD MG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232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BA0BC1F-7299-096E-6827-CCB247A2DF1B}"/>
              </a:ext>
            </a:extLst>
          </p:cNvPr>
          <p:cNvGrpSpPr/>
          <p:nvPr/>
        </p:nvGrpSpPr>
        <p:grpSpPr>
          <a:xfrm>
            <a:off x="2016352" y="1520865"/>
            <a:ext cx="1134311" cy="550233"/>
            <a:chOff x="1780025" y="3193099"/>
            <a:chExt cx="1134311" cy="550233"/>
          </a:xfrm>
        </p:grpSpPr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34746CE7-53B1-5A7E-50B5-CDF864FEC9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63" t="25866" r="21863" b="25866"/>
            <a:stretch/>
          </p:blipFill>
          <p:spPr>
            <a:xfrm>
              <a:off x="1780025" y="3193099"/>
              <a:ext cx="1134311" cy="550233"/>
            </a:xfrm>
            <a:prstGeom prst="rect">
              <a:avLst/>
            </a:prstGeom>
          </p:spPr>
        </p:pic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ED748F6A-6EAC-E206-56CA-24C7C1DD083F}"/>
                </a:ext>
              </a:extLst>
            </p:cNvPr>
            <p:cNvGrpSpPr/>
            <p:nvPr/>
          </p:nvGrpSpPr>
          <p:grpSpPr>
            <a:xfrm>
              <a:off x="2203121" y="3352800"/>
              <a:ext cx="288119" cy="230832"/>
              <a:chOff x="4620577" y="3926758"/>
              <a:chExt cx="275275" cy="307022"/>
            </a:xfrm>
          </p:grpSpPr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D7797549-2D33-A0ED-FE67-E9AE994BBCB1}"/>
                  </a:ext>
                </a:extLst>
              </p:cNvPr>
              <p:cNvSpPr/>
              <p:nvPr/>
            </p:nvSpPr>
            <p:spPr>
              <a:xfrm>
                <a:off x="4667252" y="3975727"/>
                <a:ext cx="228600" cy="13289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52444F85-7AA3-52BC-F70A-6BD89478D1A1}"/>
                  </a:ext>
                </a:extLst>
              </p:cNvPr>
              <p:cNvSpPr txBox="1"/>
              <p:nvPr/>
            </p:nvSpPr>
            <p:spPr>
              <a:xfrm>
                <a:off x="4620577" y="3926758"/>
                <a:ext cx="237293" cy="3070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</p:grpSp>
      </p:grpSp>
      <p:sp>
        <p:nvSpPr>
          <p:cNvPr id="116" name="Title 1">
            <a:extLst>
              <a:ext uri="{FF2B5EF4-FFF2-40B4-BE49-F238E27FC236}">
                <a16:creationId xmlns:a16="http://schemas.microsoft.com/office/drawing/2014/main" id="{DBA9C5CB-FCBC-E55F-8536-C42861E00256}"/>
              </a:ext>
            </a:extLst>
          </p:cNvPr>
          <p:cNvSpPr txBox="1">
            <a:spLocks/>
          </p:cNvSpPr>
          <p:nvPr/>
        </p:nvSpPr>
        <p:spPr>
          <a:xfrm>
            <a:off x="1409400" y="983946"/>
            <a:ext cx="1618185" cy="1755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u="sng" dirty="0">
                <a:latin typeface="Arial" panose="020B0604020202020204" pitchFamily="34" charset="0"/>
                <a:cs typeface="Arial" panose="020B0604020202020204" pitchFamily="34" charset="0"/>
              </a:rPr>
              <a:t>Down-regulated</a:t>
            </a:r>
            <a:endParaRPr lang="en-US" sz="800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itle 1">
            <a:extLst>
              <a:ext uri="{FF2B5EF4-FFF2-40B4-BE49-F238E27FC236}">
                <a16:creationId xmlns:a16="http://schemas.microsoft.com/office/drawing/2014/main" id="{C3D64C98-F3F2-46B5-8B66-972AF229E054}"/>
              </a:ext>
            </a:extLst>
          </p:cNvPr>
          <p:cNvSpPr txBox="1">
            <a:spLocks/>
          </p:cNvSpPr>
          <p:nvPr/>
        </p:nvSpPr>
        <p:spPr>
          <a:xfrm>
            <a:off x="1835846" y="1175089"/>
            <a:ext cx="985944" cy="336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Human 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AD MG (</a:t>
            </a:r>
            <a:r>
              <a:rPr lang="en-US" sz="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177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18" name="Title 1">
            <a:extLst>
              <a:ext uri="{FF2B5EF4-FFF2-40B4-BE49-F238E27FC236}">
                <a16:creationId xmlns:a16="http://schemas.microsoft.com/office/drawing/2014/main" id="{06354DDF-9C26-DE86-81F5-A506F263FB3C}"/>
              </a:ext>
            </a:extLst>
          </p:cNvPr>
          <p:cNvSpPr txBox="1">
            <a:spLocks/>
          </p:cNvSpPr>
          <p:nvPr/>
        </p:nvSpPr>
        <p:spPr>
          <a:xfrm>
            <a:off x="802666" y="1142986"/>
            <a:ext cx="895212" cy="3795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Mouse 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Aβ</a:t>
            </a:r>
            <a:r>
              <a:rPr 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MG (</a:t>
            </a:r>
            <a:r>
              <a:rPr lang="en-US" sz="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193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19" name="Title 1">
            <a:extLst>
              <a:ext uri="{FF2B5EF4-FFF2-40B4-BE49-F238E27FC236}">
                <a16:creationId xmlns:a16="http://schemas.microsoft.com/office/drawing/2014/main" id="{F954F74A-44D7-D4B7-99C3-25641C693982}"/>
              </a:ext>
            </a:extLst>
          </p:cNvPr>
          <p:cNvSpPr txBox="1">
            <a:spLocks/>
          </p:cNvSpPr>
          <p:nvPr/>
        </p:nvSpPr>
        <p:spPr>
          <a:xfrm>
            <a:off x="2613589" y="1148206"/>
            <a:ext cx="895212" cy="3795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Mouse 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Aβ</a:t>
            </a:r>
            <a:r>
              <a:rPr 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MG (</a:t>
            </a:r>
            <a:r>
              <a:rPr lang="en-US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184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0" name="Title 1">
            <a:extLst>
              <a:ext uri="{FF2B5EF4-FFF2-40B4-BE49-F238E27FC236}">
                <a16:creationId xmlns:a16="http://schemas.microsoft.com/office/drawing/2014/main" id="{9700BBE7-7B8E-75EC-382C-BF6CA8F4CFC9}"/>
              </a:ext>
            </a:extLst>
          </p:cNvPr>
          <p:cNvSpPr txBox="1">
            <a:spLocks/>
          </p:cNvSpPr>
          <p:nvPr/>
        </p:nvSpPr>
        <p:spPr>
          <a:xfrm>
            <a:off x="441629" y="892290"/>
            <a:ext cx="1618185" cy="37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u="sng" dirty="0">
                <a:latin typeface="Arial" panose="020B0604020202020204" pitchFamily="34" charset="0"/>
                <a:cs typeface="Arial" panose="020B0604020202020204" pitchFamily="34" charset="0"/>
              </a:rPr>
              <a:t>Down-regulated</a:t>
            </a:r>
            <a:endParaRPr lang="en-US" sz="800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itle 1">
            <a:extLst>
              <a:ext uri="{FF2B5EF4-FFF2-40B4-BE49-F238E27FC236}">
                <a16:creationId xmlns:a16="http://schemas.microsoft.com/office/drawing/2014/main" id="{71394CB8-37CD-330D-4486-F3FF44C992C9}"/>
              </a:ext>
            </a:extLst>
          </p:cNvPr>
          <p:cNvSpPr txBox="1">
            <a:spLocks/>
          </p:cNvSpPr>
          <p:nvPr/>
        </p:nvSpPr>
        <p:spPr>
          <a:xfrm>
            <a:off x="2317673" y="989832"/>
            <a:ext cx="1471912" cy="1685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u="sng" dirty="0">
                <a:latin typeface="Arial" panose="020B0604020202020204" pitchFamily="34" charset="0"/>
                <a:cs typeface="Arial" panose="020B0604020202020204" pitchFamily="34" charset="0"/>
              </a:rPr>
              <a:t>Up-regulated</a:t>
            </a:r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id="{625AEBC1-1C65-0BE7-05B8-9A26E4F132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3" t="25866" r="23203" b="25866"/>
          <a:stretch/>
        </p:blipFill>
        <p:spPr>
          <a:xfrm>
            <a:off x="3745891" y="1524645"/>
            <a:ext cx="1134311" cy="558239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0C79DBBB-A43E-FBC6-E567-1096A0F92CF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8" t="25866" r="23203" b="25866"/>
          <a:stretch/>
        </p:blipFill>
        <p:spPr>
          <a:xfrm>
            <a:off x="5463056" y="1516862"/>
            <a:ext cx="1118946" cy="558238"/>
          </a:xfrm>
          <a:prstGeom prst="rect">
            <a:avLst/>
          </a:prstGeom>
        </p:spPr>
      </p:pic>
      <p:sp>
        <p:nvSpPr>
          <p:cNvPr id="124" name="Title 1">
            <a:extLst>
              <a:ext uri="{FF2B5EF4-FFF2-40B4-BE49-F238E27FC236}">
                <a16:creationId xmlns:a16="http://schemas.microsoft.com/office/drawing/2014/main" id="{578EEC17-2B4E-06C0-D9F8-BA5D53E4CB27}"/>
              </a:ext>
            </a:extLst>
          </p:cNvPr>
          <p:cNvSpPr txBox="1">
            <a:spLocks/>
          </p:cNvSpPr>
          <p:nvPr/>
        </p:nvSpPr>
        <p:spPr>
          <a:xfrm>
            <a:off x="3550589" y="1212399"/>
            <a:ext cx="789324" cy="261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Mouse 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AD MG (</a:t>
            </a:r>
            <a:r>
              <a:rPr lang="en-US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498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5" name="Title 1">
            <a:extLst>
              <a:ext uri="{FF2B5EF4-FFF2-40B4-BE49-F238E27FC236}">
                <a16:creationId xmlns:a16="http://schemas.microsoft.com/office/drawing/2014/main" id="{A907149B-A3B4-7BB5-D03E-FAAFB662C4AE}"/>
              </a:ext>
            </a:extLst>
          </p:cNvPr>
          <p:cNvSpPr txBox="1">
            <a:spLocks/>
          </p:cNvSpPr>
          <p:nvPr/>
        </p:nvSpPr>
        <p:spPr>
          <a:xfrm>
            <a:off x="4251690" y="1197674"/>
            <a:ext cx="895212" cy="28708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Mouse 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Aβ</a:t>
            </a:r>
            <a:r>
              <a:rPr 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MG (</a:t>
            </a:r>
            <a:r>
              <a:rPr lang="en-US" sz="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193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6" name="Title 1">
            <a:extLst>
              <a:ext uri="{FF2B5EF4-FFF2-40B4-BE49-F238E27FC236}">
                <a16:creationId xmlns:a16="http://schemas.microsoft.com/office/drawing/2014/main" id="{0BFABDA8-5E75-7377-F4F8-FA281CF815F7}"/>
              </a:ext>
            </a:extLst>
          </p:cNvPr>
          <p:cNvSpPr txBox="1">
            <a:spLocks/>
          </p:cNvSpPr>
          <p:nvPr/>
        </p:nvSpPr>
        <p:spPr>
          <a:xfrm>
            <a:off x="5210918" y="1207876"/>
            <a:ext cx="826152" cy="2823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Mouse 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AD MG (</a:t>
            </a:r>
            <a:r>
              <a:rPr lang="en-US" sz="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279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7" name="Title 1">
            <a:extLst>
              <a:ext uri="{FF2B5EF4-FFF2-40B4-BE49-F238E27FC236}">
                <a16:creationId xmlns:a16="http://schemas.microsoft.com/office/drawing/2014/main" id="{E1CEF5F9-95E7-1F85-F1A0-43F6A6CC6450}"/>
              </a:ext>
            </a:extLst>
          </p:cNvPr>
          <p:cNvSpPr txBox="1">
            <a:spLocks/>
          </p:cNvSpPr>
          <p:nvPr/>
        </p:nvSpPr>
        <p:spPr>
          <a:xfrm>
            <a:off x="6035355" y="1196786"/>
            <a:ext cx="895212" cy="28708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Mouse </a:t>
            </a:r>
          </a:p>
          <a:p>
            <a:r>
              <a:rPr lang="en-US" sz="8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8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β</a:t>
            </a:r>
            <a:r>
              <a:rPr lang="en-US" sz="8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+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MG (</a:t>
            </a:r>
            <a:r>
              <a:rPr lang="en-US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184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8" name="Title 1">
            <a:extLst>
              <a:ext uri="{FF2B5EF4-FFF2-40B4-BE49-F238E27FC236}">
                <a16:creationId xmlns:a16="http://schemas.microsoft.com/office/drawing/2014/main" id="{13B2A936-5D74-9520-896B-72090434449D}"/>
              </a:ext>
            </a:extLst>
          </p:cNvPr>
          <p:cNvSpPr txBox="1">
            <a:spLocks/>
          </p:cNvSpPr>
          <p:nvPr/>
        </p:nvSpPr>
        <p:spPr>
          <a:xfrm>
            <a:off x="3186040" y="887891"/>
            <a:ext cx="1471912" cy="37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u="sng" dirty="0">
                <a:latin typeface="Arial" panose="020B0604020202020204" pitchFamily="34" charset="0"/>
                <a:cs typeface="Arial" panose="020B0604020202020204" pitchFamily="34" charset="0"/>
              </a:rPr>
              <a:t>Up-regulated</a:t>
            </a:r>
          </a:p>
        </p:txBody>
      </p:sp>
      <p:sp>
        <p:nvSpPr>
          <p:cNvPr id="129" name="Title 1">
            <a:extLst>
              <a:ext uri="{FF2B5EF4-FFF2-40B4-BE49-F238E27FC236}">
                <a16:creationId xmlns:a16="http://schemas.microsoft.com/office/drawing/2014/main" id="{7FB2F52B-E2FF-0B66-1251-180205FF83C8}"/>
              </a:ext>
            </a:extLst>
          </p:cNvPr>
          <p:cNvSpPr txBox="1">
            <a:spLocks/>
          </p:cNvSpPr>
          <p:nvPr/>
        </p:nvSpPr>
        <p:spPr>
          <a:xfrm>
            <a:off x="5742932" y="881228"/>
            <a:ext cx="1471912" cy="37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u="sng" dirty="0">
                <a:latin typeface="Arial" panose="020B0604020202020204" pitchFamily="34" charset="0"/>
                <a:cs typeface="Arial" panose="020B0604020202020204" pitchFamily="34" charset="0"/>
              </a:rPr>
              <a:t>Up-regulated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93DA2740-3266-8EE5-1BDB-6023C6736FB2}"/>
              </a:ext>
            </a:extLst>
          </p:cNvPr>
          <p:cNvSpPr txBox="1">
            <a:spLocks/>
          </p:cNvSpPr>
          <p:nvPr/>
        </p:nvSpPr>
        <p:spPr>
          <a:xfrm>
            <a:off x="3909717" y="888375"/>
            <a:ext cx="1618185" cy="37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u="sng" dirty="0">
                <a:latin typeface="Arial" panose="020B0604020202020204" pitchFamily="34" charset="0"/>
                <a:cs typeface="Arial" panose="020B0604020202020204" pitchFamily="34" charset="0"/>
              </a:rPr>
              <a:t>Down-regulated</a:t>
            </a:r>
            <a:endParaRPr lang="en-US" sz="800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itle 1">
            <a:extLst>
              <a:ext uri="{FF2B5EF4-FFF2-40B4-BE49-F238E27FC236}">
                <a16:creationId xmlns:a16="http://schemas.microsoft.com/office/drawing/2014/main" id="{DEC8DF14-7CDB-1D60-6CDC-1EC1BA352073}"/>
              </a:ext>
            </a:extLst>
          </p:cNvPr>
          <p:cNvSpPr txBox="1">
            <a:spLocks/>
          </p:cNvSpPr>
          <p:nvPr/>
        </p:nvSpPr>
        <p:spPr>
          <a:xfrm>
            <a:off x="4817544" y="878019"/>
            <a:ext cx="1618185" cy="37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u="sng" dirty="0">
                <a:latin typeface="Arial" panose="020B0604020202020204" pitchFamily="34" charset="0"/>
                <a:cs typeface="Arial" panose="020B0604020202020204" pitchFamily="34" charset="0"/>
              </a:rPr>
              <a:t>Down-regulated</a:t>
            </a:r>
            <a:endParaRPr lang="en-US" sz="800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2" name="Table 131">
            <a:extLst>
              <a:ext uri="{FF2B5EF4-FFF2-40B4-BE49-F238E27FC236}">
                <a16:creationId xmlns:a16="http://schemas.microsoft.com/office/drawing/2014/main" id="{79C02480-E858-981C-30E2-0CB8E91FEF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125537"/>
              </p:ext>
            </p:extLst>
          </p:nvPr>
        </p:nvGraphicFramePr>
        <p:xfrm>
          <a:off x="685800" y="2342215"/>
          <a:ext cx="5450451" cy="2887012"/>
        </p:xfrm>
        <a:graphic>
          <a:graphicData uri="http://schemas.openxmlformats.org/drawingml/2006/table">
            <a:tbl>
              <a:tblPr/>
              <a:tblGrid>
                <a:gridCol w="521229">
                  <a:extLst>
                    <a:ext uri="{9D8B030D-6E8A-4147-A177-3AD203B41FA5}">
                      <a16:colId xmlns:a16="http://schemas.microsoft.com/office/drawing/2014/main" val="4179654779"/>
                    </a:ext>
                  </a:extLst>
                </a:gridCol>
                <a:gridCol w="541866">
                  <a:extLst>
                    <a:ext uri="{9D8B030D-6E8A-4147-A177-3AD203B41FA5}">
                      <a16:colId xmlns:a16="http://schemas.microsoft.com/office/drawing/2014/main" val="144574024"/>
                    </a:ext>
                  </a:extLst>
                </a:gridCol>
                <a:gridCol w="753004">
                  <a:extLst>
                    <a:ext uri="{9D8B030D-6E8A-4147-A177-3AD203B41FA5}">
                      <a16:colId xmlns:a16="http://schemas.microsoft.com/office/drawing/2014/main" val="916785582"/>
                    </a:ext>
                  </a:extLst>
                </a:gridCol>
                <a:gridCol w="575204">
                  <a:extLst>
                    <a:ext uri="{9D8B030D-6E8A-4147-A177-3AD203B41FA5}">
                      <a16:colId xmlns:a16="http://schemas.microsoft.com/office/drawing/2014/main" val="1143753141"/>
                    </a:ext>
                  </a:extLst>
                </a:gridCol>
                <a:gridCol w="2297148">
                  <a:extLst>
                    <a:ext uri="{9D8B030D-6E8A-4147-A177-3AD203B41FA5}">
                      <a16:colId xmlns:a16="http://schemas.microsoft.com/office/drawing/2014/main" val="110399885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54592288"/>
                    </a:ext>
                  </a:extLst>
                </a:gridCol>
              </a:tblGrid>
              <a:tr h="1271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Genes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</a:t>
                      </a:r>
                      <a:r>
                        <a:rPr lang="en-US" sz="800" b="1" i="0" u="none" strike="noStrike" baseline="-250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 function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PMID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3968267"/>
                  </a:ext>
                </a:extLst>
              </a:tr>
              <a:tr h="130216">
                <a:tc v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Human</a:t>
                      </a:r>
                    </a:p>
                    <a:p>
                      <a:pPr algn="ctr" rtl="0" fontAlgn="b"/>
                      <a:r>
                        <a:rPr lang="en-US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 MG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Mouse</a:t>
                      </a:r>
                    </a:p>
                    <a:p>
                      <a:pPr algn="ctr" rtl="0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r>
                        <a:rPr lang="el-G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β</a:t>
                      </a:r>
                      <a:r>
                        <a:rPr lang="el-GR" sz="8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  <a:r>
                        <a:rPr lang="en-US" sz="8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</a:t>
                      </a:r>
                      <a:endParaRPr lang="el-GR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Mouse</a:t>
                      </a:r>
                    </a:p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 MG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4902742"/>
                  </a:ext>
                </a:extLst>
              </a:tr>
              <a:tr h="176064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Overlap (A)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genes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619664"/>
                  </a:ext>
                </a:extLst>
              </a:tr>
              <a:tr h="15571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Slc2a5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CCB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-0.85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2C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-0.89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BEBE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Fructose uptake for MG activation 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34884473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6123532"/>
                  </a:ext>
                </a:extLst>
              </a:tr>
              <a:tr h="15571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Stab1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CAD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-2.01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6E6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-1.08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B1B1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MC adhesion on extracellular fibronectin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34968453 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7062347"/>
                  </a:ext>
                </a:extLst>
              </a:tr>
              <a:tr h="15571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Selplg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CA9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-1.34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E9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-1.07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B1B1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Mediate leukocyte adhesion to vascular EC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9128259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2741185"/>
                  </a:ext>
                </a:extLst>
              </a:tr>
              <a:tr h="15571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SMAD7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D9FA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-0.72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BC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IL-1</a:t>
                      </a:r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β-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induced apoptosis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35795857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5759035"/>
                  </a:ext>
                </a:extLst>
              </a:tr>
              <a:tr h="15571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GOLGA4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D79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-0.71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Secretion of TNF in activated M</a:t>
                      </a:r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Φ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18308930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1648491"/>
                  </a:ext>
                </a:extLst>
              </a:tr>
              <a:tr h="15571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SCFD2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D70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-0.60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 proliferation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32213542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538534"/>
                  </a:ext>
                </a:extLst>
              </a:tr>
              <a:tr h="155717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Overlap (B)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genes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D707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3D3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5615815"/>
                  </a:ext>
                </a:extLst>
              </a:tr>
              <a:tr h="15571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Ccl3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-3.56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D65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E1E1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Increased phagocytic activity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11553580 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318424"/>
                  </a:ext>
                </a:extLst>
              </a:tr>
              <a:tr h="15571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Ch25h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-2.19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616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D84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Suppression of IL-1 driven inflammation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25104388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1669531"/>
                  </a:ext>
                </a:extLst>
              </a:tr>
              <a:tr h="15571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Fth1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-0.92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BCB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CCC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CADA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Activation of infiltrating microglia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33597025 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5627416"/>
                  </a:ext>
                </a:extLst>
              </a:tr>
              <a:tr h="15571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STMN1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-2.06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6B6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CD0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Regulation cell locomotion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19643027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082578"/>
                  </a:ext>
                </a:extLst>
              </a:tr>
              <a:tr h="15571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RPS20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-0.80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5C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CC3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Ribosome protein for protein synthesis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BioRxiv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402754"/>
                  </a:ext>
                </a:extLst>
              </a:tr>
              <a:tr h="15571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RPS27A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-0.79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6C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CCC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Ribosome protein for protein synthesis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BioRxiv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6075965"/>
                  </a:ext>
                </a:extLst>
              </a:tr>
              <a:tr h="15571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RPS24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-0.65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0D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CCF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Ribosome protein for protein synthesis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BioRxiv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9664446"/>
                  </a:ext>
                </a:extLst>
              </a:tr>
              <a:tr h="15571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RPL32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-0.64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0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Ribosome protein for protein synthesis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BioRxiv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026471"/>
                  </a:ext>
                </a:extLst>
              </a:tr>
            </a:tbl>
          </a:graphicData>
        </a:graphic>
      </p:graphicFrame>
      <p:sp>
        <p:nvSpPr>
          <p:cNvPr id="133" name="TextBox 132">
            <a:extLst>
              <a:ext uri="{FF2B5EF4-FFF2-40B4-BE49-F238E27FC236}">
                <a16:creationId xmlns:a16="http://schemas.microsoft.com/office/drawing/2014/main" id="{D054174D-65EF-F85B-9FF8-4196B0F8258D}"/>
              </a:ext>
            </a:extLst>
          </p:cNvPr>
          <p:cNvSpPr txBox="1"/>
          <p:nvPr/>
        </p:nvSpPr>
        <p:spPr>
          <a:xfrm>
            <a:off x="-20657" y="2010738"/>
            <a:ext cx="8749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Overlap analysis:</a:t>
            </a:r>
            <a:endParaRPr lang="en-US" sz="800" b="1" dirty="0"/>
          </a:p>
        </p:txBody>
      </p:sp>
      <p:sp>
        <p:nvSpPr>
          <p:cNvPr id="134" name="Title 1">
            <a:extLst>
              <a:ext uri="{FF2B5EF4-FFF2-40B4-BE49-F238E27FC236}">
                <a16:creationId xmlns:a16="http://schemas.microsoft.com/office/drawing/2014/main" id="{6404CA73-82C1-DF0F-9C91-A8009C716BAB}"/>
              </a:ext>
            </a:extLst>
          </p:cNvPr>
          <p:cNvSpPr txBox="1">
            <a:spLocks/>
          </p:cNvSpPr>
          <p:nvPr/>
        </p:nvSpPr>
        <p:spPr>
          <a:xfrm>
            <a:off x="402627" y="2139735"/>
            <a:ext cx="785074" cy="161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135" name="Title 1">
            <a:extLst>
              <a:ext uri="{FF2B5EF4-FFF2-40B4-BE49-F238E27FC236}">
                <a16:creationId xmlns:a16="http://schemas.microsoft.com/office/drawing/2014/main" id="{A2A431C5-E928-1739-E341-FD0C94786277}"/>
              </a:ext>
            </a:extLst>
          </p:cNvPr>
          <p:cNvSpPr txBox="1">
            <a:spLocks/>
          </p:cNvSpPr>
          <p:nvPr/>
        </p:nvSpPr>
        <p:spPr>
          <a:xfrm>
            <a:off x="2168752" y="2139735"/>
            <a:ext cx="785074" cy="161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sp>
        <p:nvSpPr>
          <p:cNvPr id="136" name="Title 1">
            <a:extLst>
              <a:ext uri="{FF2B5EF4-FFF2-40B4-BE49-F238E27FC236}">
                <a16:creationId xmlns:a16="http://schemas.microsoft.com/office/drawing/2014/main" id="{E9F7C6FC-7C62-0969-05A0-AD9D85E7EFA5}"/>
              </a:ext>
            </a:extLst>
          </p:cNvPr>
          <p:cNvSpPr txBox="1">
            <a:spLocks/>
          </p:cNvSpPr>
          <p:nvPr/>
        </p:nvSpPr>
        <p:spPr>
          <a:xfrm>
            <a:off x="3936378" y="2139735"/>
            <a:ext cx="785074" cy="161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</a:p>
        </p:txBody>
      </p:sp>
      <p:sp>
        <p:nvSpPr>
          <p:cNvPr id="137" name="Title 1">
            <a:extLst>
              <a:ext uri="{FF2B5EF4-FFF2-40B4-BE49-F238E27FC236}">
                <a16:creationId xmlns:a16="http://schemas.microsoft.com/office/drawing/2014/main" id="{A5720B33-75D0-8A84-34CA-D48FD54E65F3}"/>
              </a:ext>
            </a:extLst>
          </p:cNvPr>
          <p:cNvSpPr txBox="1">
            <a:spLocks/>
          </p:cNvSpPr>
          <p:nvPr/>
        </p:nvSpPr>
        <p:spPr>
          <a:xfrm>
            <a:off x="5635852" y="2139735"/>
            <a:ext cx="785074" cy="161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</a:p>
        </p:txBody>
      </p:sp>
      <p:sp>
        <p:nvSpPr>
          <p:cNvPr id="138" name="Left Bracket 137">
            <a:extLst>
              <a:ext uri="{FF2B5EF4-FFF2-40B4-BE49-F238E27FC236}">
                <a16:creationId xmlns:a16="http://schemas.microsoft.com/office/drawing/2014/main" id="{0A23E80E-C12A-5C18-584E-C083C51A4D8A}"/>
              </a:ext>
            </a:extLst>
          </p:cNvPr>
          <p:cNvSpPr/>
          <p:nvPr/>
        </p:nvSpPr>
        <p:spPr>
          <a:xfrm rot="5400000">
            <a:off x="1710282" y="-693629"/>
            <a:ext cx="76200" cy="3291840"/>
          </a:xfrm>
          <a:prstGeom prst="leftBracke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Left Bracket 138">
            <a:extLst>
              <a:ext uri="{FF2B5EF4-FFF2-40B4-BE49-F238E27FC236}">
                <a16:creationId xmlns:a16="http://schemas.microsoft.com/office/drawing/2014/main" id="{9DAD5FD4-65D2-0CF7-D01C-EFC21E2951B4}"/>
              </a:ext>
            </a:extLst>
          </p:cNvPr>
          <p:cNvSpPr/>
          <p:nvPr/>
        </p:nvSpPr>
        <p:spPr>
          <a:xfrm rot="5400000">
            <a:off x="5158332" y="-693775"/>
            <a:ext cx="76200" cy="3291840"/>
          </a:xfrm>
          <a:prstGeom prst="leftBracke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0D4A699E-CF32-D3E0-639E-E7627F05BBF0}"/>
              </a:ext>
            </a:extLst>
          </p:cNvPr>
          <p:cNvSpPr txBox="1"/>
          <p:nvPr/>
        </p:nvSpPr>
        <p:spPr>
          <a:xfrm>
            <a:off x="-145209" y="566641"/>
            <a:ext cx="37496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Functional-validated </a:t>
            </a:r>
            <a:r>
              <a:rPr lang="en-US" sz="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human AD MG </a:t>
            </a:r>
            <a:r>
              <a:rPr lang="en-US" sz="8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DEGs</a:t>
            </a:r>
            <a:endParaRPr lang="en-US" sz="8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/>
            <a:r>
              <a:rPr lang="en-US" sz="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Opposing direction of expression change with m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ouse Aβ</a:t>
            </a:r>
            <a:r>
              <a:rPr 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MG DEG</a:t>
            </a:r>
            <a:r>
              <a:rPr lang="en-US" sz="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00B992EC-83BB-6D3C-965A-76407EF4D95F}"/>
              </a:ext>
            </a:extLst>
          </p:cNvPr>
          <p:cNvSpPr txBox="1"/>
          <p:nvPr/>
        </p:nvSpPr>
        <p:spPr>
          <a:xfrm>
            <a:off x="3301115" y="566641"/>
            <a:ext cx="37496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Functional-validated m</a:t>
            </a:r>
            <a:r>
              <a:rPr lang="en-US" sz="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ouse AD MG </a:t>
            </a:r>
            <a:r>
              <a:rPr lang="en-US" sz="8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DEGs</a:t>
            </a:r>
            <a:endParaRPr lang="en-US" sz="8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/>
            <a:r>
              <a:rPr lang="en-US" sz="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Opposing direction of expression change with m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ouse Aβ</a:t>
            </a:r>
            <a:r>
              <a:rPr 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MG DEG</a:t>
            </a:r>
            <a:r>
              <a:rPr lang="en-US" sz="8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3B6F00-E046-890E-3A26-C4740D5B7522}"/>
              </a:ext>
            </a:extLst>
          </p:cNvPr>
          <p:cNvSpPr txBox="1"/>
          <p:nvPr/>
        </p:nvSpPr>
        <p:spPr>
          <a:xfrm>
            <a:off x="392652" y="5248394"/>
            <a:ext cx="2222753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https://</a:t>
            </a:r>
            <a:r>
              <a:rPr lang="en-US" sz="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doi.org</a:t>
            </a:r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/10.1101/2021.01.13.426577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9AA4F-15ED-CC29-B369-6CD6F9A01C47}"/>
              </a:ext>
            </a:extLst>
          </p:cNvPr>
          <p:cNvSpPr txBox="1"/>
          <p:nvPr/>
        </p:nvSpPr>
        <p:spPr>
          <a:xfrm>
            <a:off x="104613" y="5452227"/>
            <a:ext cx="66293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</a:pPr>
            <a:r>
              <a:rPr lang="en-US" sz="9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Figure </a:t>
            </a:r>
            <a:r>
              <a:rPr lang="en-US" sz="9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S1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Functional-validated human/mouse A</a:t>
            </a:r>
            <a:r>
              <a:rPr lang="el-GR" sz="9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phagocytic AD MG DEGs with </a:t>
            </a:r>
            <a:r>
              <a:rPr lang="en-US" sz="9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opposing changes in gene expression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in human/mouse AD MG and mouse Aβ</a:t>
            </a:r>
            <a:r>
              <a:rPr lang="en-US" sz="9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MG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(14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genes). 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 total of 14 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unctional-validated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human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phagocytic AD MG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DEGs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were identified by overlapping functional-validated human AD MG DEG with mouse A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l-GR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MG screening dataset, displaying opposite changes in gene expression. </a:t>
            </a:r>
            <a:r>
              <a:rPr lang="en-US" sz="9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Abbreviation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amyloid beta; 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AD, Alzheimer’s disease; DEG, differentially expressed gene; FC, fold change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; 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MG, microglia. </a:t>
            </a:r>
          </a:p>
        </p:txBody>
      </p:sp>
    </p:spTree>
    <p:extLst>
      <p:ext uri="{BB962C8B-B14F-4D97-AF65-F5344CB8AC3E}">
        <p14:creationId xmlns:p14="http://schemas.microsoft.com/office/powerpoint/2010/main" val="1515847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6B9AF-F7A7-4C07-CFB9-C82AF8BF91A2}"/>
              </a:ext>
            </a:extLst>
          </p:cNvPr>
          <p:cNvSpPr txBox="1">
            <a:spLocks/>
          </p:cNvSpPr>
          <p:nvPr/>
        </p:nvSpPr>
        <p:spPr>
          <a:xfrm>
            <a:off x="5280520" y="90454"/>
            <a:ext cx="1577480" cy="37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Figure S2, Xianwei Wang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EDF9F9F-34A9-BE6F-C9C3-7D6CCC494340}"/>
              </a:ext>
            </a:extLst>
          </p:cNvPr>
          <p:cNvSpPr txBox="1">
            <a:spLocks/>
          </p:cNvSpPr>
          <p:nvPr/>
        </p:nvSpPr>
        <p:spPr>
          <a:xfrm>
            <a:off x="-49258" y="1241818"/>
            <a:ext cx="2555718" cy="37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GWAS-mapped AD MG </a:t>
            </a:r>
            <a:r>
              <a:rPr lang="en-U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DEGs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(43 genes)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606096F-03D3-2E28-E14B-C248D77EF2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623552"/>
              </p:ext>
            </p:extLst>
          </p:nvPr>
        </p:nvGraphicFramePr>
        <p:xfrm>
          <a:off x="3057782" y="5808966"/>
          <a:ext cx="3724418" cy="2948298"/>
        </p:xfrm>
        <a:graphic>
          <a:graphicData uri="http://schemas.openxmlformats.org/drawingml/2006/table">
            <a:tbl>
              <a:tblPr/>
              <a:tblGrid>
                <a:gridCol w="2234566">
                  <a:extLst>
                    <a:ext uri="{9D8B030D-6E8A-4147-A177-3AD203B41FA5}">
                      <a16:colId xmlns:a16="http://schemas.microsoft.com/office/drawing/2014/main" val="626467585"/>
                    </a:ext>
                  </a:extLst>
                </a:gridCol>
                <a:gridCol w="870470">
                  <a:extLst>
                    <a:ext uri="{9D8B030D-6E8A-4147-A177-3AD203B41FA5}">
                      <a16:colId xmlns:a16="http://schemas.microsoft.com/office/drawing/2014/main" val="291174361"/>
                    </a:ext>
                  </a:extLst>
                </a:gridCol>
                <a:gridCol w="619382">
                  <a:extLst>
                    <a:ext uri="{9D8B030D-6E8A-4147-A177-3AD203B41FA5}">
                      <a16:colId xmlns:a16="http://schemas.microsoft.com/office/drawing/2014/main" val="711161196"/>
                    </a:ext>
                  </a:extLst>
                </a:gridCol>
              </a:tblGrid>
              <a:tr h="2068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Biological process (GO)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Enrichment effect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FDR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496746"/>
                  </a:ext>
                </a:extLst>
              </a:tr>
              <a:tr h="148307">
                <a:tc>
                  <a:txBody>
                    <a:bodyPr/>
                    <a:lstStyle/>
                    <a:p>
                      <a:pPr marL="91440" lvl="0" algn="l" fontAlgn="ctr"/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Negative regulation in APP catabolism</a:t>
                      </a:r>
                      <a:r>
                        <a:rPr lang="en-U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3.80E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-03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10668478"/>
                  </a:ext>
                </a:extLst>
              </a:tr>
              <a:tr h="184628">
                <a:tc>
                  <a:txBody>
                    <a:bodyPr/>
                    <a:lstStyle/>
                    <a:p>
                      <a:pPr marL="91440" lv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Regulation of neurofibrillary tangle assembly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2.43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5.40E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-03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8434228"/>
                  </a:ext>
                </a:extLst>
              </a:tr>
              <a:tr h="184628">
                <a:tc>
                  <a:txBody>
                    <a:bodyPr/>
                    <a:lstStyle/>
                    <a:p>
                      <a:pPr marL="91440" lv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VLDL particle clearance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2.31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3.90E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-04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0032483"/>
                  </a:ext>
                </a:extLst>
              </a:tr>
              <a:tr h="184628">
                <a:tc>
                  <a:txBody>
                    <a:bodyPr/>
                    <a:lstStyle/>
                    <a:p>
                      <a:pPr marL="91440" lvl="0" algn="l" fontAlgn="b"/>
                      <a:r>
                        <a:rPr lang="en-US" sz="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Aβ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clearance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2.24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4.90E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-04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3466861"/>
                  </a:ext>
                </a:extLst>
              </a:tr>
              <a:tr h="184628">
                <a:tc>
                  <a:txBody>
                    <a:bodyPr/>
                    <a:lstStyle/>
                    <a:p>
                      <a:pPr marL="91440" lvl="0" algn="l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Negative regulation of cholesterol transport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2.07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8.07E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-05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88948167"/>
                  </a:ext>
                </a:extLst>
              </a:tr>
              <a:tr h="184628">
                <a:tc>
                  <a:txBody>
                    <a:bodyPr/>
                    <a:lstStyle/>
                    <a:p>
                      <a:pPr marL="91440" lv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Negative regulation of </a:t>
                      </a:r>
                      <a:r>
                        <a:rPr lang="en-US" sz="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Aβ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formation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2.07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8.07E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-05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0468366"/>
                  </a:ext>
                </a:extLst>
              </a:tr>
              <a:tr h="184628">
                <a:tc>
                  <a:txBody>
                    <a:bodyPr/>
                    <a:lstStyle/>
                    <a:p>
                      <a:pPr marL="91440" lv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MG migration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2.07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1.30E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-02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96858326"/>
                  </a:ext>
                </a:extLst>
              </a:tr>
              <a:tr h="184628">
                <a:tc>
                  <a:txBody>
                    <a:bodyPr/>
                    <a:lstStyle/>
                    <a:p>
                      <a:pPr marL="91440" lv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MG proliferation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2.07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1.30E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-02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36811019"/>
                  </a:ext>
                </a:extLst>
              </a:tr>
              <a:tr h="184628">
                <a:tc>
                  <a:txBody>
                    <a:bodyPr/>
                    <a:lstStyle/>
                    <a:p>
                      <a:pPr marL="91440" lv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MC differentiation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2.05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9.70E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-04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6306602"/>
                  </a:ext>
                </a:extLst>
              </a:tr>
              <a:tr h="184628">
                <a:tc>
                  <a:txBody>
                    <a:bodyPr/>
                    <a:lstStyle/>
                    <a:p>
                      <a:pPr marL="91440" lv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Glial cell migration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2.05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9.70E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-04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3969892"/>
                  </a:ext>
                </a:extLst>
              </a:tr>
              <a:tr h="184628">
                <a:tc>
                  <a:txBody>
                    <a:bodyPr/>
                    <a:lstStyle/>
                    <a:p>
                      <a:pPr marL="9144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Apoptotic cell clearance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1.48E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-02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2771710"/>
                  </a:ext>
                </a:extLst>
              </a:tr>
              <a:tr h="184628">
                <a:tc>
                  <a:txBody>
                    <a:bodyPr/>
                    <a:lstStyle/>
                    <a:p>
                      <a:pPr marL="91440" lv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Antigen processing/presentation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1.96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1.73E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-02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6905079"/>
                  </a:ext>
                </a:extLst>
              </a:tr>
              <a:tr h="184628">
                <a:tc>
                  <a:txBody>
                    <a:bodyPr/>
                    <a:lstStyle/>
                    <a:p>
                      <a:pPr marL="91440" lv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Behavioral fear response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1.96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1.73E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-02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47059382"/>
                  </a:ext>
                </a:extLst>
              </a:tr>
              <a:tr h="184628">
                <a:tc>
                  <a:txBody>
                    <a:bodyPr/>
                    <a:lstStyle/>
                    <a:p>
                      <a:pPr marL="91440" lv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Symbol" panose="05050102010706020507" pitchFamily="18" charset="2"/>
                        </a:rPr>
                        <a:t>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apoptotic process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-02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3820697"/>
                  </a:ext>
                </a:extLst>
              </a:tr>
              <a:tr h="192999">
                <a:tc>
                  <a:txBody>
                    <a:bodyPr/>
                    <a:lstStyle/>
                    <a:p>
                      <a:pPr marL="91440" lvl="0" algn="l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IGF-R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signaling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1.80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2.57E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-02</a:t>
                      </a:r>
                    </a:p>
                  </a:txBody>
                  <a:tcPr marL="4763" marR="4763" marT="4763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1528608"/>
                  </a:ext>
                </a:extLst>
              </a:tr>
            </a:tbl>
          </a:graphicData>
        </a:graphic>
      </p:graphicFrame>
      <p:sp>
        <p:nvSpPr>
          <p:cNvPr id="17" name="Title 1">
            <a:extLst>
              <a:ext uri="{FF2B5EF4-FFF2-40B4-BE49-F238E27FC236}">
                <a16:creationId xmlns:a16="http://schemas.microsoft.com/office/drawing/2014/main" id="{3AD6AD8E-2385-4410-AB63-14C499AD90FF}"/>
              </a:ext>
            </a:extLst>
          </p:cNvPr>
          <p:cNvSpPr txBox="1">
            <a:spLocks/>
          </p:cNvSpPr>
          <p:nvPr/>
        </p:nvSpPr>
        <p:spPr>
          <a:xfrm>
            <a:off x="-12700" y="3322259"/>
            <a:ext cx="5041900" cy="37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D.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Expression profile of GWAS-mapped AD MG </a:t>
            </a:r>
            <a:r>
              <a:rPr lang="en-U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DEGs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in mouse AD models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(30 genes)</a:t>
            </a:r>
            <a:endParaRPr lang="en-US" sz="9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DB0A3EE-643C-3E53-2547-13286CE8ECAF}"/>
              </a:ext>
            </a:extLst>
          </p:cNvPr>
          <p:cNvSpPr txBox="1">
            <a:spLocks/>
          </p:cNvSpPr>
          <p:nvPr/>
        </p:nvSpPr>
        <p:spPr>
          <a:xfrm>
            <a:off x="75800" y="5348926"/>
            <a:ext cx="6597986" cy="37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E.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Molecular network and </a:t>
            </a:r>
            <a:r>
              <a:rPr lang="en-US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biological process of 43 GWAS-mapped AD MG </a:t>
            </a:r>
            <a:r>
              <a:rPr lang="en-U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DEGs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(GO)</a:t>
            </a:r>
          </a:p>
          <a:p>
            <a:pPr algn="l"/>
            <a:endParaRPr lang="en-US" sz="900" b="1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6ABF4DF-E867-4A62-B8CF-1E326AEE17EE}"/>
              </a:ext>
            </a:extLst>
          </p:cNvPr>
          <p:cNvSpPr txBox="1"/>
          <p:nvPr/>
        </p:nvSpPr>
        <p:spPr>
          <a:xfrm>
            <a:off x="800335" y="5742483"/>
            <a:ext cx="123848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u="sng" dirty="0">
                <a:latin typeface="Arial" panose="020B0604020202020204" pitchFamily="34" charset="0"/>
                <a:cs typeface="Arial" panose="020B0604020202020204" pitchFamily="34" charset="0"/>
              </a:rPr>
              <a:t>Molecular network</a:t>
            </a:r>
            <a:endParaRPr lang="en-US" sz="900" u="sng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7D970F9-D178-390F-815D-2E6924863D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9" t="19405" r="25679" b="19354"/>
          <a:stretch/>
        </p:blipFill>
        <p:spPr>
          <a:xfrm>
            <a:off x="160563" y="6112342"/>
            <a:ext cx="2872454" cy="22795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53CF38A-C1BA-458A-4AFB-9FB5A8A58F51}"/>
              </a:ext>
            </a:extLst>
          </p:cNvPr>
          <p:cNvSpPr txBox="1">
            <a:spLocks/>
          </p:cNvSpPr>
          <p:nvPr/>
        </p:nvSpPr>
        <p:spPr>
          <a:xfrm>
            <a:off x="-48629" y="441807"/>
            <a:ext cx="2961916" cy="37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Identification of GWAS-mapped AD genes </a:t>
            </a:r>
            <a:r>
              <a:rPr kumimoji="0" lang="en-US" sz="9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(431)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CEA0C4-18CD-35ED-33F8-798F56FFAF00}"/>
              </a:ext>
            </a:extLst>
          </p:cNvPr>
          <p:cNvSpPr txBox="1"/>
          <p:nvPr/>
        </p:nvSpPr>
        <p:spPr>
          <a:xfrm>
            <a:off x="3057782" y="8757264"/>
            <a:ext cx="388499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 u="none" strike="noStrike" dirty="0">
                <a:effectLst/>
                <a:latin typeface="Arial" panose="020B0604020202020204" pitchFamily="34" charset="0"/>
              </a:rPr>
              <a:t>IGF-R: Insulin-like growth factor receptor; </a:t>
            </a:r>
            <a:r>
              <a:rPr lang="en-US" sz="800" b="0" i="0" u="none" strike="noStrike" kern="1200" dirty="0">
                <a:effectLst/>
                <a:latin typeface="Arial" panose="020B0604020202020204" pitchFamily="34" charset="0"/>
                <a:ea typeface="+mn-ea"/>
                <a:cs typeface="+mn-cs"/>
              </a:rPr>
              <a:t>* Aspartic-type endopeptidase</a:t>
            </a:r>
            <a:r>
              <a:rPr lang="en-US" sz="800" b="0" i="0" u="none" strike="noStrike" dirty="0">
                <a:effectLst/>
                <a:latin typeface="Arial" panose="020B0604020202020204" pitchFamily="34" charset="0"/>
              </a:rPr>
              <a:t> activity</a:t>
            </a:r>
            <a:endParaRPr lang="en-US" sz="8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FA85F7D-B55B-FA42-02C3-23D9056FF925}"/>
              </a:ext>
            </a:extLst>
          </p:cNvPr>
          <p:cNvSpPr txBox="1">
            <a:spLocks/>
          </p:cNvSpPr>
          <p:nvPr/>
        </p:nvSpPr>
        <p:spPr>
          <a:xfrm>
            <a:off x="592523" y="949699"/>
            <a:ext cx="2200018" cy="28540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Key words: (Alzheimer's Disease) AND (GWAS) AND 2010/01/01-2022/05/31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C1A592C-4F59-F8DF-580F-0BD36ED9120D}"/>
              </a:ext>
            </a:extLst>
          </p:cNvPr>
          <p:cNvSpPr txBox="1">
            <a:spLocks/>
          </p:cNvSpPr>
          <p:nvPr/>
        </p:nvSpPr>
        <p:spPr>
          <a:xfrm>
            <a:off x="2741930" y="970570"/>
            <a:ext cx="1143000" cy="24366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Total 2016 articles,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15 articles relevant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4039EE0-DA51-C9EC-1FB7-70A598AF0722}"/>
              </a:ext>
            </a:extLst>
          </p:cNvPr>
          <p:cNvCxnSpPr>
            <a:cxnSpLocks/>
          </p:cNvCxnSpPr>
          <p:nvPr/>
        </p:nvCxnSpPr>
        <p:spPr>
          <a:xfrm>
            <a:off x="2667000" y="1092400"/>
            <a:ext cx="137160" cy="0"/>
          </a:xfrm>
          <a:prstGeom prst="straightConnector1">
            <a:avLst/>
          </a:prstGeom>
          <a:ln w="6350">
            <a:solidFill>
              <a:schemeClr val="tx1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1">
            <a:extLst>
              <a:ext uri="{FF2B5EF4-FFF2-40B4-BE49-F238E27FC236}">
                <a16:creationId xmlns:a16="http://schemas.microsoft.com/office/drawing/2014/main" id="{7C726600-18D3-CD64-7781-C506E5A7B2FA}"/>
              </a:ext>
            </a:extLst>
          </p:cNvPr>
          <p:cNvSpPr txBox="1">
            <a:spLocks/>
          </p:cNvSpPr>
          <p:nvPr/>
        </p:nvSpPr>
        <p:spPr>
          <a:xfrm>
            <a:off x="1121032" y="749798"/>
            <a:ext cx="1143000" cy="24366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PubMed Search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BC97AE82-EEE7-C26A-9F59-D3518F52C085}"/>
              </a:ext>
            </a:extLst>
          </p:cNvPr>
          <p:cNvSpPr txBox="1">
            <a:spLocks/>
          </p:cNvSpPr>
          <p:nvPr/>
        </p:nvSpPr>
        <p:spPr>
          <a:xfrm>
            <a:off x="2735580" y="749798"/>
            <a:ext cx="1143000" cy="24366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Filtration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7952BAE-0E1F-31B2-1A90-83C67CB4B112}"/>
              </a:ext>
            </a:extLst>
          </p:cNvPr>
          <p:cNvSpPr/>
          <p:nvPr/>
        </p:nvSpPr>
        <p:spPr>
          <a:xfrm>
            <a:off x="4037966" y="998290"/>
            <a:ext cx="1677034" cy="243661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60E9AF87-F0F2-2535-48D8-B92F3E385A57}"/>
              </a:ext>
            </a:extLst>
          </p:cNvPr>
          <p:cNvSpPr txBox="1">
            <a:spLocks/>
          </p:cNvSpPr>
          <p:nvPr/>
        </p:nvSpPr>
        <p:spPr>
          <a:xfrm>
            <a:off x="3930650" y="1006440"/>
            <a:ext cx="1907532" cy="23716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800" b="1" dirty="0">
                <a:latin typeface="Arial" panose="020B0604020202020204" pitchFamily="34" charset="0"/>
                <a:cs typeface="Arial" panose="020B0604020202020204" pitchFamily="34" charset="0"/>
              </a:rPr>
              <a:t>Human 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GWAS-mapped AD genes</a:t>
            </a:r>
          </a:p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 (431)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3484F62-4A05-BAE5-8FFD-25E6FC097045}"/>
              </a:ext>
            </a:extLst>
          </p:cNvPr>
          <p:cNvCxnSpPr>
            <a:cxnSpLocks/>
          </p:cNvCxnSpPr>
          <p:nvPr/>
        </p:nvCxnSpPr>
        <p:spPr>
          <a:xfrm>
            <a:off x="3853180" y="1092400"/>
            <a:ext cx="137160" cy="0"/>
          </a:xfrm>
          <a:prstGeom prst="straightConnector1">
            <a:avLst/>
          </a:prstGeom>
          <a:ln w="6350">
            <a:solidFill>
              <a:schemeClr val="tx1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itle 1">
            <a:extLst>
              <a:ext uri="{FF2B5EF4-FFF2-40B4-BE49-F238E27FC236}">
                <a16:creationId xmlns:a16="http://schemas.microsoft.com/office/drawing/2014/main" id="{4E5A5AD6-29C8-465B-B6C2-B3728C8A4B1D}"/>
              </a:ext>
            </a:extLst>
          </p:cNvPr>
          <p:cNvSpPr txBox="1">
            <a:spLocks/>
          </p:cNvSpPr>
          <p:nvPr/>
        </p:nvSpPr>
        <p:spPr>
          <a:xfrm>
            <a:off x="4208969" y="781602"/>
            <a:ext cx="1143000" cy="24366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Extraction of genes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BBCD52-032D-D161-DAE7-2F1B79CD6C56}"/>
              </a:ext>
            </a:extLst>
          </p:cNvPr>
          <p:cNvSpPr/>
          <p:nvPr/>
        </p:nvSpPr>
        <p:spPr>
          <a:xfrm>
            <a:off x="778132" y="957138"/>
            <a:ext cx="1828800" cy="270525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8D0D06-5801-1B1A-14FB-6A4E11CF73AE}"/>
              </a:ext>
            </a:extLst>
          </p:cNvPr>
          <p:cNvSpPr/>
          <p:nvPr/>
        </p:nvSpPr>
        <p:spPr>
          <a:xfrm>
            <a:off x="2849880" y="957138"/>
            <a:ext cx="914400" cy="270525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F56B7E1-D0DD-8145-9BF3-3A08610F3521}"/>
              </a:ext>
            </a:extLst>
          </p:cNvPr>
          <p:cNvGrpSpPr/>
          <p:nvPr/>
        </p:nvGrpSpPr>
        <p:grpSpPr>
          <a:xfrm>
            <a:off x="141906" y="3613122"/>
            <a:ext cx="6574187" cy="1759868"/>
            <a:chOff x="152400" y="3784124"/>
            <a:chExt cx="6574187" cy="1759868"/>
          </a:xfrm>
        </p:grpSpPr>
        <p:graphicFrame>
          <p:nvGraphicFramePr>
            <p:cNvPr id="56" name="Chart 55">
              <a:extLst>
                <a:ext uri="{FF2B5EF4-FFF2-40B4-BE49-F238E27FC236}">
                  <a16:creationId xmlns:a16="http://schemas.microsoft.com/office/drawing/2014/main" id="{864B846B-7C73-0EA6-5377-AC0BA9D8CFE6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52400" y="3784124"/>
            <a:ext cx="6574187" cy="17598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5AC6934B-B9F0-7106-59BC-076761D36C99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-351517" y="4338681"/>
              <a:ext cx="1211327" cy="18688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Log</a:t>
              </a:r>
              <a:r>
                <a:rPr lang="en-US" sz="6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FC (</a:t>
              </a:r>
              <a:r>
                <a:rPr lang="en-US" altLang="zh-CN" sz="600" dirty="0">
                  <a:latin typeface="Arial" panose="020B0604020202020204" pitchFamily="34" charset="0"/>
                  <a:cs typeface="Arial" panose="020B0604020202020204" pitchFamily="34" charset="0"/>
                </a:rPr>
                <a:t>AD vs CT)</a:t>
              </a:r>
              <a:endParaRPr 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935C44FE-B32B-6E10-89EC-96AF249A9623}"/>
                </a:ext>
              </a:extLst>
            </p:cNvPr>
            <p:cNvGrpSpPr/>
            <p:nvPr/>
          </p:nvGrpSpPr>
          <p:grpSpPr>
            <a:xfrm>
              <a:off x="2112873" y="3901183"/>
              <a:ext cx="2048688" cy="317487"/>
              <a:chOff x="3918287" y="1626843"/>
              <a:chExt cx="2048688" cy="317487"/>
            </a:xfrm>
          </p:grpSpPr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464313B1-B266-E3A4-6B26-94107DBE5035}"/>
                  </a:ext>
                </a:extLst>
              </p:cNvPr>
              <p:cNvSpPr/>
              <p:nvPr/>
            </p:nvSpPr>
            <p:spPr>
              <a:xfrm>
                <a:off x="3918287" y="1678106"/>
                <a:ext cx="91440" cy="6400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noFill/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E09A6A4B-439D-B361-BECF-2BF0268203EE}"/>
                  </a:ext>
                </a:extLst>
              </p:cNvPr>
              <p:cNvSpPr/>
              <p:nvPr/>
            </p:nvSpPr>
            <p:spPr>
              <a:xfrm>
                <a:off x="3920827" y="1817806"/>
                <a:ext cx="91440" cy="64008"/>
              </a:xfrm>
              <a:prstGeom prst="rect">
                <a:avLst/>
              </a:prstGeom>
              <a:solidFill>
                <a:schemeClr val="accent2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noFill/>
                </a:endParaRPr>
              </a:p>
            </p:txBody>
          </p:sp>
          <p:sp>
            <p:nvSpPr>
              <p:cNvPr id="83" name="Title 1">
                <a:extLst>
                  <a:ext uri="{FF2B5EF4-FFF2-40B4-BE49-F238E27FC236}">
                    <a16:creationId xmlns:a16="http://schemas.microsoft.com/office/drawing/2014/main" id="{9BCDC771-5B34-24FA-6581-EE7D0DC879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58408" y="1763776"/>
                <a:ext cx="2008567" cy="18055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685800" rtl="0" eaLnBrk="1" latinLnBrk="0" hangingPunct="1">
                  <a:spcBef>
                    <a:spcPct val="0"/>
                  </a:spcBef>
                  <a:buNone/>
                  <a:defRPr sz="33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GWAS-mapped AD MG DEG in both species</a:t>
                </a:r>
              </a:p>
            </p:txBody>
          </p:sp>
          <p:sp>
            <p:nvSpPr>
              <p:cNvPr id="84" name="Title 1">
                <a:extLst>
                  <a:ext uri="{FF2B5EF4-FFF2-40B4-BE49-F238E27FC236}">
                    <a16:creationId xmlns:a16="http://schemas.microsoft.com/office/drawing/2014/main" id="{E2D2D319-44AE-3F76-6370-7228B1E353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58407" y="1626843"/>
                <a:ext cx="2008568" cy="172601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685800" rtl="0" eaLnBrk="1" latinLnBrk="0" hangingPunct="1">
                  <a:spcBef>
                    <a:spcPct val="0"/>
                  </a:spcBef>
                  <a:buNone/>
                  <a:defRPr sz="33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GWAS-mapped AD MG DEG </a:t>
                </a:r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only </a:t>
                </a:r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in </a:t>
                </a:r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mouse</a:t>
                </a:r>
                <a:endParaRPr 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C590C00-C879-91B4-BFAD-3D2D5A44D555}"/>
              </a:ext>
            </a:extLst>
          </p:cNvPr>
          <p:cNvGrpSpPr/>
          <p:nvPr/>
        </p:nvGrpSpPr>
        <p:grpSpPr>
          <a:xfrm>
            <a:off x="2872611" y="1286623"/>
            <a:ext cx="4070161" cy="2150736"/>
            <a:chOff x="2904233" y="1286623"/>
            <a:chExt cx="4070161" cy="2150736"/>
          </a:xfrm>
        </p:grpSpPr>
        <p:sp>
          <p:nvSpPr>
            <p:cNvPr id="14" name="Title 1">
              <a:extLst>
                <a:ext uri="{FF2B5EF4-FFF2-40B4-BE49-F238E27FC236}">
                  <a16:creationId xmlns:a16="http://schemas.microsoft.com/office/drawing/2014/main" id="{CE9A5424-442F-9412-518A-031EF8D0DC1C}"/>
                </a:ext>
              </a:extLst>
            </p:cNvPr>
            <p:cNvSpPr txBox="1">
              <a:spLocks/>
            </p:cNvSpPr>
            <p:nvPr/>
          </p:nvSpPr>
          <p:spPr>
            <a:xfrm>
              <a:off x="3169802" y="1286623"/>
              <a:ext cx="3243576" cy="37557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200" b="1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C.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Expression profile of GWAS-mapped AD MG </a:t>
              </a:r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DEGs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      in human AD 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(17 genes)</a:t>
              </a:r>
              <a:endParaRPr lang="en-US" sz="900" strike="sngStrike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50" name="Chart 49">
              <a:extLst>
                <a:ext uri="{FF2B5EF4-FFF2-40B4-BE49-F238E27FC236}">
                  <a16:creationId xmlns:a16="http://schemas.microsoft.com/office/drawing/2014/main" id="{10BD86FA-674A-2B4F-29B0-3D14EA67B28E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2930910" y="1709612"/>
            <a:ext cx="4043484" cy="17277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21EA9F11-64F5-9D89-85DE-C5D3CE642D14}"/>
                </a:ext>
              </a:extLst>
            </p:cNvPr>
            <p:cNvGrpSpPr/>
            <p:nvPr/>
          </p:nvGrpSpPr>
          <p:grpSpPr>
            <a:xfrm>
              <a:off x="4609252" y="1751672"/>
              <a:ext cx="2048688" cy="317487"/>
              <a:chOff x="3918287" y="1626843"/>
              <a:chExt cx="2048688" cy="317487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6808024-78BB-4D80-8E0A-5766C1A9B7B2}"/>
                  </a:ext>
                </a:extLst>
              </p:cNvPr>
              <p:cNvSpPr/>
              <p:nvPr/>
            </p:nvSpPr>
            <p:spPr>
              <a:xfrm>
                <a:off x="3918287" y="1678106"/>
                <a:ext cx="91440" cy="6400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noFill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219E2F23-7A31-4FBB-95FC-3B5636F8F029}"/>
                  </a:ext>
                </a:extLst>
              </p:cNvPr>
              <p:cNvSpPr/>
              <p:nvPr/>
            </p:nvSpPr>
            <p:spPr>
              <a:xfrm>
                <a:off x="3920827" y="1817806"/>
                <a:ext cx="91440" cy="64008"/>
              </a:xfrm>
              <a:prstGeom prst="rect">
                <a:avLst/>
              </a:prstGeom>
              <a:solidFill>
                <a:schemeClr val="accent2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noFill/>
                </a:endParaRPr>
              </a:p>
            </p:txBody>
          </p:sp>
          <p:sp>
            <p:nvSpPr>
              <p:cNvPr id="35" name="Title 1">
                <a:extLst>
                  <a:ext uri="{FF2B5EF4-FFF2-40B4-BE49-F238E27FC236}">
                    <a16:creationId xmlns:a16="http://schemas.microsoft.com/office/drawing/2014/main" id="{01E3ECB7-90B3-484E-9BDC-D2BE285FB96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58408" y="1763776"/>
                <a:ext cx="2008567" cy="18055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685800" rtl="0" eaLnBrk="1" latinLnBrk="0" hangingPunct="1">
                  <a:spcBef>
                    <a:spcPct val="0"/>
                  </a:spcBef>
                  <a:buNone/>
                  <a:defRPr sz="33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GWAS-mapped AD MG DEG in both species</a:t>
                </a:r>
              </a:p>
            </p:txBody>
          </p:sp>
          <p:sp>
            <p:nvSpPr>
              <p:cNvPr id="36" name="Title 1">
                <a:extLst>
                  <a:ext uri="{FF2B5EF4-FFF2-40B4-BE49-F238E27FC236}">
                    <a16:creationId xmlns:a16="http://schemas.microsoft.com/office/drawing/2014/main" id="{699B8975-2ED7-4E7B-ACE7-16E46777425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58407" y="1626843"/>
                <a:ext cx="2008568" cy="172601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685800" rtl="0" eaLnBrk="1" latinLnBrk="0" hangingPunct="1">
                  <a:spcBef>
                    <a:spcPct val="0"/>
                  </a:spcBef>
                  <a:buNone/>
                  <a:defRPr sz="33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GWAS-mapped AD MG DEG </a:t>
                </a:r>
                <a:r>
                  <a:rPr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only </a:t>
                </a:r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in human</a:t>
                </a:r>
              </a:p>
            </p:txBody>
          </p:sp>
        </p:grpSp>
        <p:sp>
          <p:nvSpPr>
            <p:cNvPr id="85" name="Title 1">
              <a:extLst>
                <a:ext uri="{FF2B5EF4-FFF2-40B4-BE49-F238E27FC236}">
                  <a16:creationId xmlns:a16="http://schemas.microsoft.com/office/drawing/2014/main" id="{01CDA0FC-D483-7E16-129F-923D5111DE07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2392011" y="2254336"/>
              <a:ext cx="1211327" cy="18688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Log</a:t>
              </a:r>
              <a:r>
                <a:rPr lang="en-US" sz="6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FC (</a:t>
              </a:r>
              <a:r>
                <a:rPr lang="en-US" altLang="zh-CN" sz="600" dirty="0">
                  <a:latin typeface="Arial" panose="020B0604020202020204" pitchFamily="34" charset="0"/>
                  <a:cs typeface="Arial" panose="020B0604020202020204" pitchFamily="34" charset="0"/>
                </a:rPr>
                <a:t>AD vs CT)</a:t>
              </a:r>
              <a:endParaRPr 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4EC0D8A4-EED5-36A3-A5CB-6BAA7985698C}"/>
              </a:ext>
            </a:extLst>
          </p:cNvPr>
          <p:cNvSpPr txBox="1"/>
          <p:nvPr/>
        </p:nvSpPr>
        <p:spPr>
          <a:xfrm>
            <a:off x="3081024" y="5590672"/>
            <a:ext cx="418792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Top 15 </a:t>
            </a:r>
            <a:r>
              <a:rPr lang="en-US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neuro-immunological AD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biological processes (GO) </a:t>
            </a:r>
            <a:endParaRPr lang="en-US" sz="900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9D4FFA4-DC49-E5C2-6B0A-79BD8879AD80}"/>
              </a:ext>
            </a:extLst>
          </p:cNvPr>
          <p:cNvGrpSpPr/>
          <p:nvPr/>
        </p:nvGrpSpPr>
        <p:grpSpPr>
          <a:xfrm>
            <a:off x="-150326" y="1579280"/>
            <a:ext cx="3045926" cy="1778277"/>
            <a:chOff x="-150326" y="1579280"/>
            <a:chExt cx="3045926" cy="177827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5490C58-B582-6160-C322-DA9CACF5FDE0}"/>
                </a:ext>
              </a:extLst>
            </p:cNvPr>
            <p:cNvGrpSpPr/>
            <p:nvPr/>
          </p:nvGrpSpPr>
          <p:grpSpPr>
            <a:xfrm>
              <a:off x="544585" y="1780372"/>
              <a:ext cx="1159131" cy="1000118"/>
              <a:chOff x="762000" y="873223"/>
              <a:chExt cx="1242564" cy="1136058"/>
            </a:xfrm>
          </p:grpSpPr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0EC63D66-4838-4B52-2A5E-29D50FD166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111" t="15499" r="30000" b="15499"/>
              <a:stretch/>
            </p:blipFill>
            <p:spPr>
              <a:xfrm>
                <a:off x="762000" y="873223"/>
                <a:ext cx="1242564" cy="1136058"/>
              </a:xfrm>
              <a:prstGeom prst="rect">
                <a:avLst/>
              </a:prstGeom>
            </p:spPr>
          </p:pic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C107036C-E2EF-E957-875C-BFA9DAA78FA4}"/>
                  </a:ext>
                </a:extLst>
              </p:cNvPr>
              <p:cNvGrpSpPr/>
              <p:nvPr/>
            </p:nvGrpSpPr>
            <p:grpSpPr>
              <a:xfrm>
                <a:off x="950943" y="1228116"/>
                <a:ext cx="352672" cy="274454"/>
                <a:chOff x="7415497" y="3483824"/>
                <a:chExt cx="352672" cy="274454"/>
              </a:xfrm>
            </p:grpSpPr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22CCDA36-A961-7E83-A3E5-AC826F81A0C9}"/>
                    </a:ext>
                  </a:extLst>
                </p:cNvPr>
                <p:cNvSpPr/>
                <p:nvPr/>
              </p:nvSpPr>
              <p:spPr>
                <a:xfrm>
                  <a:off x="7500713" y="3545546"/>
                  <a:ext cx="162715" cy="1524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906D39F3-7D54-7515-0712-A6D906DEAC2E}"/>
                    </a:ext>
                  </a:extLst>
                </p:cNvPr>
                <p:cNvSpPr txBox="1"/>
                <p:nvPr/>
              </p:nvSpPr>
              <p:spPr>
                <a:xfrm>
                  <a:off x="7415497" y="3483824"/>
                  <a:ext cx="352672" cy="2744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13</a:t>
                  </a:r>
                </a:p>
              </p:txBody>
            </p: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03B6FD1C-C150-038C-2FDC-44C14DB7F50C}"/>
                  </a:ext>
                </a:extLst>
              </p:cNvPr>
              <p:cNvGrpSpPr/>
              <p:nvPr/>
            </p:nvGrpSpPr>
            <p:grpSpPr>
              <a:xfrm>
                <a:off x="1216870" y="1332841"/>
                <a:ext cx="307130" cy="262208"/>
                <a:chOff x="7434828" y="3466697"/>
                <a:chExt cx="307130" cy="262208"/>
              </a:xfrm>
            </p:grpSpPr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B30E949E-52BE-6232-4BFE-F871519A7614}"/>
                    </a:ext>
                  </a:extLst>
                </p:cNvPr>
                <p:cNvSpPr/>
                <p:nvPr/>
              </p:nvSpPr>
              <p:spPr>
                <a:xfrm>
                  <a:off x="7500713" y="3545546"/>
                  <a:ext cx="162715" cy="1524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81B9AAD5-4462-8BBF-1EB3-AB0FED0DB310}"/>
                    </a:ext>
                  </a:extLst>
                </p:cNvPr>
                <p:cNvSpPr txBox="1"/>
                <p:nvPr/>
              </p:nvSpPr>
              <p:spPr>
                <a:xfrm>
                  <a:off x="7434828" y="3466697"/>
                  <a:ext cx="307130" cy="2622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</a:t>
                  </a:r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1F44697D-29F1-1174-7622-871E1F220C51}"/>
                  </a:ext>
                </a:extLst>
              </p:cNvPr>
              <p:cNvGrpSpPr/>
              <p:nvPr/>
            </p:nvGrpSpPr>
            <p:grpSpPr>
              <a:xfrm>
                <a:off x="1446059" y="1224715"/>
                <a:ext cx="370078" cy="274454"/>
                <a:chOff x="7434828" y="3483824"/>
                <a:chExt cx="370078" cy="274454"/>
              </a:xfrm>
            </p:grpSpPr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69FB260C-8DD7-5039-8321-ECB9929E611D}"/>
                    </a:ext>
                  </a:extLst>
                </p:cNvPr>
                <p:cNvSpPr/>
                <p:nvPr/>
              </p:nvSpPr>
              <p:spPr>
                <a:xfrm>
                  <a:off x="7500713" y="3545546"/>
                  <a:ext cx="162715" cy="1524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FB8712A3-8753-B0E6-9B02-B3D0AA26178D}"/>
                    </a:ext>
                  </a:extLst>
                </p:cNvPr>
                <p:cNvSpPr txBox="1"/>
                <p:nvPr/>
              </p:nvSpPr>
              <p:spPr>
                <a:xfrm>
                  <a:off x="7434828" y="3483824"/>
                  <a:ext cx="370078" cy="2744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26</a:t>
                  </a:r>
                </a:p>
              </p:txBody>
            </p:sp>
          </p:grpSp>
        </p:grpSp>
        <p:sp>
          <p:nvSpPr>
            <p:cNvPr id="8" name="Title 1">
              <a:extLst>
                <a:ext uri="{FF2B5EF4-FFF2-40B4-BE49-F238E27FC236}">
                  <a16:creationId xmlns:a16="http://schemas.microsoft.com/office/drawing/2014/main" id="{C99763E5-3CD3-77FE-FDA1-1B55F19313E1}"/>
                </a:ext>
              </a:extLst>
            </p:cNvPr>
            <p:cNvSpPr txBox="1">
              <a:spLocks/>
            </p:cNvSpPr>
            <p:nvPr/>
          </p:nvSpPr>
          <p:spPr>
            <a:xfrm>
              <a:off x="-19522" y="1579280"/>
              <a:ext cx="2549882" cy="214168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Human GWAS-mapped AD genes (431)</a:t>
              </a:r>
            </a:p>
          </p:txBody>
        </p:sp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63AB86CB-262A-3A3E-8CEF-924D15904CF8}"/>
                </a:ext>
              </a:extLst>
            </p:cNvPr>
            <p:cNvSpPr txBox="1">
              <a:spLocks/>
            </p:cNvSpPr>
            <p:nvPr/>
          </p:nvSpPr>
          <p:spPr>
            <a:xfrm>
              <a:off x="1197753" y="1904867"/>
              <a:ext cx="1159131" cy="350809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Mouse </a:t>
              </a:r>
            </a:p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AD MG DEG</a:t>
              </a:r>
            </a:p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(777)</a:t>
              </a:r>
            </a:p>
          </p:txBody>
        </p:sp>
        <p:sp>
          <p:nvSpPr>
            <p:cNvPr id="22" name="Title 1">
              <a:extLst>
                <a:ext uri="{FF2B5EF4-FFF2-40B4-BE49-F238E27FC236}">
                  <a16:creationId xmlns:a16="http://schemas.microsoft.com/office/drawing/2014/main" id="{DB3694E3-1BCC-49D9-9886-73C53389FFCD}"/>
                </a:ext>
              </a:extLst>
            </p:cNvPr>
            <p:cNvSpPr txBox="1">
              <a:spLocks/>
            </p:cNvSpPr>
            <p:nvPr/>
          </p:nvSpPr>
          <p:spPr>
            <a:xfrm>
              <a:off x="-150326" y="1898358"/>
              <a:ext cx="1159131" cy="350809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685800" rtl="0" eaLnBrk="1" latinLnBrk="0" hangingPunct="1"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Human </a:t>
              </a:r>
            </a:p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AD MG DEG</a:t>
              </a:r>
            </a:p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(409)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3D4F918-3940-B80D-A1A7-E7C24A9CE28B}"/>
                </a:ext>
              </a:extLst>
            </p:cNvPr>
            <p:cNvSpPr txBox="1"/>
            <p:nvPr/>
          </p:nvSpPr>
          <p:spPr>
            <a:xfrm>
              <a:off x="203843" y="2895892"/>
              <a:ext cx="160930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Human:  17 (4.2% of 409)</a:t>
              </a:r>
            </a:p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Mouse:  30 (3.9% of 777)</a:t>
              </a:r>
            </a:p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Total:  43 (3.8% of 1126)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FD24164-84D8-29A5-6B10-17972F5CA88A}"/>
                </a:ext>
              </a:extLst>
            </p:cNvPr>
            <p:cNvCxnSpPr>
              <a:cxnSpLocks/>
            </p:cNvCxnSpPr>
            <p:nvPr/>
          </p:nvCxnSpPr>
          <p:spPr>
            <a:xfrm>
              <a:off x="414135" y="3189943"/>
              <a:ext cx="118872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7172284-0F6B-3439-76F2-C835E28B0AD6}"/>
                </a:ext>
              </a:extLst>
            </p:cNvPr>
            <p:cNvSpPr txBox="1"/>
            <p:nvPr/>
          </p:nvSpPr>
          <p:spPr>
            <a:xfrm>
              <a:off x="6476" y="2777542"/>
              <a:ext cx="2004039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" b="1" u="sng" dirty="0">
                  <a:latin typeface="Arial" panose="020B0604020202020204" pitchFamily="34" charset="0"/>
                  <a:cs typeface="Arial" panose="020B0604020202020204" pitchFamily="34" charset="0"/>
                </a:rPr>
                <a:t>GWAS-mapped AD MG DEG</a:t>
              </a:r>
              <a:endParaRPr lang="en-US" sz="800" b="1" u="sng" dirty="0">
                <a:highlight>
                  <a:srgbClr val="FFFF00"/>
                </a:highlight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A5F362F-2199-5C72-218F-DF6854F47121}"/>
                </a:ext>
              </a:extLst>
            </p:cNvPr>
            <p:cNvSpPr/>
            <p:nvPr/>
          </p:nvSpPr>
          <p:spPr>
            <a:xfrm>
              <a:off x="280029" y="2825197"/>
              <a:ext cx="1438276" cy="498047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rgbClr val="FF0000"/>
                </a:solidFill>
              </a:endParaRP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6499017C-E84E-8574-BD40-875C61C07EE9}"/>
                </a:ext>
              </a:extLst>
            </p:cNvPr>
            <p:cNvCxnSpPr>
              <a:cxnSpLocks/>
            </p:cNvCxnSpPr>
            <p:nvPr/>
          </p:nvCxnSpPr>
          <p:spPr>
            <a:xfrm>
              <a:off x="1176660" y="2341882"/>
              <a:ext cx="580019" cy="103759"/>
            </a:xfrm>
            <a:prstGeom prst="straightConnector1">
              <a:avLst/>
            </a:prstGeom>
            <a:ln w="3175">
              <a:solidFill>
                <a:schemeClr val="tx1"/>
              </a:solidFill>
              <a:prstDash val="dash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3857304A-991E-9F66-E47D-6760F61FEDC5}"/>
                </a:ext>
              </a:extLst>
            </p:cNvPr>
            <p:cNvGrpSpPr/>
            <p:nvPr/>
          </p:nvGrpSpPr>
          <p:grpSpPr>
            <a:xfrm>
              <a:off x="1696537" y="2306915"/>
              <a:ext cx="1199063" cy="519737"/>
              <a:chOff x="1868824" y="2397732"/>
              <a:chExt cx="1199063" cy="519737"/>
            </a:xfrm>
          </p:grpSpPr>
          <p:sp>
            <p:nvSpPr>
              <p:cNvPr id="26" name="Title 1">
                <a:extLst>
                  <a:ext uri="{FF2B5EF4-FFF2-40B4-BE49-F238E27FC236}">
                    <a16:creationId xmlns:a16="http://schemas.microsoft.com/office/drawing/2014/main" id="{BC67F3AC-C512-56C9-6BEB-F1CF7EBE5DF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62597" y="2541892"/>
                <a:ext cx="1066215" cy="37557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685800" rtl="0" eaLnBrk="1" latinLnBrk="0" hangingPunct="1">
                  <a:spcBef>
                    <a:spcPct val="0"/>
                  </a:spcBef>
                  <a:buNone/>
                  <a:defRPr sz="33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kumimoji="0" lang="en-US" sz="600" i="0" u="none" strike="noStrike" kern="120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TMEM163</a:t>
                </a:r>
                <a:r>
                  <a:rPr kumimoji="0" lang="en-US" sz="6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, APOE</a:t>
                </a:r>
              </a:p>
              <a:p>
                <a:r>
                  <a:rPr lang="en-US" sz="600" dirty="0" err="1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SNX6</a:t>
                </a:r>
                <a:r>
                  <a:rPr lang="en-US" sz="6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lang="en-US" sz="600" dirty="0" err="1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TREM2</a:t>
                </a:r>
                <a:endParaRPr kumimoji="0" lang="en-US" sz="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7BAAAFB5-8545-F1B7-50E8-2739EF04A592}"/>
                  </a:ext>
                </a:extLst>
              </p:cNvPr>
              <p:cNvSpPr txBox="1"/>
              <p:nvPr/>
            </p:nvSpPr>
            <p:spPr>
              <a:xfrm>
                <a:off x="1868824" y="2397732"/>
                <a:ext cx="119906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6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GWAS-mapped AD MG DEG</a:t>
                </a:r>
              </a:p>
              <a:p>
                <a:pPr algn="ctr"/>
                <a:r>
                  <a:rPr lang="en-US" sz="6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common in both species</a:t>
                </a: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D4E1CFA8-8439-C2BE-C1F8-6C2AB38D8FFE}"/>
                  </a:ext>
                </a:extLst>
              </p:cNvPr>
              <p:cNvSpPr/>
              <p:nvPr/>
            </p:nvSpPr>
            <p:spPr>
              <a:xfrm>
                <a:off x="1960516" y="2421434"/>
                <a:ext cx="1011348" cy="419825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7066E87-34A9-DF9B-F4B3-340DB847EF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660" b="-1"/>
            <a:stretch/>
          </p:blipFill>
          <p:spPr>
            <a:xfrm>
              <a:off x="746547" y="2131690"/>
              <a:ext cx="713294" cy="340662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63E2777-B9A7-6749-053B-CA1DC7DA5C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01" t="55045" r="48809" b="-2"/>
            <a:stretch/>
          </p:blipFill>
          <p:spPr>
            <a:xfrm rot="9236842">
              <a:off x="1150700" y="2044922"/>
              <a:ext cx="320552" cy="304226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F575436-93FA-3142-93AD-DFEB39CBB9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01" t="55045" r="48809" b="-2"/>
            <a:stretch/>
          </p:blipFill>
          <p:spPr>
            <a:xfrm rot="12510686" flipH="1">
              <a:off x="741965" y="2042496"/>
              <a:ext cx="309502" cy="304226"/>
            </a:xfrm>
            <a:prstGeom prst="rect">
              <a:avLst/>
            </a:prstGeom>
          </p:spPr>
        </p:pic>
      </p:grpSp>
      <p:sp>
        <p:nvSpPr>
          <p:cNvPr id="51" name="Arc 50">
            <a:extLst>
              <a:ext uri="{FF2B5EF4-FFF2-40B4-BE49-F238E27FC236}">
                <a16:creationId xmlns:a16="http://schemas.microsoft.com/office/drawing/2014/main" id="{0A532274-C28D-FCBA-17C5-C0344BF11983}"/>
              </a:ext>
            </a:extLst>
          </p:cNvPr>
          <p:cNvSpPr/>
          <p:nvPr/>
        </p:nvSpPr>
        <p:spPr>
          <a:xfrm rot="14944527">
            <a:off x="415367" y="2173435"/>
            <a:ext cx="1076933" cy="1233091"/>
          </a:xfrm>
          <a:prstGeom prst="arc">
            <a:avLst>
              <a:gd name="adj1" fmla="val 17362368"/>
              <a:gd name="adj2" fmla="val 107348"/>
            </a:avLst>
          </a:prstGeom>
          <a:noFill/>
          <a:ln w="3175">
            <a:solidFill>
              <a:srgbClr val="FF0000"/>
            </a:solidFill>
            <a:prstDash val="dash"/>
            <a:headEnd type="triangle"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F4BB653E-C7E0-9AB2-0E60-19B8B9945F8C}"/>
              </a:ext>
            </a:extLst>
          </p:cNvPr>
          <p:cNvSpPr/>
          <p:nvPr/>
        </p:nvSpPr>
        <p:spPr>
          <a:xfrm rot="5400000">
            <a:off x="4337545" y="1389633"/>
            <a:ext cx="133630" cy="2179320"/>
          </a:xfrm>
          <a:prstGeom prst="rightBrac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45446D3-05F4-BB61-E540-EB623083160E}"/>
              </a:ext>
            </a:extLst>
          </p:cNvPr>
          <p:cNvSpPr txBox="1"/>
          <p:nvPr/>
        </p:nvSpPr>
        <p:spPr>
          <a:xfrm>
            <a:off x="4072862" y="2513712"/>
            <a:ext cx="10659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11 genes (up)</a:t>
            </a:r>
            <a:endParaRPr lang="en-US" sz="900" dirty="0"/>
          </a:p>
        </p:txBody>
      </p:sp>
      <p:sp>
        <p:nvSpPr>
          <p:cNvPr id="53" name="Right Brace 52">
            <a:extLst>
              <a:ext uri="{FF2B5EF4-FFF2-40B4-BE49-F238E27FC236}">
                <a16:creationId xmlns:a16="http://schemas.microsoft.com/office/drawing/2014/main" id="{98CF1F93-2078-0DC1-B7FD-7408D7005A5D}"/>
              </a:ext>
            </a:extLst>
          </p:cNvPr>
          <p:cNvSpPr/>
          <p:nvPr/>
        </p:nvSpPr>
        <p:spPr>
          <a:xfrm rot="5400000">
            <a:off x="2579487" y="2579217"/>
            <a:ext cx="133630" cy="4114800"/>
          </a:xfrm>
          <a:prstGeom prst="rightBrac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676B2B8-7699-B2DD-56EF-2EAF8446EA92}"/>
              </a:ext>
            </a:extLst>
          </p:cNvPr>
          <p:cNvSpPr txBox="1"/>
          <p:nvPr/>
        </p:nvSpPr>
        <p:spPr>
          <a:xfrm>
            <a:off x="2286736" y="4653408"/>
            <a:ext cx="10659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21 genes (up)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406005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C53084A-2EEC-E1D0-D012-1FE5AAD7CCC6}"/>
              </a:ext>
            </a:extLst>
          </p:cNvPr>
          <p:cNvSpPr txBox="1">
            <a:spLocks/>
          </p:cNvSpPr>
          <p:nvPr/>
        </p:nvSpPr>
        <p:spPr>
          <a:xfrm>
            <a:off x="51696" y="217788"/>
            <a:ext cx="5175005" cy="315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F.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Identification of GWAS-mapped phagocytic AD MG </a:t>
            </a:r>
            <a:r>
              <a:rPr lang="en-U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DEGs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altered by </a:t>
            </a:r>
            <a:r>
              <a:rPr lang="en-U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HHcy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1F284CE-D847-DE3D-0FAE-29470C91DDF8}"/>
              </a:ext>
            </a:extLst>
          </p:cNvPr>
          <p:cNvSpPr txBox="1">
            <a:spLocks/>
          </p:cNvSpPr>
          <p:nvPr/>
        </p:nvSpPr>
        <p:spPr>
          <a:xfrm>
            <a:off x="4676972" y="32112"/>
            <a:ext cx="2181028" cy="315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Figure S2, Xianwei Wang, continued 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41CC4B5-1DC7-948D-E7AA-4995BD5BF015}"/>
              </a:ext>
            </a:extLst>
          </p:cNvPr>
          <p:cNvGrpSpPr/>
          <p:nvPr/>
        </p:nvGrpSpPr>
        <p:grpSpPr>
          <a:xfrm>
            <a:off x="1648989" y="632212"/>
            <a:ext cx="986047" cy="663188"/>
            <a:chOff x="2983608" y="698848"/>
            <a:chExt cx="838200" cy="55557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416D264-36F1-7BF7-F21A-6EC89B9627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63" t="26172" r="22472" b="25373"/>
            <a:stretch/>
          </p:blipFill>
          <p:spPr>
            <a:xfrm>
              <a:off x="2983608" y="698848"/>
              <a:ext cx="838200" cy="555573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C03BE4B-A7BD-05AD-2ADD-97FC19ADB74B}"/>
                </a:ext>
              </a:extLst>
            </p:cNvPr>
            <p:cNvGrpSpPr/>
            <p:nvPr/>
          </p:nvGrpSpPr>
          <p:grpSpPr>
            <a:xfrm>
              <a:off x="3269663" y="883615"/>
              <a:ext cx="377432" cy="230832"/>
              <a:chOff x="7456188" y="3590879"/>
              <a:chExt cx="307130" cy="274454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A1978A0A-705A-DFE7-E856-60AF509E21E7}"/>
                  </a:ext>
                </a:extLst>
              </p:cNvPr>
              <p:cNvSpPr/>
              <p:nvPr/>
            </p:nvSpPr>
            <p:spPr>
              <a:xfrm>
                <a:off x="7507034" y="3615629"/>
                <a:ext cx="162715" cy="152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DBE6B72-F564-1967-0BD2-4A87D628F5A6}"/>
                  </a:ext>
                </a:extLst>
              </p:cNvPr>
              <p:cNvSpPr txBox="1"/>
              <p:nvPr/>
            </p:nvSpPr>
            <p:spPr>
              <a:xfrm>
                <a:off x="7456188" y="3590879"/>
                <a:ext cx="307130" cy="2744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</a:p>
            </p:txBody>
          </p:sp>
        </p:grpSp>
      </p:grp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AAACBA0B-EEA4-5240-4D3B-3A7A6FBC5A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321274"/>
              </p:ext>
            </p:extLst>
          </p:nvPr>
        </p:nvGraphicFramePr>
        <p:xfrm>
          <a:off x="352134" y="1578745"/>
          <a:ext cx="5898669" cy="2771133"/>
        </p:xfrm>
        <a:graphic>
          <a:graphicData uri="http://schemas.openxmlformats.org/drawingml/2006/table">
            <a:tbl>
              <a:tblPr/>
              <a:tblGrid>
                <a:gridCol w="783166">
                  <a:extLst>
                    <a:ext uri="{9D8B030D-6E8A-4147-A177-3AD203B41FA5}">
                      <a16:colId xmlns:a16="http://schemas.microsoft.com/office/drawing/2014/main" val="794237700"/>
                    </a:ext>
                  </a:extLst>
                </a:gridCol>
                <a:gridCol w="673629">
                  <a:extLst>
                    <a:ext uri="{9D8B030D-6E8A-4147-A177-3AD203B41FA5}">
                      <a16:colId xmlns:a16="http://schemas.microsoft.com/office/drawing/2014/main" val="1071866253"/>
                    </a:ext>
                  </a:extLst>
                </a:gridCol>
                <a:gridCol w="884766">
                  <a:extLst>
                    <a:ext uri="{9D8B030D-6E8A-4147-A177-3AD203B41FA5}">
                      <a16:colId xmlns:a16="http://schemas.microsoft.com/office/drawing/2014/main" val="2098873651"/>
                    </a:ext>
                  </a:extLst>
                </a:gridCol>
                <a:gridCol w="2051579">
                  <a:extLst>
                    <a:ext uri="{9D8B030D-6E8A-4147-A177-3AD203B41FA5}">
                      <a16:colId xmlns:a16="http://schemas.microsoft.com/office/drawing/2014/main" val="4263473381"/>
                    </a:ext>
                  </a:extLst>
                </a:gridCol>
                <a:gridCol w="1505529">
                  <a:extLst>
                    <a:ext uri="{9D8B030D-6E8A-4147-A177-3AD203B41FA5}">
                      <a16:colId xmlns:a16="http://schemas.microsoft.com/office/drawing/2014/main" val="2167916148"/>
                    </a:ext>
                  </a:extLst>
                </a:gridCol>
              </a:tblGrid>
              <a:tr h="20699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 (</a:t>
                      </a:r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rsID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Odds ratio 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(95% CI)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 function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PMID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6513787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APOC1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rs12691088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3.39 (3.15-3.65)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M2-like M</a:t>
                      </a:r>
                      <a:r>
                        <a:rPr lang="el-G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Φ</a:t>
                      </a: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activation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31986256, 35914680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921921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APOC2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rs1132899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 (1.06-1.11)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LpL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activation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35851147, 12590574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9580192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APOE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rs2075650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2.53 (2.41-2.66)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MG migration &amp; uptake of A</a:t>
                      </a:r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β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via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Trem2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Arial" panose="020B0604020202020204" pitchFamily="34" charset="0"/>
                        <a:buNone/>
                      </a:pPr>
                      <a:r>
                        <a:rPr lang="en-U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20460622, 34099706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4311697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ARRDC4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IGF1R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rs570487962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 (0.10-0.37)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Proinflammatory cytokine transcription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33074286, 28594402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6831920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BIN1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rs6733839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1.17 (1.16-1.19)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 activation and proinflammatory cytokine 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35379992, 35526014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5766666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CCR5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32bp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deletion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1.06 (0.57-1.96)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 activation and MG chemotaxis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15488313, 31447666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4140872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CNN2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rs111278892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(1.01-1.03)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 motility and cell growth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31986256, 26970176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4630106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CSF1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rs756325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1.39 (0.75-2.58)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 viability 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17192722, 24742461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7876026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CST3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Haplotype B*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3.80 (1.56-9.25)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Trem2</a:t>
                      </a:r>
                      <a:r>
                        <a:rPr lang="en-US" sz="8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l-G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Φ</a:t>
                      </a: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or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 recruitment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11074789, </a:t>
                      </a:r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medRxiv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5683249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CTSB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rs1065712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1.09 (1.06-1.12)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Production and secretion of interleukin-1β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35379992, 31535638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102536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ELMO1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rs10247412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0.66 (0.56-0.77)***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Cell migration and M</a:t>
                      </a:r>
                      <a:r>
                        <a:rPr lang="el-G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Φ</a:t>
                      </a: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phagocytosis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23571587, 14638695, 22503503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5294257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F2R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rs190204665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available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Inhibition of NF-</a:t>
                      </a:r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 signaling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32592681, 32226307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089471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IGF1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rs972936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 (1.1-1.5)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fontAlgn="b"/>
                      <a:r>
                        <a:rPr lang="en-US" sz="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M2</a:t>
                      </a: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-like M</a:t>
                      </a:r>
                      <a:r>
                        <a:rPr lang="el-G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Φ</a:t>
                      </a: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activation and phagocytosis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21176999, 28402847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1140996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ITGAX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rs59735493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available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MC recruitment 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30617256, 19433759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9172656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MAF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rs450674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 (0.95-0.98)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Production of chemokine CCL8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35379992, 29907708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0794748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SNX6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rs28421851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available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Endosome-to-</a:t>
                      </a:r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TGN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retrieval of receptors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34075027, 17148574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8718635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SORL1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rs74685827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1.19 (1.13-1.25)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 uptake of A</a:t>
                      </a:r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35379992, 32941599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9931217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SYTL3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rs56171440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available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Vesicular trafficking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33329707, 22308290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7715137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TMEM163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rs35564151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available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Lysosomal uptake of zinc 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33589840, 28199205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964005"/>
                  </a:ext>
                </a:extLst>
              </a:tr>
              <a:tr h="105264"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TREM2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rs75932628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2.39 (2.09-2.73)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MG A</a:t>
                      </a:r>
                      <a:r>
                        <a:rPr lang="el-G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β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phagocytosis 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35379992,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28894284</a:t>
                      </a:r>
                    </a:p>
                  </a:txBody>
                  <a:tcPr marL="4233" marR="4233" marT="42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43667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97C3EE3-5C1F-C345-4BB0-E67BE29CC8D7}"/>
              </a:ext>
            </a:extLst>
          </p:cNvPr>
          <p:cNvSpPr txBox="1"/>
          <p:nvPr/>
        </p:nvSpPr>
        <p:spPr>
          <a:xfrm>
            <a:off x="253468" y="4345115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C, C, A at position -157, -72, +73 (homozygous);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** https://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doi.org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/10.1101/2021.08.17.21261668; ***Become to be not significant after adjusting APOE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FB55042-4C16-54FC-974A-F264C8469F71}"/>
              </a:ext>
            </a:extLst>
          </p:cNvPr>
          <p:cNvSpPr txBox="1">
            <a:spLocks/>
          </p:cNvSpPr>
          <p:nvPr/>
        </p:nvSpPr>
        <p:spPr>
          <a:xfrm>
            <a:off x="2239846" y="463542"/>
            <a:ext cx="1099753" cy="37470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Phagocytic AD MG DEG (326)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D265A62-4E89-6E36-0CEC-36AAC85A69B4}"/>
              </a:ext>
            </a:extLst>
          </p:cNvPr>
          <p:cNvSpPr txBox="1">
            <a:spLocks/>
          </p:cNvSpPr>
          <p:nvPr/>
        </p:nvSpPr>
        <p:spPr>
          <a:xfrm>
            <a:off x="704094" y="463542"/>
            <a:ext cx="1369125" cy="37470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Human GWAS-mapped  AD genes (431)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A4F89A-84C4-4DE1-373A-8DA860CC7D6D}"/>
              </a:ext>
            </a:extLst>
          </p:cNvPr>
          <p:cNvSpPr txBox="1"/>
          <p:nvPr/>
        </p:nvSpPr>
        <p:spPr>
          <a:xfrm>
            <a:off x="3973609" y="759741"/>
            <a:ext cx="1932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36675F-8785-5843-E25E-F5DBFDF5E3C9}"/>
              </a:ext>
            </a:extLst>
          </p:cNvPr>
          <p:cNvSpPr txBox="1"/>
          <p:nvPr/>
        </p:nvSpPr>
        <p:spPr>
          <a:xfrm>
            <a:off x="4061885" y="543174"/>
            <a:ext cx="165311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i="1" dirty="0" err="1">
                <a:latin typeface="Arial" panose="020B0604020202020204" pitchFamily="34" charset="0"/>
                <a:cs typeface="Arial" panose="020B0604020202020204" pitchFamily="34" charset="0"/>
              </a:rPr>
              <a:t>Cbs</a:t>
            </a:r>
            <a:r>
              <a:rPr 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MG DEG (353)</a:t>
            </a:r>
            <a:endParaRPr lang="en-US" sz="8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60F825B-E471-2EF0-5E8B-EC5F24B3FA34}"/>
              </a:ext>
            </a:extLst>
          </p:cNvPr>
          <p:cNvSpPr txBox="1"/>
          <p:nvPr/>
        </p:nvSpPr>
        <p:spPr>
          <a:xfrm>
            <a:off x="3904903" y="911809"/>
            <a:ext cx="38729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Igf1</a:t>
            </a:r>
            <a:endParaRPr lang="en-US" sz="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52D573-EC30-7A6F-3023-649B63B2B6D7}"/>
              </a:ext>
            </a:extLst>
          </p:cNvPr>
          <p:cNvSpPr txBox="1"/>
          <p:nvPr/>
        </p:nvSpPr>
        <p:spPr>
          <a:xfrm>
            <a:off x="152400" y="4615705"/>
            <a:ext cx="64008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</a:pPr>
            <a:r>
              <a:rPr lang="en-US" sz="9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Figure S2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Identification of GWAS-mapped phagocytic AD MG </a:t>
            </a:r>
            <a:r>
              <a:rPr lang="en-U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DEGs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altered by </a:t>
            </a:r>
            <a:r>
              <a:rPr lang="en-U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HHcy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9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Identification of </a:t>
            </a:r>
            <a:r>
              <a:rPr kumimoji="0" lang="en-US" sz="9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431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GWAS-mapped AD genes. A summary diagram was created to establish a set of AD genes mapped by GWAS using a PubMed search.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en-US" sz="9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)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GWAS-mapped AD MG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DEGs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(43).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We identified 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43 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GWAS-mapped AD MG </a:t>
            </a:r>
            <a:r>
              <a:rPr lang="en-US" sz="900" dirty="0" err="1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DEGs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by </a:t>
            </a:r>
            <a:r>
              <a:rPr lang="en-US" sz="9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overlapping 431 GWAS-mapped AD genes with 409 human and 777 mouse AD MG genes</a:t>
            </a:r>
            <a:r>
              <a:rPr lang="en-US" sz="900" b="0" i="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.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9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Among the 43 genes, 4 were common to both species. We plotted the expression changes of these genes in AD MG using a histogram, where the dark red bars indicate genes that were identified in both human (</a:t>
            </a:r>
            <a:r>
              <a:rPr lang="en-US" sz="9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9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and mouse (</a:t>
            </a:r>
            <a:r>
              <a:rPr lang="en-US" sz="9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9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AD MG. 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en-US" sz="9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)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Network and </a:t>
            </a:r>
            <a:r>
              <a:rPr lang="en-US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neuro-immunological AD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biological process. </a:t>
            </a:r>
            <a:r>
              <a:rPr lang="en-US" sz="9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 used the 43 identified GWAS-mapped AD MG genes to perform Gene Ontology (GO) analysis and identify the top 15 neuro-immunological biological processes and molecular networks. 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en-US" sz="9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)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GWAS-mapped phagocytic AD MG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DEGs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altered by HHcy. </a:t>
            </a:r>
            <a:r>
              <a:rPr lang="en-US" sz="9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GWAS-mapped phagocytic AD MG genes altered by HHcy were identified by overlapping 431 human GWAS-mapped AD genes with 326 phagocytic AD MG genes and 353 </a:t>
            </a:r>
            <a:r>
              <a:rPr lang="en-US" sz="900" b="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Cbs</a:t>
            </a:r>
            <a:r>
              <a:rPr lang="en-US" sz="900" b="0" i="0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r>
              <a:rPr lang="en-US" sz="9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MG genes. The functions and cellular locations of these genes are described in a table. </a:t>
            </a:r>
            <a:r>
              <a:rPr lang="en-US" sz="9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Abbreviation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l-GR" sz="9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amyloid beta; 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AD, Alzheimer’s disease; CI, confidence interval; DEG, differentially expressed gene; </a:t>
            </a:r>
            <a:r>
              <a:rPr lang="en-US" sz="9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ER, endoplasmic reticulum;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FC, fold change; FDR, false discovery rate; 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GO, g</a:t>
            </a:r>
            <a:r>
              <a:rPr lang="en-US" sz="9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ene ontology analysis; 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GWAS, Genome-wide association studies; HHcy, 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hyperhomocysteinemia; </a:t>
            </a:r>
            <a:r>
              <a:rPr lang="en-US" sz="9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MG, microglia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; </a:t>
            </a:r>
            <a:r>
              <a:rPr lang="en-US" sz="900" b="0" i="0" u="none" strike="noStrike" dirty="0">
                <a:effectLst/>
                <a:latin typeface="Arial" panose="020B0604020202020204" pitchFamily="34" charset="0"/>
              </a:rPr>
              <a:t>PM</a:t>
            </a:r>
            <a:r>
              <a:rPr lang="en-US" sz="900" b="0" i="0" u="none" strike="noStrike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plasma membrane; </a:t>
            </a:r>
            <a:r>
              <a:rPr lang="en-US" sz="900" dirty="0" err="1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TGN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trans-</a:t>
            </a:r>
            <a:r>
              <a:rPr lang="en-US" sz="900" dirty="0" err="1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golgi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-network</a:t>
            </a:r>
            <a:r>
              <a:rPr lang="en-US" sz="9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04C56D9-D317-D5AA-C6A8-FB7DA8AD4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804" y="646847"/>
            <a:ext cx="1038168" cy="5965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F0FE78-2AA9-7468-A36F-CEFF630A2DF5}"/>
              </a:ext>
            </a:extLst>
          </p:cNvPr>
          <p:cNvSpPr txBox="1"/>
          <p:nvPr/>
        </p:nvSpPr>
        <p:spPr>
          <a:xfrm>
            <a:off x="1754436" y="1361896"/>
            <a:ext cx="257835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GWAS-mapped phagocytic AD MG </a:t>
            </a:r>
            <a:r>
              <a:rPr lang="en-US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DEGs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 (20) </a:t>
            </a:r>
            <a:endParaRPr lang="en-US" sz="8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5FE2E65-CCDA-DE65-B314-7AFB46CAB398}"/>
              </a:ext>
            </a:extLst>
          </p:cNvPr>
          <p:cNvCxnSpPr>
            <a:cxnSpLocks/>
          </p:cNvCxnSpPr>
          <p:nvPr/>
        </p:nvCxnSpPr>
        <p:spPr>
          <a:xfrm>
            <a:off x="2139831" y="1097280"/>
            <a:ext cx="0" cy="274320"/>
          </a:xfrm>
          <a:prstGeom prst="straightConnector1">
            <a:avLst/>
          </a:prstGeom>
          <a:ln w="3175">
            <a:solidFill>
              <a:schemeClr val="tx1"/>
            </a:solidFill>
            <a:prstDash val="dash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rc 1">
            <a:extLst>
              <a:ext uri="{FF2B5EF4-FFF2-40B4-BE49-F238E27FC236}">
                <a16:creationId xmlns:a16="http://schemas.microsoft.com/office/drawing/2014/main" id="{A13C2DA5-C970-81E4-837E-BC951C4E9602}"/>
              </a:ext>
            </a:extLst>
          </p:cNvPr>
          <p:cNvSpPr/>
          <p:nvPr/>
        </p:nvSpPr>
        <p:spPr>
          <a:xfrm rot="11059129" flipV="1">
            <a:off x="3337723" y="958959"/>
            <a:ext cx="847232" cy="937102"/>
          </a:xfrm>
          <a:prstGeom prst="arc">
            <a:avLst>
              <a:gd name="adj1" fmla="val 17362368"/>
              <a:gd name="adj2" fmla="val 107348"/>
            </a:avLst>
          </a:prstGeom>
          <a:ln w="3175">
            <a:solidFill>
              <a:schemeClr val="tx1"/>
            </a:solidFill>
            <a:prstDash val="dash"/>
            <a:headEnd type="triangle"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12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72847</TotalTime>
  <Words>1409</Words>
  <Application>Microsoft Office PowerPoint</Application>
  <PresentationFormat>On-screen Show (4:3)</PresentationFormat>
  <Paragraphs>344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CVRC</dc:creator>
  <cp:lastModifiedBy>Xianwei Wang</cp:lastModifiedBy>
  <cp:revision>3372</cp:revision>
  <cp:lastPrinted>2023-03-06T21:09:26Z</cp:lastPrinted>
  <dcterms:created xsi:type="dcterms:W3CDTF">2013-07-19T03:25:41Z</dcterms:created>
  <dcterms:modified xsi:type="dcterms:W3CDTF">2023-09-14T19:30:11Z</dcterms:modified>
</cp:coreProperties>
</file>