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94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30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1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33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63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2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6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4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278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9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14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3E38A-0F6E-4392-8F2D-E7A85BD5DDC4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6EF4B-5AF2-4E55-AD19-E7178288C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55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imeline&#10;&#10;Description automatically generated">
            <a:extLst>
              <a:ext uri="{FF2B5EF4-FFF2-40B4-BE49-F238E27FC236}">
                <a16:creationId xmlns="" xmlns:a16="http://schemas.microsoft.com/office/drawing/2014/main" id="{96961B7D-A77E-D0B4-8761-487AD6EAF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447" y="1151597"/>
            <a:ext cx="3901105" cy="53640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058D6AC-DF9F-34EF-E61A-7F3BE951F788}"/>
              </a:ext>
            </a:extLst>
          </p:cNvPr>
          <p:cNvSpPr txBox="1"/>
          <p:nvPr/>
        </p:nvSpPr>
        <p:spPr>
          <a:xfrm>
            <a:off x="1391724" y="157497"/>
            <a:ext cx="6597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Additional file 1: Figure </a:t>
            </a:r>
            <a:r>
              <a:rPr lang="en-US" dirty="0"/>
              <a:t>1: F-statistics of IV SNPs used in MR Analysis.</a:t>
            </a:r>
          </a:p>
        </p:txBody>
      </p:sp>
    </p:spTree>
    <p:extLst>
      <p:ext uri="{BB962C8B-B14F-4D97-AF65-F5344CB8AC3E}">
        <p14:creationId xmlns:p14="http://schemas.microsoft.com/office/powerpoint/2010/main" val="396047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 with medium confidence">
            <a:extLst>
              <a:ext uri="{FF2B5EF4-FFF2-40B4-BE49-F238E27FC236}">
                <a16:creationId xmlns="" xmlns:a16="http://schemas.microsoft.com/office/drawing/2014/main" id="{05BFC99C-6D72-CBDB-9E83-5B9874289A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89" y="1236133"/>
            <a:ext cx="10905066" cy="54525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62FC691-4B09-1C77-3263-9CF2BF1FCB5B}"/>
              </a:ext>
            </a:extLst>
          </p:cNvPr>
          <p:cNvSpPr txBox="1"/>
          <p:nvPr/>
        </p:nvSpPr>
        <p:spPr>
          <a:xfrm>
            <a:off x="377190" y="247649"/>
            <a:ext cx="11066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file 1: Figure </a:t>
            </a:r>
            <a:r>
              <a:rPr lang="en-US" dirty="0"/>
              <a:t>2A: SNP effect on neutrophil count and CRS. Two-sample MR analyses performed using GWAS summary statistics for neutrophil count (exposure trait) and CRS (outcome trait). Primary analysis was performed using inverse-variance weighted two-sample MR.</a:t>
            </a:r>
          </a:p>
        </p:txBody>
      </p:sp>
    </p:spTree>
    <p:extLst>
      <p:ext uri="{BB962C8B-B14F-4D97-AF65-F5344CB8AC3E}">
        <p14:creationId xmlns:p14="http://schemas.microsoft.com/office/powerpoint/2010/main" val="3741839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box and whisker chart&#10;&#10;Description automatically generated with medium confidence">
            <a:extLst>
              <a:ext uri="{FF2B5EF4-FFF2-40B4-BE49-F238E27FC236}">
                <a16:creationId xmlns="" xmlns:a16="http://schemas.microsoft.com/office/drawing/2014/main" id="{67EB16EA-F7CF-9D42-54BB-4E8A926E8A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229206"/>
            <a:ext cx="10905066" cy="54525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90F1D1B-6402-37CC-2D95-75812C43B16A}"/>
              </a:ext>
            </a:extLst>
          </p:cNvPr>
          <p:cNvSpPr txBox="1"/>
          <p:nvPr/>
        </p:nvSpPr>
        <p:spPr>
          <a:xfrm>
            <a:off x="400050" y="247650"/>
            <a:ext cx="11148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file 1: Figure </a:t>
            </a:r>
            <a:r>
              <a:rPr lang="en-US" dirty="0"/>
              <a:t>2B: SNP effect on lymphocyte count and CRS. Two-sample MR analyses performed using GWAS summary statistics for lymphocyte count (exposure trait) and CRS (outcome trait). Primary analysis was performed using inverse-variance weighted two-sample MR.</a:t>
            </a:r>
          </a:p>
        </p:txBody>
      </p:sp>
    </p:spTree>
    <p:extLst>
      <p:ext uri="{BB962C8B-B14F-4D97-AF65-F5344CB8AC3E}">
        <p14:creationId xmlns:p14="http://schemas.microsoft.com/office/powerpoint/2010/main" val="3122201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="" xmlns:a16="http://schemas.microsoft.com/office/drawing/2014/main" id="{112F33A7-455E-8E90-7B5B-B08FB8B1C2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157818"/>
            <a:ext cx="10905066" cy="54525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355013F-5102-D7A3-0E47-52C2F573CBA9}"/>
              </a:ext>
            </a:extLst>
          </p:cNvPr>
          <p:cNvSpPr txBox="1"/>
          <p:nvPr/>
        </p:nvSpPr>
        <p:spPr>
          <a:xfrm>
            <a:off x="400050" y="247649"/>
            <a:ext cx="11043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file 1: Figure </a:t>
            </a:r>
            <a:r>
              <a:rPr lang="en-US" dirty="0"/>
              <a:t>2C: SNP effect on monocyte count and CRS. Two-sample MR analyses performed using GWAS summary statistics for monocyte count (exposure trait) and CRS (outcome trait). Primary analysis was performed using inverse-variance weighted two-sample MR.</a:t>
            </a:r>
          </a:p>
        </p:txBody>
      </p:sp>
    </p:spTree>
    <p:extLst>
      <p:ext uri="{BB962C8B-B14F-4D97-AF65-F5344CB8AC3E}">
        <p14:creationId xmlns:p14="http://schemas.microsoft.com/office/powerpoint/2010/main" val="1842164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ox and whisker chart&#10;&#10;Description automatically generated">
            <a:extLst>
              <a:ext uri="{FF2B5EF4-FFF2-40B4-BE49-F238E27FC236}">
                <a16:creationId xmlns="" xmlns:a16="http://schemas.microsoft.com/office/drawing/2014/main" id="{887CE895-8CB7-66DD-2C5F-7897593B6E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9" y="1170979"/>
            <a:ext cx="10905066" cy="54525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EDB6138-B7B9-9C7A-33BB-8E0D3385C5E0}"/>
              </a:ext>
            </a:extLst>
          </p:cNvPr>
          <p:cNvSpPr txBox="1"/>
          <p:nvPr/>
        </p:nvSpPr>
        <p:spPr>
          <a:xfrm>
            <a:off x="400050" y="247649"/>
            <a:ext cx="11293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file 1: Figure </a:t>
            </a:r>
            <a:r>
              <a:rPr lang="en-US" dirty="0"/>
              <a:t>2D: SNP effect on basophil count and CRS. Two-sample MR analyses performed using GWAS summary statistics for basophil count (exposure trait) and CRS (outcome trait). Primary analysis was performed using inverse-variance weighted two-sample MR.</a:t>
            </a:r>
          </a:p>
        </p:txBody>
      </p:sp>
    </p:spTree>
    <p:extLst>
      <p:ext uri="{BB962C8B-B14F-4D97-AF65-F5344CB8AC3E}">
        <p14:creationId xmlns:p14="http://schemas.microsoft.com/office/powerpoint/2010/main" val="215251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="" xmlns:a16="http://schemas.microsoft.com/office/drawing/2014/main" id="{7F2B3BF6-6F03-0B17-CD26-D5B46FE592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546" y="1108295"/>
            <a:ext cx="7791697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CACD138-222C-2CC5-4075-93F9AC637344}"/>
              </a:ext>
            </a:extLst>
          </p:cNvPr>
          <p:cNvSpPr txBox="1"/>
          <p:nvPr/>
        </p:nvSpPr>
        <p:spPr>
          <a:xfrm>
            <a:off x="377046" y="178638"/>
            <a:ext cx="115714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file 1: Figure </a:t>
            </a:r>
            <a:r>
              <a:rPr lang="en-US" dirty="0"/>
              <a:t>3A: SNP effect on neutrophil count and CRS. Two-sample MR analysis performed using GWAS summary statistics for neutrophil count (exposure trait) and CRS (outcome trait). Inverse variance weighted MR results: OR 1.04, 95% CI(0.94,1.15), p=0.49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32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scatter chart&#10;&#10;Description automatically generated">
            <a:extLst>
              <a:ext uri="{FF2B5EF4-FFF2-40B4-BE49-F238E27FC236}">
                <a16:creationId xmlns="" xmlns:a16="http://schemas.microsoft.com/office/drawing/2014/main" id="{409F8438-A015-E729-75DF-A3B9751083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378" y="1126545"/>
            <a:ext cx="7791697" cy="55710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1E7B963-E4AA-6A66-B7C0-C2346297539A}"/>
              </a:ext>
            </a:extLst>
          </p:cNvPr>
          <p:cNvSpPr txBox="1"/>
          <p:nvPr/>
        </p:nvSpPr>
        <p:spPr>
          <a:xfrm>
            <a:off x="224288" y="160388"/>
            <a:ext cx="11713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file 1: Figure </a:t>
            </a:r>
            <a:r>
              <a:rPr lang="en-US" dirty="0"/>
              <a:t>3B: SNP effect on lymphocyte count and CRS. Two-sample MR analysis performed using GWAS summary statistics for lymphocyte count (exposure trait) and CRS (outcome trait). Inverse variance weighted MR results: OR 1.08, 95% CI(0.97,1.20), p=0.17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223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Description automatically generated">
            <a:extLst>
              <a:ext uri="{FF2B5EF4-FFF2-40B4-BE49-F238E27FC236}">
                <a16:creationId xmlns="" xmlns:a16="http://schemas.microsoft.com/office/drawing/2014/main" id="{F7FA78FE-1783-1E6D-35C5-953BE85F0F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522" y="868019"/>
            <a:ext cx="7867541" cy="56252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ED81E64-17B0-4DF2-48BE-8FE88F0B8286}"/>
              </a:ext>
            </a:extLst>
          </p:cNvPr>
          <p:cNvSpPr txBox="1"/>
          <p:nvPr/>
        </p:nvSpPr>
        <p:spPr>
          <a:xfrm>
            <a:off x="174144" y="43301"/>
            <a:ext cx="11843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file 1: Figure </a:t>
            </a:r>
            <a:r>
              <a:rPr lang="en-US" dirty="0"/>
              <a:t>3C: SNP effect on monocyte count and CRS. Two-sample MR analysis performed using GWAS summary statistics for monocyte count (exposure trait) and CRS (outcome trait). Inverse variance weighted MR results: OR 1.12, 95% CI(1.04,1.20), p=0.002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872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box and whisker chart&#10;&#10;Description automatically generated">
            <a:extLst>
              <a:ext uri="{FF2B5EF4-FFF2-40B4-BE49-F238E27FC236}">
                <a16:creationId xmlns="" xmlns:a16="http://schemas.microsoft.com/office/drawing/2014/main" id="{3B603111-A895-3364-D96A-FD8E01F77A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625" y="1031488"/>
            <a:ext cx="7833864" cy="56012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CF2B134-6731-06BA-490F-74BB09C535D2}"/>
              </a:ext>
            </a:extLst>
          </p:cNvPr>
          <p:cNvSpPr txBox="1"/>
          <p:nvPr/>
        </p:nvSpPr>
        <p:spPr>
          <a:xfrm>
            <a:off x="143772" y="112789"/>
            <a:ext cx="118128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Additional file 1: Figure </a:t>
            </a:r>
            <a:r>
              <a:rPr lang="en-US" dirty="0"/>
              <a:t>3D: SNP effect on basophil count and CRS. Two-sample MR analysis performed using GWAS summary statistics for basophil count (exposure trait) and CRS (outcome trait). Inverse variance weighted MR results: OR 1.12, 95% CI(0.97,1.29), p=0.12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905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 with low confidence">
            <a:extLst>
              <a:ext uri="{FF2B5EF4-FFF2-40B4-BE49-F238E27FC236}">
                <a16:creationId xmlns="" xmlns:a16="http://schemas.microsoft.com/office/drawing/2014/main" id="{D6C743B0-20C4-DE91-F2C9-2A5C808C5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525" y="643466"/>
            <a:ext cx="4052950" cy="55710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4CBC7EE-DC77-B496-39B2-EB9970095ED2}"/>
              </a:ext>
            </a:extLst>
          </p:cNvPr>
          <p:cNvSpPr txBox="1"/>
          <p:nvPr/>
        </p:nvSpPr>
        <p:spPr>
          <a:xfrm>
            <a:off x="374135" y="190977"/>
            <a:ext cx="6097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smtClean="0"/>
              <a:t>Additional file 1: Figure </a:t>
            </a:r>
            <a:r>
              <a:rPr lang="en-US" dirty="0"/>
              <a:t>4: Funnel plots for white blood cell types</a:t>
            </a:r>
          </a:p>
        </p:txBody>
      </p:sp>
    </p:spTree>
    <p:extLst>
      <p:ext uri="{BB962C8B-B14F-4D97-AF65-F5344CB8AC3E}">
        <p14:creationId xmlns:p14="http://schemas.microsoft.com/office/powerpoint/2010/main" val="2259385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414</Words>
  <Application>Microsoft Office PowerPoint</Application>
  <PresentationFormat>Widescreen</PresentationFormat>
  <Paragraphs>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Chandravadhana Ramesh</dc:creator>
  <cp:lastModifiedBy>Chandravadhana Ramesh</cp:lastModifiedBy>
  <cp:revision>2</cp:revision>
  <dcterms:created xsi:type="dcterms:W3CDTF">2022-11-09T11:11:37Z</dcterms:created>
  <dcterms:modified xsi:type="dcterms:W3CDTF">2022-11-09T13:14:01Z</dcterms:modified>
</cp:coreProperties>
</file>