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1" r:id="rId2"/>
    <p:sldId id="263" r:id="rId3"/>
    <p:sldId id="262" r:id="rId4"/>
    <p:sldId id="256" r:id="rId5"/>
    <p:sldId id="269" r:id="rId6"/>
    <p:sldId id="270" r:id="rId7"/>
    <p:sldId id="257" r:id="rId8"/>
    <p:sldId id="271" r:id="rId9"/>
    <p:sldId id="265" r:id="rId10"/>
    <p:sldId id="264" r:id="rId11"/>
    <p:sldId id="260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69" autoAdjust="0"/>
    <p:restoredTop sz="94660"/>
  </p:normalViewPr>
  <p:slideViewPr>
    <p:cSldViewPr snapToGrid="0">
      <p:cViewPr>
        <p:scale>
          <a:sx n="92" d="100"/>
          <a:sy n="92" d="100"/>
        </p:scale>
        <p:origin x="144" y="30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4" Type="http://schemas.openxmlformats.org/officeDocument/2006/relationships/oleObject" Target="../embeddings/oleObject1.bin"/><Relationship Id="rId1" Type="http://schemas.microsoft.com/office/2011/relationships/chartStyle" Target="style1.xml"/><Relationship Id="rId2" Type="http://schemas.microsoft.com/office/2011/relationships/chartColorStyle" Target="colors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Sheet1!$M$2:$M$9</c:f>
              <c:strCache>
                <c:ptCount val="8"/>
                <c:pt idx="0">
                  <c:v>N56</c:v>
                </c:pt>
                <c:pt idx="1">
                  <c:v>N58</c:v>
                </c:pt>
                <c:pt idx="2">
                  <c:v>N62</c:v>
                </c:pt>
                <c:pt idx="3">
                  <c:v>N63</c:v>
                </c:pt>
                <c:pt idx="4">
                  <c:v>N64</c:v>
                </c:pt>
                <c:pt idx="5">
                  <c:v>N65</c:v>
                </c:pt>
                <c:pt idx="6">
                  <c:v>N66</c:v>
                </c:pt>
                <c:pt idx="7">
                  <c:v>N67</c:v>
                </c:pt>
              </c:strCache>
            </c:strRef>
          </c:cat>
          <c:val>
            <c:numRef>
              <c:f>Sheet1!$U$2:$U$9</c:f>
              <c:numCache>
                <c:formatCode>0%</c:formatCode>
                <c:ptCount val="8"/>
                <c:pt idx="0">
                  <c:v>0.226480836236934</c:v>
                </c:pt>
                <c:pt idx="1">
                  <c:v>0.240121580547112</c:v>
                </c:pt>
                <c:pt idx="2">
                  <c:v>0.25</c:v>
                </c:pt>
                <c:pt idx="3">
                  <c:v>0.261261261261261</c:v>
                </c:pt>
                <c:pt idx="4">
                  <c:v>0.247761194029851</c:v>
                </c:pt>
                <c:pt idx="5">
                  <c:v>0.244776119402985</c:v>
                </c:pt>
                <c:pt idx="6">
                  <c:v>0.238372093023256</c:v>
                </c:pt>
                <c:pt idx="7">
                  <c:v>0.215116279069767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1"/>
        <c:overlap val="-27"/>
        <c:axId val="-1148868864"/>
        <c:axId val="-1146566192"/>
      </c:barChart>
      <c:catAx>
        <c:axId val="-114886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-1146566192"/>
        <c:crosses val="autoZero"/>
        <c:auto val="1"/>
        <c:lblAlgn val="ctr"/>
        <c:lblOffset val="100"/>
        <c:noMultiLvlLbl val="0"/>
      </c:catAx>
      <c:valAx>
        <c:axId val="-114656619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r>
                  <a:rPr lang="en-US"/>
                  <a:t>% known meQTLs detected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j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en-US"/>
          </a:p>
        </c:txPr>
        <c:crossAx val="-1148868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j-lt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984FA-986C-3144-908B-FB5A182698FE}" type="datetimeFigureOut">
              <a:rPr lang="en-US" smtClean="0"/>
              <a:t>1/23/17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0029B-3615-7D42-B5E6-9C9295FCC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436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18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69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05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867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32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481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970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27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441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32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657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FEA0D-6E75-4F85-9066-4C5855EE9E9A}" type="datetimeFigureOut">
              <a:rPr lang="en-US" smtClean="0"/>
              <a:t>1/23/17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24A7F-C6B0-43FE-B5B9-7A89D17FAD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224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4" Type="http://schemas.openxmlformats.org/officeDocument/2006/relationships/image" Target="../media/image20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2764" y="5617786"/>
            <a:ext cx="109140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Detecting sample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utliers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Quality control of sequencing data generated was carried out in part by evaluating the histogram of percent methylation per base (blue) ad log</a:t>
            </a:r>
            <a:r>
              <a:rPr lang="en-US" sz="14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coverage per base (green) for each sample. Samples deviating from the expected bimodal distribution (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of the former (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b,c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or demonstrating a non-continuous distribution for the latter (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d,e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were removed from analysis.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293" y="322247"/>
            <a:ext cx="2971800" cy="23774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859" y="322247"/>
            <a:ext cx="2971800" cy="23774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9293" y="3013827"/>
            <a:ext cx="2971800" cy="23774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859" y="3013827"/>
            <a:ext cx="2971800" cy="23774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01633" y="250880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994659" y="250880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834816" y="2784907"/>
            <a:ext cx="409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69720" y="2525726"/>
            <a:ext cx="122934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 smtClean="0"/>
              <a:t>% methylation per base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32355" y="2525726"/>
            <a:ext cx="161970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/>
              <a:t>l</a:t>
            </a:r>
            <a:r>
              <a:rPr lang="en-US" sz="800" dirty="0" smtClean="0"/>
              <a:t>og</a:t>
            </a:r>
            <a:r>
              <a:rPr lang="en-US" sz="800" baseline="-25000" dirty="0" smtClean="0"/>
              <a:t>10</a:t>
            </a:r>
            <a:r>
              <a:rPr lang="en-US" sz="800" dirty="0" smtClean="0"/>
              <a:t>(read coverage) per base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85061" y="2528715"/>
            <a:ext cx="122934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 smtClean="0"/>
              <a:t>% methylation per base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847696" y="2528715"/>
            <a:ext cx="161970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/>
              <a:t>l</a:t>
            </a:r>
            <a:r>
              <a:rPr lang="en-US" sz="800" dirty="0" smtClean="0"/>
              <a:t>og</a:t>
            </a:r>
            <a:r>
              <a:rPr lang="en-US" sz="800" baseline="-25000" dirty="0" smtClean="0"/>
              <a:t>10</a:t>
            </a:r>
            <a:r>
              <a:rPr lang="en-US" sz="800" dirty="0" smtClean="0"/>
              <a:t>(read coverage) per base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27842" y="2784907"/>
            <a:ext cx="409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62355" y="5218126"/>
            <a:ext cx="122934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 smtClean="0"/>
              <a:t>% methylation per base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24990" y="5218126"/>
            <a:ext cx="161970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/>
              <a:t>l</a:t>
            </a:r>
            <a:r>
              <a:rPr lang="en-US" sz="800" dirty="0" smtClean="0"/>
              <a:t>og</a:t>
            </a:r>
            <a:r>
              <a:rPr lang="en-US" sz="800" baseline="-25000" dirty="0" smtClean="0"/>
              <a:t>10</a:t>
            </a:r>
            <a:r>
              <a:rPr lang="en-US" sz="800" dirty="0" smtClean="0"/>
              <a:t>(read coverage) per base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77696" y="5221115"/>
            <a:ext cx="122934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 smtClean="0"/>
              <a:t>% methylation per base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940331" y="5221115"/>
            <a:ext cx="161970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/>
              <a:t>l</a:t>
            </a:r>
            <a:r>
              <a:rPr lang="en-US" sz="800" dirty="0" smtClean="0"/>
              <a:t>og</a:t>
            </a:r>
            <a:r>
              <a:rPr lang="en-US" sz="800" baseline="-25000" dirty="0" smtClean="0"/>
              <a:t>10</a:t>
            </a:r>
            <a:r>
              <a:rPr lang="en-US" sz="800" dirty="0" smtClean="0"/>
              <a:t>(read coverage) per base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41" y="1360734"/>
            <a:ext cx="3845641" cy="307651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0988" y="1141635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1256888" y="4221803"/>
            <a:ext cx="1229343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 smtClean="0"/>
              <a:t>% methylation per base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53352" y="4221803"/>
            <a:ext cx="1619702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800" dirty="0"/>
              <a:t>l</a:t>
            </a:r>
            <a:r>
              <a:rPr lang="en-US" sz="800" dirty="0" smtClean="0"/>
              <a:t>og</a:t>
            </a:r>
            <a:r>
              <a:rPr lang="en-US" sz="800" baseline="-25000" dirty="0" smtClean="0"/>
              <a:t>10</a:t>
            </a:r>
            <a:r>
              <a:rPr lang="en-US" sz="800" dirty="0" smtClean="0"/>
              <a:t>(read coverage) per base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88816" y="1143766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Sample 11</a:t>
            </a:r>
            <a:endParaRPr lang="en-US" sz="1200" dirty="0"/>
          </a:p>
        </p:txBody>
      </p:sp>
      <p:sp>
        <p:nvSpPr>
          <p:cNvPr id="25" name="Rectangle 24"/>
          <p:cNvSpPr/>
          <p:nvPr/>
        </p:nvSpPr>
        <p:spPr>
          <a:xfrm>
            <a:off x="1394665" y="1641593"/>
            <a:ext cx="256032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5269720" y="521169"/>
            <a:ext cx="256032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084006" y="139969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Sample 29</a:t>
            </a:r>
            <a:endParaRPr lang="en-US" sz="1200" dirty="0"/>
          </a:p>
        </p:txBody>
      </p:sp>
      <p:sp>
        <p:nvSpPr>
          <p:cNvPr id="28" name="Rectangle 27"/>
          <p:cNvSpPr/>
          <p:nvPr/>
        </p:nvSpPr>
        <p:spPr>
          <a:xfrm>
            <a:off x="8387336" y="524618"/>
            <a:ext cx="256032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9262537" y="143418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Sample 59</a:t>
            </a:r>
            <a:endParaRPr lang="en-US" sz="1200" dirty="0"/>
          </a:p>
        </p:txBody>
      </p:sp>
      <p:sp>
        <p:nvSpPr>
          <p:cNvPr id="30" name="Rectangle 29"/>
          <p:cNvSpPr/>
          <p:nvPr/>
        </p:nvSpPr>
        <p:spPr>
          <a:xfrm>
            <a:off x="5411073" y="3215321"/>
            <a:ext cx="256032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084006" y="2855424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Sample 65</a:t>
            </a:r>
            <a:endParaRPr lang="en-US" sz="1200" dirty="0"/>
          </a:p>
        </p:txBody>
      </p:sp>
      <p:sp>
        <p:nvSpPr>
          <p:cNvPr id="32" name="Rectangle 31"/>
          <p:cNvSpPr/>
          <p:nvPr/>
        </p:nvSpPr>
        <p:spPr>
          <a:xfrm>
            <a:off x="8444464" y="3257927"/>
            <a:ext cx="2560320" cy="9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9262537" y="2855424"/>
            <a:ext cx="8370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Sample 42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69749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551" y="5683972"/>
            <a:ext cx="10914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Functional enrichment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esting at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istone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arks from a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lymphoblastoid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cell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ine (LCL)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For each genomic category, effect of enrichment (log odds ratio) is plotted across increasingly stringent differential methylation analysis p-value cutoffs (x-axis). Enrichment within a genomic category is indicated with the color yellow.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Functional enrichment testing demonstrates no significant enrichment at any of the histone marks tested from data generated from a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human LCL (GM12878).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74002" y="1841929"/>
            <a:ext cx="117987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l</a:t>
            </a:r>
            <a:r>
              <a:rPr lang="en-US" sz="1400" dirty="0" smtClean="0"/>
              <a:t>og</a:t>
            </a:r>
            <a:r>
              <a:rPr lang="en-US" sz="1400" baseline="-25000" dirty="0" smtClean="0"/>
              <a:t>10</a:t>
            </a:r>
            <a:r>
              <a:rPr lang="en-US" sz="1400" dirty="0" smtClean="0"/>
              <a:t>(OR)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745" y="201889"/>
            <a:ext cx="5283200" cy="55499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flipH="1" flipV="1">
            <a:off x="2570763" y="4706263"/>
            <a:ext cx="4636556" cy="97917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918165" y="4621046"/>
            <a:ext cx="106039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200" dirty="0" smtClean="0"/>
              <a:t>0.05</a:t>
            </a:r>
            <a:endParaRPr lang="en-US" sz="2200" dirty="0"/>
          </a:p>
        </p:txBody>
      </p:sp>
      <p:sp>
        <p:nvSpPr>
          <p:cNvPr id="10" name="TextBox 9"/>
          <p:cNvSpPr txBox="1"/>
          <p:nvPr/>
        </p:nvSpPr>
        <p:spPr>
          <a:xfrm>
            <a:off x="4264133" y="4620450"/>
            <a:ext cx="122934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200" dirty="0" smtClean="0"/>
              <a:t>5x10</a:t>
            </a:r>
            <a:r>
              <a:rPr lang="en-US" sz="2200" baseline="30000" dirty="0" smtClean="0"/>
              <a:t>-3</a:t>
            </a:r>
            <a:endParaRPr lang="en-US" sz="2200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5487685" y="4604556"/>
            <a:ext cx="122934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200" dirty="0" smtClean="0"/>
              <a:t>5x10</a:t>
            </a:r>
            <a:r>
              <a:rPr lang="en-US" sz="2200" baseline="30000" dirty="0" smtClean="0"/>
              <a:t>-4</a:t>
            </a:r>
            <a:endParaRPr lang="en-US" sz="2200" baseline="30000" dirty="0"/>
          </a:p>
        </p:txBody>
      </p:sp>
      <p:sp>
        <p:nvSpPr>
          <p:cNvPr id="12" name="TextBox 11"/>
          <p:cNvSpPr txBox="1"/>
          <p:nvPr/>
        </p:nvSpPr>
        <p:spPr>
          <a:xfrm>
            <a:off x="2779201" y="5078927"/>
            <a:ext cx="418328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 smtClean="0"/>
              <a:t>Differential Methylation p-value cutoff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70452" y="5400489"/>
            <a:ext cx="11798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en-US" sz="1200" dirty="0"/>
              <a:t>l</a:t>
            </a:r>
            <a:r>
              <a:rPr lang="en-US" sz="1200" dirty="0" smtClean="0"/>
              <a:t>og</a:t>
            </a:r>
            <a:r>
              <a:rPr lang="en-US" sz="1200" baseline="-25000" dirty="0" smtClean="0"/>
              <a:t>10</a:t>
            </a:r>
            <a:r>
              <a:rPr lang="en-US" sz="1200" dirty="0" smtClean="0"/>
              <a:t>(OR)</a:t>
            </a:r>
            <a:endParaRPr lang="en-U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6370" y="4482357"/>
            <a:ext cx="1132376" cy="10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90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209" y="483699"/>
            <a:ext cx="4351338" cy="435133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0853" y="4988232"/>
            <a:ext cx="10914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Power calculation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urve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Given the sample size and variation within the data, we were 80% powered to detect a mean methylation difference between cases and controls greater than 2.6% in our differential methylation analysis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650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3149" y="4461338"/>
            <a:ext cx="10914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Null distributions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For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both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CpH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sites the null distribution – as determined by 1000 residual bootstraps --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for percentage of sites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hypermethylated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is indicated by the curved lines at the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three p-value cutoffs for differential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methylation. Dotted vertical lines indicate study-wide significance (p&lt;0.05). For each p-value cutoff, solid lines to the right of the dotted line indicate significant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hypermethylation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27" y="956187"/>
            <a:ext cx="5638800" cy="338328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923" y="956187"/>
            <a:ext cx="5638800" cy="3383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1157" y="956187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64827" y="956187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5604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96502"/>
              </p:ext>
            </p:extLst>
          </p:nvPr>
        </p:nvGraphicFramePr>
        <p:xfrm>
          <a:off x="2510094" y="612059"/>
          <a:ext cx="6794500" cy="40766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43352" y="4825903"/>
            <a:ext cx="109140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Published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meQTLs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help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dentify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ample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utliers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Samples identified as outliers using surrogate variable analysis (SVA) were removed from analysis one at a time. The percentage of known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meQTLs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(y-axis) was detected iteratively. 63 samples were utilized in these analyses as this maximized the percent of previously-published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meQTLs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identified.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537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32" y="3008920"/>
            <a:ext cx="5852160" cy="2926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943" y="215011"/>
            <a:ext cx="5852160" cy="29260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7" r="6088"/>
          <a:stretch/>
        </p:blipFill>
        <p:spPr>
          <a:xfrm>
            <a:off x="1396278" y="215011"/>
            <a:ext cx="3303084" cy="29260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13530" y="123809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24766" y="123809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20853" y="6063794"/>
            <a:ext cx="10914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Cytosine summary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 Average methylation distribution for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sites included for analysis. Genomic context (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b,e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and proximity to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Islands (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c,f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are also summarized for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CpGs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sites, respectively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97087" y="123809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13530" y="2850754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97087" y="2850754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</a:t>
            </a:r>
            <a:endParaRPr lang="en-US" b="1" dirty="0"/>
          </a:p>
        </p:txBody>
      </p:sp>
      <p:pic>
        <p:nvPicPr>
          <p:cNvPr id="2" name="Picture 1" descr="Hist_N63_20L_nonCpG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7"/>
          <a:stretch/>
        </p:blipFill>
        <p:spPr>
          <a:xfrm>
            <a:off x="1425788" y="3008920"/>
            <a:ext cx="3479578" cy="292608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424766" y="2850754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20595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554" y="110836"/>
            <a:ext cx="9372600" cy="53213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95421" y="608716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253566" y="608716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52822" y="4908916"/>
            <a:ext cx="109140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Percent Methylation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 The overall percent methylation for each sample within the (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and (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context is plotted. In the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context, the median percent methylation is lower and more variable in the controls relative to cases. However, within the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context, cases and controls are largely comparable.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19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0852" y="4896464"/>
            <a:ext cx="109140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Correlation between RRBS and 27K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rray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For the sites measured directly by methyl sequencing (RRBS) and methylation array (27K array), the mean methylation across samples was measured. These values are plotted and the correlation (R</a:t>
            </a:r>
            <a:r>
              <a:rPr lang="en-US" sz="1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is indicated by the dotted line. 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619" y="0"/>
            <a:ext cx="4871224" cy="487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87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52" y="86499"/>
            <a:ext cx="7800633" cy="25292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53" y="2722853"/>
            <a:ext cx="7799832" cy="25289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3123" y="152611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387842" y="66112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03123" y="2722853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387842" y="2636354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0853" y="5496232"/>
            <a:ext cx="10914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Single site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ifferential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ethylation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nalysis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Manhattan Plots for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sites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demonstrate no individual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cytosines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were significant after multiple testing correction. Genomic Position is plotted along the x-axis with significance along the y-axis. Cutoff for significance was determined empirically by residual bootstrapping and is indicated by the green dotted line. QQ plots for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and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 sites are colored by mean methylation for each site.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497961" y="66112"/>
            <a:ext cx="1160207" cy="2780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9400564" y="2636354"/>
            <a:ext cx="1160207" cy="2780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578" y="369592"/>
            <a:ext cx="2395728" cy="23957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578" y="3005686"/>
            <a:ext cx="2395728" cy="239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23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5112" y="4230043"/>
            <a:ext cx="10914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Methylation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patterns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 previously reported DMRs.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Methylation percentages for case (red) and control (black) individuals are plotted for the three regions from Ladd-Acosta et. al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for which which we have coverage within the RRBS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data. 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12" y="1273755"/>
            <a:ext cx="3657599" cy="25603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199" y="1273755"/>
            <a:ext cx="3657599" cy="25603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9285" y="1273755"/>
            <a:ext cx="3657600" cy="25603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1643" y="1089089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350597" y="1089089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329551" y="1089089"/>
            <a:ext cx="44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36026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yperEnrichment_total_methdiff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4"/>
          <a:stretch/>
        </p:blipFill>
        <p:spPr>
          <a:xfrm>
            <a:off x="2495176" y="74702"/>
            <a:ext cx="7620000" cy="53788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70610" y="5265619"/>
            <a:ext cx="109140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Hypermethylation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signal in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CpH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sites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ncreases with methylation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ifferences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etween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ases and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ontrols.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 proportion of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hypermethylated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sites is plotted along the y-axis. Groups along the x-axis are broken down my differential p-value cutoff. For each p-value cutoff, three further cutoffs were imposed to determine the proportion of methylated sites without any minimal requirement for methylation difference (0%), a 5% difference in methylation between cases and controls, or a 10% difference.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01565" y="4156631"/>
            <a:ext cx="1060398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200" dirty="0" smtClean="0"/>
              <a:t>0.05</a:t>
            </a:r>
            <a:endParaRPr lang="en-US" sz="2200" dirty="0"/>
          </a:p>
        </p:txBody>
      </p:sp>
      <p:sp>
        <p:nvSpPr>
          <p:cNvPr id="7" name="TextBox 6"/>
          <p:cNvSpPr txBox="1"/>
          <p:nvPr/>
        </p:nvSpPr>
        <p:spPr>
          <a:xfrm>
            <a:off x="5965422" y="4156631"/>
            <a:ext cx="122934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200" dirty="0" smtClean="0"/>
              <a:t>5x10</a:t>
            </a:r>
            <a:r>
              <a:rPr lang="en-US" sz="2200" baseline="30000" dirty="0" smtClean="0"/>
              <a:t>-3</a:t>
            </a:r>
            <a:endParaRPr lang="en-US" sz="2200" baseline="30000" dirty="0"/>
          </a:p>
        </p:txBody>
      </p:sp>
      <p:sp>
        <p:nvSpPr>
          <p:cNvPr id="8" name="TextBox 7"/>
          <p:cNvSpPr txBox="1"/>
          <p:nvPr/>
        </p:nvSpPr>
        <p:spPr>
          <a:xfrm>
            <a:off x="7912898" y="4156631"/>
            <a:ext cx="1229343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200" dirty="0" smtClean="0"/>
              <a:t>5x10</a:t>
            </a:r>
            <a:r>
              <a:rPr lang="en-US" sz="2200" baseline="30000" dirty="0" smtClean="0"/>
              <a:t>-4</a:t>
            </a:r>
            <a:endParaRPr lang="en-US" sz="2200" baseline="30000" dirty="0"/>
          </a:p>
        </p:txBody>
      </p:sp>
      <p:sp>
        <p:nvSpPr>
          <p:cNvPr id="9" name="TextBox 8"/>
          <p:cNvSpPr txBox="1"/>
          <p:nvPr/>
        </p:nvSpPr>
        <p:spPr>
          <a:xfrm>
            <a:off x="4452613" y="4645629"/>
            <a:ext cx="418328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dirty="0" smtClean="0"/>
              <a:t>Differential Methylation p-value cutoff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3824941" y="4156631"/>
            <a:ext cx="1613647" cy="14941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7720746" y="4156631"/>
            <a:ext cx="1613647" cy="14941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773270" y="4156631"/>
            <a:ext cx="1613647" cy="14941"/>
          </a:xfrm>
          <a:prstGeom prst="line">
            <a:avLst/>
          </a:prstGeom>
          <a:ln w="381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705376" y="64394"/>
            <a:ext cx="10603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dirty="0"/>
              <a:t>m</a:t>
            </a:r>
            <a:r>
              <a:rPr lang="en-US" sz="1400" dirty="0" smtClean="0"/>
              <a:t>ethylation difference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18290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Blank Presentation">
    <a:majorFont>
      <a:latin typeface="Arial"/>
      <a:ea typeface="ＭＳ Ｐゴシック"/>
      <a:cs typeface=""/>
    </a:majorFont>
    <a:minorFont>
      <a:latin typeface="Arial"/>
      <a:ea typeface="ＭＳ Ｐゴシック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6600</TotalTime>
  <Words>809</Words>
  <Application>Microsoft Macintosh PowerPoint</Application>
  <PresentationFormat>Widescreen</PresentationFormat>
  <Paragraphs>60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Calibri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sellis</dc:creator>
  <cp:lastModifiedBy>sellis18@jhmi.edu</cp:lastModifiedBy>
  <cp:revision>76</cp:revision>
  <cp:lastPrinted>2016-06-06T18:18:25Z</cp:lastPrinted>
  <dcterms:created xsi:type="dcterms:W3CDTF">2016-06-02T12:00:05Z</dcterms:created>
  <dcterms:modified xsi:type="dcterms:W3CDTF">2017-01-23T19:49:01Z</dcterms:modified>
</cp:coreProperties>
</file>