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6" d="100"/>
          <a:sy n="76" d="100"/>
        </p:scale>
        <p:origin x="-1602" y="-2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322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6475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4221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537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072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2426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7393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415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8757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2097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425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20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00624" y="8671972"/>
            <a:ext cx="2205837" cy="248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12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4: Figure S4</a:t>
            </a:r>
            <a:endParaRPr lang="en-IE" sz="101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523184" y="1464725"/>
            <a:ext cx="5894049" cy="5447481"/>
            <a:chOff x="523184" y="1464725"/>
            <a:chExt cx="5894049" cy="5447481"/>
          </a:xfrm>
        </p:grpSpPr>
        <p:sp>
          <p:nvSpPr>
            <p:cNvPr id="11" name="Text Box 67"/>
            <p:cNvSpPr txBox="1"/>
            <p:nvPr/>
          </p:nvSpPr>
          <p:spPr>
            <a:xfrm>
              <a:off x="1339756" y="4347469"/>
              <a:ext cx="3218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100" b="1" kern="1200" dirty="0" smtClean="0">
                  <a:solidFill>
                    <a:srgbClr val="000000"/>
                  </a:solidFill>
                  <a:effectLst/>
                  <a:latin typeface="Times New Roman"/>
                  <a:ea typeface="ＭＳ 明朝"/>
                  <a:cs typeface="Times New Roman"/>
                </a:rPr>
                <a:t>C.</a:t>
              </a:r>
              <a:endParaRPr lang="en-IE" sz="1100" dirty="0">
                <a:effectLst/>
                <a:latin typeface="Times"/>
                <a:ea typeface="ＭＳ 明朝"/>
                <a:cs typeface="Times New Roman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23184" y="1464725"/>
              <a:ext cx="5644515" cy="2605404"/>
              <a:chOff x="0" y="0"/>
              <a:chExt cx="5645009" cy="260558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0" y="334433"/>
                <a:ext cx="5645009" cy="2271147"/>
                <a:chOff x="0" y="334433"/>
                <a:chExt cx="5645009" cy="2271147"/>
              </a:xfrm>
            </p:grpSpPr>
            <p:pic>
              <p:nvPicPr>
                <p:cNvPr id="19" name="Picture 18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0" y="334433"/>
                  <a:ext cx="2822505" cy="1823297"/>
                </a:xfrm>
                <a:prstGeom prst="rect">
                  <a:avLst/>
                </a:prstGeom>
              </p:spPr>
            </p:pic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22505" y="334433"/>
                  <a:ext cx="2822504" cy="1854200"/>
                </a:xfrm>
                <a:prstGeom prst="rect">
                  <a:avLst/>
                </a:prstGeom>
              </p:spPr>
            </p:pic>
            <p:sp>
              <p:nvSpPr>
                <p:cNvPr id="21" name="Text Box 31"/>
                <p:cNvSpPr txBox="1"/>
                <p:nvPr/>
              </p:nvSpPr>
              <p:spPr>
                <a:xfrm>
                  <a:off x="188351" y="1988314"/>
                  <a:ext cx="2554849" cy="617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US" sz="1200" b="1" kern="1200" dirty="0">
                      <a:solidFill>
                        <a:srgbClr val="000000"/>
                      </a:solidFill>
                      <a:effectLst/>
                      <a:latin typeface="Times New Roman"/>
                      <a:ea typeface="ＭＳ 明朝"/>
                      <a:cs typeface="Times New Roman"/>
                    </a:rPr>
                    <a:t>DC          +                +                  +    </a:t>
                  </a:r>
                  <a:endParaRPr lang="en-IE" sz="1000" dirty="0">
                    <a:effectLst/>
                    <a:latin typeface="Times"/>
                    <a:ea typeface="ＭＳ 明朝"/>
                    <a:cs typeface="Times New Roman"/>
                  </a:endParaRPr>
                </a:p>
                <a:p>
                  <a:pPr>
                    <a:spcAft>
                      <a:spcPts val="0"/>
                    </a:spcAft>
                  </a:pPr>
                  <a:r>
                    <a:rPr lang="en-US" sz="1200" b="1" kern="1200" dirty="0">
                      <a:solidFill>
                        <a:srgbClr val="000000"/>
                      </a:solidFill>
                      <a:effectLst/>
                      <a:latin typeface="Times New Roman"/>
                      <a:ea typeface="ＭＳ 明朝"/>
                      <a:cs typeface="Times New Roman"/>
                    </a:rPr>
                    <a:t>LPS         -                +                   +       </a:t>
                  </a:r>
                  <a:endParaRPr lang="en-IE" sz="1000" dirty="0">
                    <a:effectLst/>
                    <a:latin typeface="Times"/>
                    <a:ea typeface="ＭＳ 明朝"/>
                    <a:cs typeface="Times New Roman"/>
                  </a:endParaRPr>
                </a:p>
                <a:p>
                  <a:pPr>
                    <a:spcAft>
                      <a:spcPts val="0"/>
                    </a:spcAft>
                  </a:pPr>
                  <a:r>
                    <a:rPr lang="en-US" sz="1200" b="1" kern="1200" dirty="0">
                      <a:solidFill>
                        <a:srgbClr val="000000"/>
                      </a:solidFill>
                      <a:effectLst/>
                      <a:latin typeface="Times New Roman"/>
                      <a:ea typeface="ＭＳ 明朝"/>
                      <a:cs typeface="Times New Roman"/>
                    </a:rPr>
                    <a:t>MSC        -                -                   +     </a:t>
                  </a:r>
                  <a:endParaRPr lang="en-IE" sz="1000" dirty="0">
                    <a:effectLst/>
                    <a:latin typeface="Times"/>
                    <a:ea typeface="ＭＳ 明朝"/>
                    <a:cs typeface="Times New Roman"/>
                  </a:endParaRPr>
                </a:p>
              </p:txBody>
            </p:sp>
            <p:sp>
              <p:nvSpPr>
                <p:cNvPr id="22" name="Text Box 64"/>
                <p:cNvSpPr txBox="1"/>
                <p:nvPr/>
              </p:nvSpPr>
              <p:spPr>
                <a:xfrm>
                  <a:off x="3015933" y="1988360"/>
                  <a:ext cx="2363470" cy="617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US" sz="1200" b="1" kern="1200">
                      <a:solidFill>
                        <a:srgbClr val="000000"/>
                      </a:solidFill>
                      <a:effectLst/>
                      <a:latin typeface="Times New Roman"/>
                      <a:ea typeface="ＭＳ 明朝"/>
                      <a:cs typeface="Times New Roman"/>
                    </a:rPr>
                    <a:t>DC          +                +                  +    </a:t>
                  </a:r>
                  <a:endParaRPr lang="en-IE" sz="1000">
                    <a:effectLst/>
                    <a:latin typeface="Times"/>
                    <a:ea typeface="ＭＳ 明朝"/>
                    <a:cs typeface="Times New Roman"/>
                  </a:endParaRPr>
                </a:p>
                <a:p>
                  <a:pPr>
                    <a:spcAft>
                      <a:spcPts val="0"/>
                    </a:spcAft>
                  </a:pPr>
                  <a:r>
                    <a:rPr lang="en-US" sz="1200" b="1" kern="1200">
                      <a:solidFill>
                        <a:srgbClr val="000000"/>
                      </a:solidFill>
                      <a:effectLst/>
                      <a:latin typeface="Times New Roman"/>
                      <a:ea typeface="ＭＳ 明朝"/>
                      <a:cs typeface="Times New Roman"/>
                    </a:rPr>
                    <a:t>LPS         -                +                   +       </a:t>
                  </a:r>
                  <a:endParaRPr lang="en-IE" sz="1000">
                    <a:effectLst/>
                    <a:latin typeface="Times"/>
                    <a:ea typeface="ＭＳ 明朝"/>
                    <a:cs typeface="Times New Roman"/>
                  </a:endParaRPr>
                </a:p>
                <a:p>
                  <a:pPr>
                    <a:spcAft>
                      <a:spcPts val="0"/>
                    </a:spcAft>
                  </a:pPr>
                  <a:r>
                    <a:rPr lang="en-US" sz="1200" b="1" kern="1200">
                      <a:solidFill>
                        <a:srgbClr val="000000"/>
                      </a:solidFill>
                      <a:effectLst/>
                      <a:latin typeface="Times New Roman"/>
                      <a:ea typeface="ＭＳ 明朝"/>
                      <a:cs typeface="Times New Roman"/>
                    </a:rPr>
                    <a:t>MSC        -                -                   +     </a:t>
                  </a:r>
                  <a:endParaRPr lang="en-IE" sz="1000">
                    <a:effectLst/>
                    <a:latin typeface="Times"/>
                    <a:ea typeface="ＭＳ 明朝"/>
                    <a:cs typeface="Times New Roman"/>
                  </a:endParaRPr>
                </a:p>
              </p:txBody>
            </p:sp>
          </p:grpSp>
          <p:sp>
            <p:nvSpPr>
              <p:cNvPr id="17" name="Text Box 66"/>
              <p:cNvSpPr txBox="1"/>
              <p:nvPr/>
            </p:nvSpPr>
            <p:spPr>
              <a:xfrm>
                <a:off x="0" y="0"/>
                <a:ext cx="321832" cy="261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100" b="1" kern="1200" dirty="0" smtClean="0">
                    <a:solidFill>
                      <a:srgbClr val="000000"/>
                    </a:solidFill>
                    <a:effectLst/>
                    <a:latin typeface="Times New Roman"/>
                    <a:ea typeface="ＭＳ 明朝"/>
                    <a:cs typeface="Times New Roman"/>
                  </a:rPr>
                  <a:t>A.</a:t>
                </a:r>
                <a:endParaRPr lang="en-IE" sz="1100" dirty="0">
                  <a:effectLst/>
                  <a:latin typeface="Times"/>
                  <a:ea typeface="ＭＳ 明朝"/>
                  <a:cs typeface="Times New Roman"/>
                </a:endParaRPr>
              </a:p>
            </p:txBody>
          </p:sp>
          <p:sp>
            <p:nvSpPr>
              <p:cNvPr id="18" name="Text Box 67"/>
              <p:cNvSpPr txBox="1"/>
              <p:nvPr/>
            </p:nvSpPr>
            <p:spPr>
              <a:xfrm>
                <a:off x="2759840" y="3"/>
                <a:ext cx="314048" cy="261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100" b="1" kern="1200" dirty="0" smtClean="0">
                    <a:solidFill>
                      <a:srgbClr val="000000"/>
                    </a:solidFill>
                    <a:effectLst/>
                    <a:latin typeface="Times New Roman"/>
                    <a:ea typeface="ＭＳ 明朝"/>
                    <a:cs typeface="Times New Roman"/>
                  </a:rPr>
                  <a:t>B.</a:t>
                </a:r>
                <a:endParaRPr lang="en-IE" sz="1100" dirty="0">
                  <a:effectLst/>
                  <a:latin typeface="Times"/>
                  <a:ea typeface="ＭＳ 明朝"/>
                  <a:cs typeface="Times New Roman"/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720060" y="4678519"/>
              <a:ext cx="5697173" cy="2223650"/>
              <a:chOff x="1094084" y="7371216"/>
              <a:chExt cx="10553852" cy="4017489"/>
            </a:xfrm>
          </p:grpSpPr>
          <p:pic>
            <p:nvPicPr>
              <p:cNvPr id="25" name="Picture 9"/>
              <p:cNvPicPr>
                <a:picLocks noChangeAspect="1" noChangeArrowheads="1"/>
              </p:cNvPicPr>
              <p:nvPr/>
            </p:nvPicPr>
            <p:blipFill>
              <a:blip r:embed="rId4">
                <a:biLevel thresh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3331" y="7371216"/>
                <a:ext cx="2860100" cy="30889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6" name="TextBox 25"/>
              <p:cNvSpPr txBox="1"/>
              <p:nvPr/>
            </p:nvSpPr>
            <p:spPr>
              <a:xfrm rot="16200000">
                <a:off x="678751" y="9145025"/>
                <a:ext cx="1315292" cy="484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1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575167" y="8563467"/>
                <a:ext cx="120429" cy="50802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248953" y="8673143"/>
                <a:ext cx="120429" cy="50802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8600040" y="8635178"/>
                <a:ext cx="120429" cy="50802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938724" y="8635178"/>
                <a:ext cx="120429" cy="50802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cxnSp>
            <p:nvCxnSpPr>
              <p:cNvPr id="31" name="Straight Arrow Connector 30"/>
              <p:cNvCxnSpPr/>
              <p:nvPr/>
            </p:nvCxnSpPr>
            <p:spPr>
              <a:xfrm flipH="1" flipV="1">
                <a:off x="1584693" y="8973850"/>
                <a:ext cx="19258" cy="103572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2" name="Picture 8"/>
              <p:cNvPicPr>
                <a:picLocks noChangeAspect="1" noChangeArrowheads="1"/>
              </p:cNvPicPr>
              <p:nvPr/>
            </p:nvPicPr>
            <p:blipFill>
              <a:blip r:embed="rId5">
                <a:biLevel thresh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0374" y="7398869"/>
                <a:ext cx="2860100" cy="30889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7"/>
              <p:cNvPicPr>
                <a:picLocks noChangeAspect="1" noChangeArrowheads="1"/>
              </p:cNvPicPr>
              <p:nvPr/>
            </p:nvPicPr>
            <p:blipFill>
              <a:blip r:embed="rId6">
                <a:biLevel thresh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6077" y="7388018"/>
                <a:ext cx="2860100" cy="30889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4" name="Picture 6"/>
              <p:cNvPicPr>
                <a:picLocks noChangeAspect="1" noChangeArrowheads="1"/>
              </p:cNvPicPr>
              <p:nvPr/>
            </p:nvPicPr>
            <p:blipFill>
              <a:blip r:embed="rId7">
                <a:biLevel thresh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09104" y="7394185"/>
                <a:ext cx="2838832" cy="3065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1473331" y="10206711"/>
                <a:ext cx="960638" cy="1167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DC</a:t>
                </a:r>
              </a:p>
              <a:p>
                <a:r>
                  <a:rPr lang="en-IE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l-GR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en-IE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IE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MSC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7536305" y="10916052"/>
                <a:ext cx="688715" cy="472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1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  <a:endParaRPr lang="en-IE" sz="11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769537" y="10916052"/>
                <a:ext cx="1278284" cy="472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1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Jag 1</a:t>
                </a:r>
                <a:r>
                  <a:rPr lang="en-IE" sz="1100" b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KD</a:t>
                </a:r>
                <a:endParaRPr lang="en-IE" sz="11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922118" y="7371216"/>
                <a:ext cx="1357109" cy="3223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352556" y="7390450"/>
                <a:ext cx="1357109" cy="3223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800386" y="7401820"/>
                <a:ext cx="1357109" cy="3223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9238545" y="7393970"/>
                <a:ext cx="1357109" cy="3223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2" name="Straight Arrow Connector 51"/>
              <p:cNvCxnSpPr/>
              <p:nvPr/>
            </p:nvCxnSpPr>
            <p:spPr>
              <a:xfrm flipV="1">
                <a:off x="1587018" y="9990667"/>
                <a:ext cx="995316" cy="2314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1512398" y="9942143"/>
                <a:ext cx="1591221" cy="472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1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YAe</a:t>
                </a: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1504045" y="6265875"/>
              <a:ext cx="46792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Times New Roman"/>
                  <a:cs typeface="Times New Roman"/>
                </a:rPr>
                <a:t>+                                    +                               +                                 +</a:t>
              </a:r>
            </a:p>
            <a:p>
              <a:pPr marL="171450" indent="-171450">
                <a:buFontTx/>
                <a:buChar char="-"/>
              </a:pPr>
              <a:r>
                <a:rPr lang="en-US" sz="1200" b="1" dirty="0" smtClean="0">
                  <a:latin typeface="Times New Roman"/>
                  <a:cs typeface="Times New Roman"/>
                </a:rPr>
                <a:t>                                  +                               +                                 +</a:t>
              </a:r>
            </a:p>
            <a:p>
              <a:pPr marL="171450" indent="-171450">
                <a:buFontTx/>
                <a:buChar char="-"/>
              </a:pPr>
              <a:r>
                <a:rPr lang="en-US" sz="1200" b="1" dirty="0" smtClean="0">
                  <a:latin typeface="Times New Roman"/>
                  <a:cs typeface="Times New Roman"/>
                </a:rPr>
                <a:t>                                  </a:t>
              </a:r>
              <a:r>
                <a:rPr lang="en-US" sz="1200" dirty="0" smtClean="0">
                  <a:latin typeface="Times New Roman"/>
                  <a:cs typeface="Times New Roman"/>
                </a:rPr>
                <a:t>-                               </a:t>
              </a:r>
              <a:r>
                <a:rPr lang="en-US" sz="1200" dirty="0" err="1" smtClean="0">
                  <a:latin typeface="Times New Roman"/>
                  <a:cs typeface="Times New Roman"/>
                </a:rPr>
                <a:t>Wt</a:t>
              </a:r>
              <a:endParaRPr lang="en-US" sz="1200" b="1" dirty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1772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56</Words>
  <Application>Microsoft Office PowerPoint</Application>
  <PresentationFormat>Letter Paper (8.5x11 in)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Emer</dc:creator>
  <cp:lastModifiedBy>Real, Francis Frank</cp:lastModifiedBy>
  <cp:revision>13</cp:revision>
  <dcterms:created xsi:type="dcterms:W3CDTF">2014-03-18T16:04:04Z</dcterms:created>
  <dcterms:modified xsi:type="dcterms:W3CDTF">2015-04-17T07:45:39Z</dcterms:modified>
</cp:coreProperties>
</file>