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8" r:id="rId2"/>
    <p:sldId id="270" r:id="rId3"/>
    <p:sldId id="271" r:id="rId4"/>
    <p:sldId id="272" r:id="rId5"/>
  </p:sldIdLst>
  <p:sldSz cx="6858000" cy="9144000" type="letter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3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e Gauthier" initials="AG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5040" autoAdjust="0"/>
  </p:normalViewPr>
  <p:slideViewPr>
    <p:cSldViewPr snapToGrid="0">
      <p:cViewPr>
        <p:scale>
          <a:sx n="60" d="100"/>
          <a:sy n="60" d="100"/>
        </p:scale>
        <p:origin x="-1416" y="974"/>
      </p:cViewPr>
      <p:guideLst>
        <p:guide orient="horz" pos="2880"/>
        <p:guide pos="21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6354"/>
    </p:cViewPr>
  </p:sorter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623F2-2860-43AC-AAB0-45DB52A8665C}" type="datetimeFigureOut">
              <a:rPr lang="en-CA" smtClean="0"/>
              <a:t>10/12/2016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92C58-740D-494E-BF74-0A571750E3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749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623F2-2860-43AC-AAB0-45DB52A8665C}" type="datetimeFigureOut">
              <a:rPr lang="en-CA" smtClean="0"/>
              <a:t>10/12/2016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92C58-740D-494E-BF74-0A571750E3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04647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623F2-2860-43AC-AAB0-45DB52A8665C}" type="datetimeFigureOut">
              <a:rPr lang="en-CA" smtClean="0"/>
              <a:t>10/12/2016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92C58-740D-494E-BF74-0A571750E3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82332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623F2-2860-43AC-AAB0-45DB52A8665C}" type="datetimeFigureOut">
              <a:rPr lang="en-CA" smtClean="0"/>
              <a:t>10/12/2016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92C58-740D-494E-BF74-0A571750E3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62621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623F2-2860-43AC-AAB0-45DB52A8665C}" type="datetimeFigureOut">
              <a:rPr lang="en-CA" smtClean="0"/>
              <a:t>10/12/2016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92C58-740D-494E-BF74-0A571750E3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05503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623F2-2860-43AC-AAB0-45DB52A8665C}" type="datetimeFigureOut">
              <a:rPr lang="en-CA" smtClean="0"/>
              <a:t>10/12/2016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92C58-740D-494E-BF74-0A571750E3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64553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623F2-2860-43AC-AAB0-45DB52A8665C}" type="datetimeFigureOut">
              <a:rPr lang="en-CA" smtClean="0"/>
              <a:t>10/12/2016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92C58-740D-494E-BF74-0A571750E3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46918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623F2-2860-43AC-AAB0-45DB52A8665C}" type="datetimeFigureOut">
              <a:rPr lang="en-CA" smtClean="0"/>
              <a:t>10/12/2016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92C58-740D-494E-BF74-0A571750E3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90097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623F2-2860-43AC-AAB0-45DB52A8665C}" type="datetimeFigureOut">
              <a:rPr lang="en-CA" smtClean="0"/>
              <a:t>10/12/2016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92C58-740D-494E-BF74-0A571750E3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8690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623F2-2860-43AC-AAB0-45DB52A8665C}" type="datetimeFigureOut">
              <a:rPr lang="en-CA" smtClean="0"/>
              <a:t>10/12/2016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92C58-740D-494E-BF74-0A571750E3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64202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623F2-2860-43AC-AAB0-45DB52A8665C}" type="datetimeFigureOut">
              <a:rPr lang="en-CA" smtClean="0"/>
              <a:t>10/12/2016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92C58-740D-494E-BF74-0A571750E3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19364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623F2-2860-43AC-AAB0-45DB52A8665C}" type="datetimeFigureOut">
              <a:rPr lang="en-CA" smtClean="0"/>
              <a:t>10/12/2016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92C58-740D-494E-BF74-0A571750E3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9306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7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microsoft.com/office/2007/relationships/hdphoto" Target="../media/hdphoto3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09870" y="8677172"/>
            <a:ext cx="28905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Shlush et al. Supplementary Figure 1</a:t>
            </a:r>
            <a:endParaRPr lang="en-CA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424725" y="4688460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en-CA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3" t="43631" r="19293" b="557"/>
          <a:stretch/>
        </p:blipFill>
        <p:spPr>
          <a:xfrm>
            <a:off x="637854" y="500550"/>
            <a:ext cx="4142225" cy="333310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99122" y="3951873"/>
            <a:ext cx="5856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CA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) Rhodamine staining of live FTM HUCPVCs at Step3 of differentiation </a:t>
            </a:r>
            <a:r>
              <a:rPr lang="en-CA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demonsrating</a:t>
            </a:r>
            <a:r>
              <a:rPr lang="en-CA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the viability of many of the rounded cells (arrows).  Blunted arrows indicate dying cells.</a:t>
            </a:r>
            <a:endParaRPr lang="en-C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2404874" y="1379620"/>
            <a:ext cx="150766" cy="351488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501245" y="2665026"/>
            <a:ext cx="150766" cy="351488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3968145" y="2665026"/>
            <a:ext cx="75383" cy="3537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1492550" y="1517264"/>
            <a:ext cx="150766" cy="351488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97474" y="570830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CA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92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008414" y="568644"/>
            <a:ext cx="1440000" cy="144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67641" y="551700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217333" y="551701"/>
            <a:ext cx="1440000" cy="144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67641" y="2134013"/>
            <a:ext cx="1440000" cy="144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234522" y="2134013"/>
            <a:ext cx="1440000" cy="1440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37312" y="233166"/>
            <a:ext cx="10965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UNDIFF</a:t>
            </a:r>
            <a:endParaRPr lang="en-CA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87004" y="237400"/>
            <a:ext cx="10965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STEP3</a:t>
            </a:r>
            <a:endParaRPr lang="en-CA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3463215" y="1134756"/>
            <a:ext cx="809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GLCs</a:t>
            </a:r>
            <a:endParaRPr lang="en-CA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75448" y="1087036"/>
            <a:ext cx="718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FTM</a:t>
            </a: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5743" y="660428"/>
            <a:ext cx="1629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FSHR</a:t>
            </a:r>
            <a:endParaRPr lang="en-CA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121698" y="2669348"/>
            <a:ext cx="718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term</a:t>
            </a: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5005371" y="1243824"/>
            <a:ext cx="460232" cy="795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040367" y="1470383"/>
            <a:ext cx="460232" cy="795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90517" y="3949605"/>
            <a:ext cx="1440000" cy="1440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257398" y="3949381"/>
            <a:ext cx="1440000" cy="14400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013714" y="3912847"/>
            <a:ext cx="1440000" cy="144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060165" y="3666626"/>
            <a:ext cx="7187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UNDIFF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00599" y="3693498"/>
            <a:ext cx="7187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STEP3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 rot="16200000">
            <a:off x="3412943" y="4515492"/>
            <a:ext cx="9751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NTERA2</a:t>
            </a:r>
            <a:endParaRPr lang="en-CA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7715" y="4040349"/>
            <a:ext cx="1268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DAZL</a:t>
            </a:r>
            <a:endParaRPr lang="en-CA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70426" y="6879534"/>
            <a:ext cx="234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en-CA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86458" y="7400094"/>
            <a:ext cx="1440000" cy="144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 rot="16200000">
            <a:off x="3188479" y="8118832"/>
            <a:ext cx="7187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term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86458" y="5855717"/>
            <a:ext cx="1440000" cy="144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596404" y="5847218"/>
            <a:ext cx="1008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VASA</a:t>
            </a:r>
            <a:endParaRPr lang="en-CA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 rot="16200000">
            <a:off x="3178230" y="7354558"/>
            <a:ext cx="7187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FTM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236150" y="5855717"/>
            <a:ext cx="1440000" cy="144000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230981" y="7400094"/>
            <a:ext cx="1440000" cy="1440000"/>
          </a:xfrm>
          <a:prstGeom prst="rect">
            <a:avLst/>
          </a:prstGeom>
        </p:spPr>
      </p:pic>
      <p:cxnSp>
        <p:nvCxnSpPr>
          <p:cNvPr id="33" name="Straight Connector 32"/>
          <p:cNvCxnSpPr/>
          <p:nvPr/>
        </p:nvCxnSpPr>
        <p:spPr>
          <a:xfrm>
            <a:off x="4605574" y="8519503"/>
            <a:ext cx="460232" cy="795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223227" y="61523"/>
            <a:ext cx="1096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POSITIVE CONTROL</a:t>
            </a:r>
            <a:endParaRPr lang="en-CA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 rot="16200000">
            <a:off x="132151" y="6467699"/>
            <a:ext cx="718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FTM</a:t>
            </a: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 rot="16200000">
            <a:off x="178401" y="8050011"/>
            <a:ext cx="718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term</a:t>
            </a: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 rot="16200000">
            <a:off x="142400" y="4494819"/>
            <a:ext cx="718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FTM</a:t>
            </a: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809870" y="8677172"/>
            <a:ext cx="28905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Shlush et al. Supplementary Figure </a:t>
            </a:r>
            <a:r>
              <a:rPr lang="en-CA" sz="12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809870" y="7001799"/>
            <a:ext cx="2698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Lower magnification images shown in Figure 3 D,H,I for immunostaining of FTM HUCPVCs and term HUCPVCs as well as positive controls for </a:t>
            </a:r>
            <a:r>
              <a:rPr lang="en-CA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Sertoli</a:t>
            </a:r>
            <a:r>
              <a:rPr lang="en-CA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cell-associated marker FSHR (</a:t>
            </a:r>
            <a:r>
              <a:rPr lang="en-C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CA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), as well as germ cell-associated markers DAZL (</a:t>
            </a:r>
            <a:r>
              <a:rPr lang="en-C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CA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) and VASA (</a:t>
            </a:r>
            <a:r>
              <a:rPr lang="en-C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CA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C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0173" y="387054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192091" y="4050182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183444" y="5923641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01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81492" y="7032702"/>
            <a:ext cx="5856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Immunostaining of dissociated human testicular cells derived from orchiectomy tissue for germ cell markers (</a:t>
            </a:r>
            <a:r>
              <a:rPr lang="en-CA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C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C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DAZL</a:t>
            </a:r>
            <a:r>
              <a:rPr lang="en-C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C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C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C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C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GPR125. A negative secondary antibody only immunostaining control is included </a:t>
            </a:r>
            <a:r>
              <a:rPr lang="en-C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(C).</a:t>
            </a:r>
            <a:endParaRPr lang="en-CA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F:\ivosilovepamfiles\tstcells.vasa.20.jpg"/>
          <p:cNvPicPr>
            <a:picLocks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9000" contrast="10000"/>
                    </a14:imgEffect>
                  </a14:imgLayer>
                </a14:imgProps>
              </a:ext>
            </a:extLst>
          </a:blip>
          <a:srcRect l="50267" t="-661" b="13388"/>
          <a:stretch/>
        </p:blipFill>
        <p:spPr bwMode="auto">
          <a:xfrm>
            <a:off x="719048" y="4270473"/>
            <a:ext cx="2655371" cy="2751825"/>
          </a:xfrm>
          <a:prstGeom prst="rect">
            <a:avLst/>
          </a:prstGeom>
          <a:noFill/>
        </p:spPr>
      </p:pic>
      <p:pic>
        <p:nvPicPr>
          <p:cNvPr id="3" name="Picture 2" descr="F:\ivosilovepamfiles\dazl.1.20.jpg"/>
          <p:cNvPicPr>
            <a:picLocks noChangeArrowheads="1"/>
          </p:cNvPicPr>
          <p:nvPr/>
        </p:nvPicPr>
        <p:blipFill rotWithShape="1">
          <a:blip r:embed="rId4" cstate="print">
            <a:lum bright="27000" contrast="28000"/>
          </a:blip>
          <a:srcRect l="26199" t="-21" r="24879" b="13238"/>
          <a:stretch/>
        </p:blipFill>
        <p:spPr bwMode="auto">
          <a:xfrm>
            <a:off x="719048" y="1409068"/>
            <a:ext cx="2660400" cy="2750400"/>
          </a:xfrm>
          <a:prstGeom prst="rect">
            <a:avLst/>
          </a:prstGeom>
          <a:noFill/>
        </p:spPr>
      </p:pic>
      <p:pic>
        <p:nvPicPr>
          <p:cNvPr id="4" name="Picture 2" descr="F:\ivosilovepamfiles\gpr125.1.2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73000" contrast="29000"/>
                    </a14:imgEffect>
                  </a14:imgLayer>
                </a14:imgProps>
              </a:ext>
            </a:extLst>
          </a:blip>
          <a:srcRect l="24962" r="25233" b="12980"/>
          <a:stretch/>
        </p:blipFill>
        <p:spPr bwMode="auto">
          <a:xfrm>
            <a:off x="719048" y="4278408"/>
            <a:ext cx="2659130" cy="2743890"/>
          </a:xfrm>
          <a:prstGeom prst="rect">
            <a:avLst/>
          </a:prstGeom>
          <a:noFill/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72" r="27724" b="13169"/>
          <a:stretch/>
        </p:blipFill>
        <p:spPr>
          <a:xfrm>
            <a:off x="3602394" y="4284377"/>
            <a:ext cx="2659132" cy="273792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38242" y="1522075"/>
            <a:ext cx="1016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4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DAZL</a:t>
            </a:r>
            <a:endParaRPr lang="en-CA" sz="1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17424" y="4285870"/>
            <a:ext cx="151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4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GPR125</a:t>
            </a:r>
            <a:endParaRPr lang="en-CA" sz="1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76554" y="4299927"/>
            <a:ext cx="18170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4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2ndary Only</a:t>
            </a:r>
            <a:endParaRPr lang="en-CA" sz="1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4148484" y="6827634"/>
            <a:ext cx="1929650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1923872" y="3222117"/>
            <a:ext cx="363711" cy="226721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1093209" y="5124450"/>
            <a:ext cx="224215" cy="331495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1317424" y="6073374"/>
            <a:ext cx="224215" cy="331495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509817" y="8629046"/>
            <a:ext cx="28905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Shlush et al. Supplementary Figure </a:t>
            </a:r>
            <a:r>
              <a:rPr lang="en-CA" sz="12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9400" y="1104900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71792" y="4299927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400352" y="4286468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08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554" y="657304"/>
            <a:ext cx="4870897" cy="36674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751" y="4454545"/>
            <a:ext cx="2390625" cy="180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827" y="6334221"/>
            <a:ext cx="2390625" cy="180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555" y="6334221"/>
            <a:ext cx="2390625" cy="180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827" y="4454545"/>
            <a:ext cx="2390626" cy="180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09817" y="8629046"/>
            <a:ext cx="28905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Shlush et al. Supplementary Figure </a:t>
            </a:r>
            <a:r>
              <a:rPr lang="en-CA" sz="12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554" y="763274"/>
            <a:ext cx="20374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DAZL</a:t>
            </a:r>
          </a:p>
          <a:p>
            <a:r>
              <a:rPr lang="en-CA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PKH26</a:t>
            </a:r>
          </a:p>
          <a:p>
            <a:r>
              <a:rPr lang="en-CA" sz="1600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Hoechst</a:t>
            </a:r>
          </a:p>
          <a:p>
            <a:endParaRPr lang="en-CA" sz="1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04751" y="4457841"/>
            <a:ext cx="2037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DAZL</a:t>
            </a:r>
          </a:p>
          <a:p>
            <a:endParaRPr lang="en-CA" sz="1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80821" y="4454545"/>
            <a:ext cx="3429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CA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PKH26</a:t>
            </a:r>
          </a:p>
          <a:p>
            <a:r>
              <a:rPr lang="en-CA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Hoechst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577827" y="6334221"/>
            <a:ext cx="3429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CA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PKH26</a:t>
            </a:r>
            <a:endParaRPr lang="en-CA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85251" y="6334221"/>
            <a:ext cx="10310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Hoechst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6954" y="8172201"/>
            <a:ext cx="5856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Immunostaining of xenograft assay testicular sections for DAZL (in addition to what is shown in Figure 5) showing merged and non-merged channels for DAZL (green), PKH26 (red) and Hoechst counterstain (blue).</a:t>
            </a:r>
            <a:endParaRPr lang="en-CA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4625361" y="3280054"/>
            <a:ext cx="363711" cy="226721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2606942" y="2492780"/>
            <a:ext cx="363711" cy="226721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4807217" y="2888742"/>
            <a:ext cx="363711" cy="226721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4149992" y="2472003"/>
            <a:ext cx="363711" cy="226721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849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32378</TotalTime>
  <Words>217</Words>
  <Application>Microsoft Office PowerPoint</Application>
  <PresentationFormat>Letter Paper (8.5x11 in)</PresentationFormat>
  <Paragraphs>45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afisher</dc:creator>
  <cp:lastModifiedBy>Liran Shlush</cp:lastModifiedBy>
  <cp:revision>238</cp:revision>
  <cp:lastPrinted>2015-01-14T20:05:00Z</cp:lastPrinted>
  <dcterms:created xsi:type="dcterms:W3CDTF">2014-03-27T18:37:37Z</dcterms:created>
  <dcterms:modified xsi:type="dcterms:W3CDTF">2016-12-10T19:14:49Z</dcterms:modified>
</cp:coreProperties>
</file>