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0" r:id="rId2"/>
  </p:sldIdLst>
  <p:sldSz cx="6858000" cy="9144000" type="letter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anneke" initials="H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006" autoAdjust="0"/>
    <p:restoredTop sz="98053" autoAdjust="0"/>
  </p:normalViewPr>
  <p:slideViewPr>
    <p:cSldViewPr snapToGrid="0" snapToObjects="1">
      <p:cViewPr>
        <p:scale>
          <a:sx n="100" d="100"/>
          <a:sy n="100" d="100"/>
        </p:scale>
        <p:origin x="-1344" y="-72"/>
      </p:cViewPr>
      <p:guideLst>
        <p:guide orient="horz" pos="2885"/>
        <p:guide pos="18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20BFC-1BF6-E24D-A9D0-24833CB363FA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2E6CCB-9C7D-9949-9751-B889D075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7654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5" y="1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/>
          <a:lstStyle>
            <a:lvl1pPr algn="r">
              <a:defRPr sz="1200"/>
            </a:lvl1pPr>
          </a:lstStyle>
          <a:p>
            <a:fld id="{5EA868F3-BE6F-404F-B33C-959011B502F2}" type="datetimeFigureOut">
              <a:rPr lang="en-AU" smtClean="0"/>
              <a:pPr/>
              <a:t>25/06/2017</a:t>
            </a:fld>
            <a:endParaRPr lang="en-AU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2030413" y="746125"/>
            <a:ext cx="27971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1" tIns="45865" rIns="91731" bIns="45865" rtlCol="0" anchor="ctr"/>
          <a:lstStyle/>
          <a:p>
            <a:endParaRPr lang="en-AU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1" y="4724204"/>
            <a:ext cx="5486400" cy="4475559"/>
          </a:xfrm>
          <a:prstGeom prst="rect">
            <a:avLst/>
          </a:prstGeom>
        </p:spPr>
        <p:txBody>
          <a:bodyPr vert="horz" lIns="91731" tIns="45865" rIns="91731" bIns="45865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AU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2" y="9446679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5" y="9446679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 anchor="b"/>
          <a:lstStyle>
            <a:lvl1pPr algn="r">
              <a:defRPr sz="1200"/>
            </a:lvl1pPr>
          </a:lstStyle>
          <a:p>
            <a:fld id="{4DA96477-3B2D-4A53-ABF3-E1F3E6401245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3690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47649" y="145500"/>
            <a:ext cx="860748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1400" b="1" u="sng" dirty="0">
                <a:latin typeface="Calibri" pitchFamily="34" charset="0"/>
                <a:cs typeface="Times New Roman" pitchFamily="18" charset="0"/>
              </a:rPr>
              <a:t>Figure</a:t>
            </a:r>
            <a:r>
              <a:rPr lang="en-GB" sz="1400" b="1" u="sng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en-GB" sz="1400" b="1" u="sng" dirty="0" smtClean="0">
                <a:latin typeface="Calibri" pitchFamily="34" charset="0"/>
                <a:cs typeface="Times New Roman" pitchFamily="18" charset="0"/>
              </a:rPr>
              <a:t>S3</a:t>
            </a:r>
            <a:endParaRPr lang="en-AU" sz="600" dirty="0"/>
          </a:p>
          <a:p>
            <a:pPr eaLnBrk="0" hangingPunct="0"/>
            <a:r>
              <a:rPr lang="en-GB" sz="1200" dirty="0">
                <a:cs typeface="Times New Roman" pitchFamily="18" charset="0"/>
              </a:rPr>
              <a:t/>
            </a:r>
            <a:br>
              <a:rPr lang="en-GB" sz="1200" dirty="0">
                <a:cs typeface="Times New Roman" pitchFamily="18" charset="0"/>
              </a:rPr>
            </a:br>
            <a:endParaRPr lang="en-AU" sz="600" dirty="0"/>
          </a:p>
          <a:p>
            <a:pPr eaLnBrk="0" hangingPunct="0"/>
            <a:endParaRPr lang="en-AU" dirty="0"/>
          </a:p>
        </p:txBody>
      </p:sp>
      <p:sp>
        <p:nvSpPr>
          <p:cNvPr id="7" name="矩形 6"/>
          <p:cNvSpPr/>
          <p:nvPr/>
        </p:nvSpPr>
        <p:spPr>
          <a:xfrm>
            <a:off x="247649" y="7429501"/>
            <a:ext cx="63817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b="1" dirty="0"/>
              <a:t>Figure </a:t>
            </a:r>
            <a:r>
              <a:rPr lang="en-US" altLang="zh-CN" sz="1200" b="1" dirty="0" smtClean="0"/>
              <a:t>S3</a:t>
            </a:r>
            <a:r>
              <a:rPr lang="en-US" altLang="zh-CN" sz="1200" dirty="0" smtClean="0"/>
              <a:t>.</a:t>
            </a:r>
            <a:r>
              <a:rPr lang="en-US" altLang="zh-CN" sz="1200" b="1" dirty="0" smtClean="0"/>
              <a:t> </a:t>
            </a:r>
            <a:r>
              <a:rPr lang="en-US" altLang="zh-CN" sz="1200" b="1" dirty="0"/>
              <a:t>Sex differences in the expression of MMP-2 and TIMP-1 proteins in </a:t>
            </a:r>
            <a:r>
              <a:rPr lang="en-US" altLang="zh-CN" sz="1200" b="1" dirty="0" err="1"/>
              <a:t>hPSC</a:t>
            </a:r>
            <a:r>
              <a:rPr lang="en-US" altLang="zh-CN" sz="1200" b="1" dirty="0"/>
              <a:t>-derived </a:t>
            </a:r>
            <a:r>
              <a:rPr lang="en-US" altLang="zh-CN" sz="1200" b="1" dirty="0" err="1"/>
              <a:t>pSMCs</a:t>
            </a:r>
            <a:r>
              <a:rPr lang="en-US" altLang="zh-CN" sz="1200" dirty="0"/>
              <a:t>. (</a:t>
            </a:r>
            <a:r>
              <a:rPr lang="en-US" altLang="zh-CN" sz="1200" b="1" dirty="0"/>
              <a:t>A), (B) </a:t>
            </a:r>
            <a:r>
              <a:rPr lang="en-US" altLang="zh-CN" sz="1200" dirty="0"/>
              <a:t>and </a:t>
            </a:r>
            <a:r>
              <a:rPr lang="en-US" altLang="zh-CN" sz="1200" b="1" dirty="0"/>
              <a:t>(C)</a:t>
            </a:r>
            <a:r>
              <a:rPr lang="en-US" altLang="zh-CN" sz="1200" dirty="0"/>
              <a:t>. Gelatin </a:t>
            </a:r>
            <a:r>
              <a:rPr lang="en-US" altLang="zh-CN" sz="1200" dirty="0" err="1"/>
              <a:t>zymography</a:t>
            </a:r>
            <a:r>
              <a:rPr lang="en-US" altLang="zh-CN" sz="1200" dirty="0"/>
              <a:t> of MMP activities in concentrated condition media from HuF3-pSMC, H1-pSMC, and H9-pSMC co-cultured with different concentrations of 17β-estradiol. </a:t>
            </a:r>
            <a:r>
              <a:rPr lang="en-US" altLang="zh-CN" sz="1200" dirty="0" smtClean="0"/>
              <a:t>Graphs </a:t>
            </a:r>
            <a:r>
              <a:rPr lang="en-US" altLang="zh-CN" sz="1200" dirty="0"/>
              <a:t>show the </a:t>
            </a:r>
            <a:r>
              <a:rPr lang="en-US" altLang="zh-CN" sz="1200" dirty="0" err="1"/>
              <a:t>densitometric</a:t>
            </a:r>
            <a:r>
              <a:rPr lang="en-US" altLang="zh-CN" sz="1200" dirty="0"/>
              <a:t> data of active-MMP-2 and/or pro-MMP-2 activities. (</a:t>
            </a:r>
            <a:r>
              <a:rPr lang="en-US" altLang="zh-CN" sz="1200" b="1" dirty="0"/>
              <a:t>D) </a:t>
            </a:r>
            <a:r>
              <a:rPr lang="en-US" altLang="zh-CN" sz="1200" dirty="0"/>
              <a:t>and</a:t>
            </a:r>
            <a:r>
              <a:rPr lang="en-US" altLang="zh-CN" sz="1200" b="1" dirty="0"/>
              <a:t> (E).</a:t>
            </a:r>
            <a:r>
              <a:rPr lang="en-US" altLang="zh-CN" sz="1200" dirty="0"/>
              <a:t> Western blot analysis of TIMP-1 in the concentrated supernatants from male H1-pSMC and female H9-pSMCs.  *p&lt; 0.05 and **p&lt;0.01, compared to untreated cells; data were analyzed by one- and two-way ANOVA followed by Tukey post hoc test. Data shown represent the mean ± SD from three independent experiments, each performed in </a:t>
            </a:r>
            <a:r>
              <a:rPr lang="en-US" altLang="zh-CN" sz="1200" dirty="0" smtClean="0"/>
              <a:t>triplicate.</a:t>
            </a:r>
            <a:endParaRPr lang="zh-CN" altLang="en-US" sz="12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49" y="428625"/>
            <a:ext cx="6381749" cy="7046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18971</TotalTime>
  <Words>131</Words>
  <Application>Microsoft Office PowerPoint</Application>
  <PresentationFormat>Letter Paper (8.5x11 in)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Unimelb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James Richard Bell</dc:creator>
  <cp:lastModifiedBy>Calumpang, Mario Jade</cp:lastModifiedBy>
  <cp:revision>633</cp:revision>
  <cp:lastPrinted>2016-06-01T05:34:00Z</cp:lastPrinted>
  <dcterms:created xsi:type="dcterms:W3CDTF">2014-07-31T10:03:52Z</dcterms:created>
  <dcterms:modified xsi:type="dcterms:W3CDTF">2017-06-24T19:15:24Z</dcterms:modified>
</cp:coreProperties>
</file>