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17" r:id="rId2"/>
  </p:sldIdLst>
  <p:sldSz cx="37725350" cy="50298350"/>
  <p:notesSz cx="6742113" cy="98726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sz="99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39">
          <p15:clr>
            <a:srgbClr val="A4A3A4"/>
          </p15:clr>
        </p15:guide>
        <p15:guide id="2" pos="11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  <a:srgbClr val="0033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4" autoAdjust="0"/>
    <p:restoredTop sz="98561" autoAdjust="0"/>
  </p:normalViewPr>
  <p:slideViewPr>
    <p:cSldViewPr snapToGrid="0">
      <p:cViewPr varScale="1">
        <p:scale>
          <a:sx n="12" d="100"/>
          <a:sy n="12" d="100"/>
        </p:scale>
        <p:origin x="1928" y="64"/>
      </p:cViewPr>
      <p:guideLst>
        <p:guide orient="horz" pos="15839"/>
        <p:guide pos="11881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2928" y="-114"/>
      </p:cViewPr>
      <p:guideLst>
        <p:guide orient="horz" pos="3109"/>
        <p:guide pos="212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66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6600" dirty="0"/>
              <a:t>O2 concentration</a:t>
            </a:r>
            <a:endParaRPr lang="ja-JP" sz="6600" dirty="0"/>
          </a:p>
        </c:rich>
      </c:tx>
      <c:layout>
        <c:manualLayout>
          <c:xMode val="edge"/>
          <c:yMode val="edge"/>
          <c:x val="0.3852303444166903"/>
          <c:y val="7.0490867469008691E-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6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5046099638998869"/>
          <c:y val="0.12629251067563593"/>
          <c:w val="0.80631675087122223"/>
          <c:h val="0.690706435847287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'初代から3rdまでのpHと酸素濃度(1lot)'!$E$1</c:f>
              <c:strCache>
                <c:ptCount val="1"/>
                <c:pt idx="0">
                  <c:v>5% Liquid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0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'初代から3rdまでのpHと酸素濃度(1lot)'!$D$2:$D$16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10</c:v>
                </c:pt>
                <c:pt idx="3">
                  <c:v>11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18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28</c:v>
                </c:pt>
                <c:pt idx="14">
                  <c:v>29</c:v>
                </c:pt>
              </c:numCache>
            </c:numRef>
          </c:xVal>
          <c:yVal>
            <c:numRef>
              <c:f>'初代から3rdまでのpHと酸素濃度(1lot)'!$E$2:$E$16</c:f>
              <c:numCache>
                <c:formatCode>General</c:formatCode>
                <c:ptCount val="15"/>
                <c:pt idx="0">
                  <c:v>5.8929999999999998</c:v>
                </c:pt>
                <c:pt idx="1">
                  <c:v>6.2629999999999999</c:v>
                </c:pt>
                <c:pt idx="2">
                  <c:v>6.1070000000000002</c:v>
                </c:pt>
                <c:pt idx="3">
                  <c:v>6.1349999999999998</c:v>
                </c:pt>
                <c:pt idx="4">
                  <c:v>6.1909999999999998</c:v>
                </c:pt>
                <c:pt idx="5">
                  <c:v>6.0549999999999997</c:v>
                </c:pt>
                <c:pt idx="6">
                  <c:v>6.03</c:v>
                </c:pt>
                <c:pt idx="7">
                  <c:v>5.88</c:v>
                </c:pt>
                <c:pt idx="8">
                  <c:v>5.9950000000000001</c:v>
                </c:pt>
                <c:pt idx="9">
                  <c:v>6.3</c:v>
                </c:pt>
                <c:pt idx="10">
                  <c:v>6.12</c:v>
                </c:pt>
                <c:pt idx="11">
                  <c:v>6.3719999999999999</c:v>
                </c:pt>
                <c:pt idx="12">
                  <c:v>5.4539999999999997</c:v>
                </c:pt>
                <c:pt idx="13">
                  <c:v>6.59</c:v>
                </c:pt>
                <c:pt idx="14">
                  <c:v>6.2939999999999996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FFE-4C05-BA9C-7AAED38E06F4}"/>
            </c:ext>
          </c:extLst>
        </c:ser>
        <c:ser>
          <c:idx val="1"/>
          <c:order val="1"/>
          <c:tx>
            <c:strRef>
              <c:f>'初代から3rdまでのpHと酸素濃度(1lot)'!$F$1</c:f>
              <c:strCache>
                <c:ptCount val="1"/>
                <c:pt idx="0">
                  <c:v>5% Air</c:v>
                </c:pt>
              </c:strCache>
            </c:strRef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xVal>
            <c:numRef>
              <c:f>'初代から3rdまでのpHと酸素濃度(1lot)'!$D$2:$D$16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10</c:v>
                </c:pt>
                <c:pt idx="3">
                  <c:v>11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18</c:v>
                </c:pt>
                <c:pt idx="8">
                  <c:v>21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28</c:v>
                </c:pt>
                <c:pt idx="14">
                  <c:v>29</c:v>
                </c:pt>
              </c:numCache>
            </c:numRef>
          </c:xVal>
          <c:yVal>
            <c:numRef>
              <c:f>'初代から3rdまでのpHと酸素濃度(1lot)'!$F$2:$F$16</c:f>
              <c:numCache>
                <c:formatCode>0.000</c:formatCode>
                <c:ptCount val="15"/>
                <c:pt idx="0">
                  <c:v>5.1557909485451603</c:v>
                </c:pt>
                <c:pt idx="1">
                  <c:v>5.5309991024971401</c:v>
                </c:pt>
                <c:pt idx="2">
                  <c:v>5.7329325431536802</c:v>
                </c:pt>
                <c:pt idx="3">
                  <c:v>5.8338090935795597</c:v>
                </c:pt>
                <c:pt idx="4">
                  <c:v>5.9375020515995898</c:v>
                </c:pt>
                <c:pt idx="5">
                  <c:v>5.6802677913870996</c:v>
                </c:pt>
                <c:pt idx="6">
                  <c:v>5.2853247769990501</c:v>
                </c:pt>
                <c:pt idx="7">
                  <c:v>5.3000303716054997</c:v>
                </c:pt>
                <c:pt idx="8">
                  <c:v>5.4274689953973301</c:v>
                </c:pt>
                <c:pt idx="9">
                  <c:v>5.7475859545306598</c:v>
                </c:pt>
                <c:pt idx="10">
                  <c:v>5.5501961809520699</c:v>
                </c:pt>
                <c:pt idx="11">
                  <c:v>5.6818613592690097</c:v>
                </c:pt>
                <c:pt idx="12">
                  <c:v>5.1944811590537201</c:v>
                </c:pt>
                <c:pt idx="13">
                  <c:v>5.6775726475883301</c:v>
                </c:pt>
                <c:pt idx="14">
                  <c:v>5.61509103676699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FFE-4C05-BA9C-7AAED38E0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315760"/>
        <c:axId val="614315368"/>
      </c:scatterChart>
      <c:valAx>
        <c:axId val="6143157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6600" dirty="0"/>
                  <a:t>Culture day</a:t>
                </a:r>
                <a:endParaRPr lang="ja-JP" sz="6600" dirty="0"/>
              </a:p>
            </c:rich>
          </c:tx>
          <c:layout>
            <c:manualLayout>
              <c:xMode val="edge"/>
              <c:yMode val="edge"/>
              <c:x val="0.43090795906641977"/>
              <c:y val="0.921240095236503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614315368"/>
        <c:crosses val="autoZero"/>
        <c:crossBetween val="midCat"/>
        <c:majorUnit val="10"/>
      </c:valAx>
      <c:valAx>
        <c:axId val="6143153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6600" dirty="0"/>
                  <a:t>O</a:t>
                </a:r>
                <a:r>
                  <a:rPr lang="en-US" sz="6600" baseline="-25000" dirty="0"/>
                  <a:t>2</a:t>
                </a:r>
                <a:r>
                  <a:rPr lang="en-US" sz="6600" dirty="0"/>
                  <a:t> Concentration</a:t>
                </a:r>
                <a:r>
                  <a:rPr lang="en-US" sz="6600" baseline="0" dirty="0"/>
                  <a:t> </a:t>
                </a:r>
                <a:r>
                  <a:rPr lang="en-US" sz="6600" dirty="0"/>
                  <a:t>%</a:t>
                </a:r>
                <a:endParaRPr lang="ja-JP" sz="6600" dirty="0"/>
              </a:p>
            </c:rich>
          </c:tx>
          <c:layout>
            <c:manualLayout>
              <c:xMode val="edge"/>
              <c:yMode val="edge"/>
              <c:x val="6.8886382133417322E-3"/>
              <c:y val="0.108560754462122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6143157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068354403672663"/>
          <c:y val="0.6251081164366129"/>
          <c:w val="0.22941639349149337"/>
          <c:h val="0.168673609796909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4910691143393961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6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853169664429978"/>
          <c:y val="0.13821593975690333"/>
          <c:w val="0.76928176202976761"/>
          <c:h val="0.61251109390819991"/>
        </c:manualLayout>
      </c:layout>
      <c:scatterChart>
        <c:scatterStyle val="lineMarker"/>
        <c:varyColors val="0"/>
        <c:ser>
          <c:idx val="0"/>
          <c:order val="0"/>
          <c:tx>
            <c:strRef>
              <c:f>'初代から3rdまでのpHと酸素濃度(1lot)'!$B$1</c:f>
              <c:strCache>
                <c:ptCount val="1"/>
                <c:pt idx="0">
                  <c:v>pH</c:v>
                </c:pt>
              </c:strCache>
            </c:strRef>
          </c:tx>
          <c:spPr>
            <a:ln w="38100" cap="flat" cmpd="sng" algn="ctr">
              <a:solidFill>
                <a:srgbClr val="000000"/>
              </a:solidFill>
              <a:prstDash val="solid"/>
              <a:miter lim="800000"/>
            </a:ln>
            <a:effectLst/>
          </c:spPr>
          <c:marker>
            <c:symbol val="circle"/>
            <c:size val="5"/>
            <c:spPr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c:spPr>
          </c:marker>
          <c:xVal>
            <c:numRef>
              <c:f>'初代から3rdまでのpHと酸素濃度(1lot)'!$A$2:$A$15</c:f>
              <c:numCache>
                <c:formatCode>General</c:formatCode>
                <c:ptCount val="14"/>
                <c:pt idx="0">
                  <c:v>1</c:v>
                </c:pt>
                <c:pt idx="1">
                  <c:v>10</c:v>
                </c:pt>
                <c:pt idx="2">
                  <c:v>11</c:v>
                </c:pt>
                <c:pt idx="3">
                  <c:v>14</c:v>
                </c:pt>
                <c:pt idx="4">
                  <c:v>15</c:v>
                </c:pt>
                <c:pt idx="5">
                  <c:v>16</c:v>
                </c:pt>
                <c:pt idx="6">
                  <c:v>18</c:v>
                </c:pt>
                <c:pt idx="7">
                  <c:v>21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  <c:pt idx="11">
                  <c:v>25</c:v>
                </c:pt>
                <c:pt idx="12">
                  <c:v>28</c:v>
                </c:pt>
                <c:pt idx="13">
                  <c:v>29</c:v>
                </c:pt>
              </c:numCache>
            </c:numRef>
          </c:xVal>
          <c:yVal>
            <c:numRef>
              <c:f>'初代から3rdまでのpHと酸素濃度(1lot)'!$B$2:$B$15</c:f>
              <c:numCache>
                <c:formatCode>0.000</c:formatCode>
                <c:ptCount val="14"/>
                <c:pt idx="0">
                  <c:v>7.0157083155300697</c:v>
                </c:pt>
                <c:pt idx="1">
                  <c:v>6.9520896106541796</c:v>
                </c:pt>
                <c:pt idx="2">
                  <c:v>6.9721857967311101</c:v>
                </c:pt>
                <c:pt idx="3">
                  <c:v>6.9878134555843099</c:v>
                </c:pt>
                <c:pt idx="4">
                  <c:v>6.9609292723295404</c:v>
                </c:pt>
                <c:pt idx="5">
                  <c:v>6.9612583405917903</c:v>
                </c:pt>
                <c:pt idx="6">
                  <c:v>6.9700228675356799</c:v>
                </c:pt>
                <c:pt idx="7">
                  <c:v>6.9278209001288404</c:v>
                </c:pt>
                <c:pt idx="8">
                  <c:v>6.9356251159472304</c:v>
                </c:pt>
                <c:pt idx="9">
                  <c:v>6.9150651696922703</c:v>
                </c:pt>
                <c:pt idx="10">
                  <c:v>6.8978696080096</c:v>
                </c:pt>
                <c:pt idx="11">
                  <c:v>6.8527944544458901</c:v>
                </c:pt>
                <c:pt idx="12">
                  <c:v>6.9010981511557601</c:v>
                </c:pt>
                <c:pt idx="13">
                  <c:v>6.8773810279827501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B1C-49DF-8A8E-D663E9DDA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988624"/>
        <c:axId val="577986272"/>
      </c:scatterChart>
      <c:valAx>
        <c:axId val="5779886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6600" dirty="0"/>
                  <a:t>Culture</a:t>
                </a:r>
                <a:r>
                  <a:rPr lang="en-US" sz="6600" baseline="0" dirty="0"/>
                  <a:t> </a:t>
                </a:r>
                <a:r>
                  <a:rPr lang="en-US" sz="6600" dirty="0"/>
                  <a:t>day</a:t>
                </a:r>
                <a:endParaRPr lang="ja-JP" sz="66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77986272"/>
        <c:crosses val="autoZero"/>
        <c:crossBetween val="midCat"/>
        <c:majorUnit val="10"/>
      </c:valAx>
      <c:valAx>
        <c:axId val="57798627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6600"/>
                  <a:t>pH</a:t>
                </a:r>
                <a:endParaRPr lang="ja-JP" sz="6600"/>
              </a:p>
            </c:rich>
          </c:tx>
          <c:layout>
            <c:manualLayout>
              <c:xMode val="edge"/>
              <c:yMode val="edge"/>
              <c:x val="2.2326766200041284E-2"/>
              <c:y val="0.392944046540233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#,##0_);[Red]\(#,##0\)" sourceLinked="0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779886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02F323E-01A5-4461-8882-28567D3696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89813" tIns="44907" rIns="89813" bIns="44907" rtlCol="0"/>
          <a:lstStyle>
            <a:lvl1pPr algn="l" eaLnBrk="1" hangingPunct="1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FAC17E3-964C-4755-BEC8-488AFB8112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1113" y="0"/>
            <a:ext cx="2919412" cy="493713"/>
          </a:xfrm>
          <a:prstGeom prst="rect">
            <a:avLst/>
          </a:prstGeom>
        </p:spPr>
        <p:txBody>
          <a:bodyPr vert="horz" wrap="square" lIns="89813" tIns="44907" rIns="89813" bIns="4490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9EE15F9B-22EE-4757-B76E-57AC4F1934A7}" type="datetime1">
              <a:rPr lang="ja-JP" altLang="en-US"/>
              <a:pPr>
                <a:defRPr/>
              </a:pPr>
              <a:t>2020/10/6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76B21D87-1D6B-404D-9388-70A9C92A11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982788" y="739775"/>
            <a:ext cx="2776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13" tIns="44907" rIns="89813" bIns="44907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AFE56D86-4771-449C-835F-2A0D68F4F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9475"/>
            <a:ext cx="5395913" cy="4443413"/>
          </a:xfrm>
          <a:prstGeom prst="rect">
            <a:avLst/>
          </a:prstGeom>
        </p:spPr>
        <p:txBody>
          <a:bodyPr vert="horz" wrap="square" lIns="89813" tIns="44907" rIns="89813" bIns="449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DB85D8-6CB7-45BB-B216-DABA73B953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19413" cy="493712"/>
          </a:xfrm>
          <a:prstGeom prst="rect">
            <a:avLst/>
          </a:prstGeom>
        </p:spPr>
        <p:txBody>
          <a:bodyPr vert="horz" lIns="89813" tIns="44907" rIns="89813" bIns="44907" rtlCol="0" anchor="b"/>
          <a:lstStyle>
            <a:lvl1pPr algn="l" eaLnBrk="1" hangingPunct="1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CAB86A-00A1-4372-A925-F6FC3F5D29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1113" y="9377363"/>
            <a:ext cx="2919412" cy="493712"/>
          </a:xfrm>
          <a:prstGeom prst="rect">
            <a:avLst/>
          </a:prstGeom>
        </p:spPr>
        <p:txBody>
          <a:bodyPr vert="horz" wrap="square" lIns="89813" tIns="44907" rIns="89813" bIns="449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B057CA6A-9E60-4900-996D-EA444ADECE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pitchFamily="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828926" y="15625764"/>
            <a:ext cx="32067500" cy="1078071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659438" y="28501976"/>
            <a:ext cx="26406475" cy="12853988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102ACB-46BD-4D94-B2D5-8A5154CF88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5F4403-E590-4F45-8FAA-2597AB3484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2789C5-A339-4FBC-9A23-193ACEF845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F8665-4A61-4A58-9F38-B02B240E8C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17580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6AC615-7A3D-40B8-9180-16E0DD2F8C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4FDEC5-DA43-49C4-8CDB-DBF386067F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7EF4F1-F696-48C3-B825-1878C62004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15924-58C1-49BD-8C6A-620B822B7A9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7251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7351038" y="2017714"/>
            <a:ext cx="8488362" cy="429101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885950" y="2017714"/>
            <a:ext cx="25312688" cy="429101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64DDDC-20E8-4994-8B9F-53ED62276F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4E2C21-E5B5-4C00-AB53-55574E320D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78C5AC-AB3E-4EDB-8B30-A3747663FF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B7EA8-F57D-4781-8CDE-085B2FC5356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55609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A52FE7-23B4-43AC-98FD-73E2C1E64E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43BCB0-C566-4B96-91F9-77F0A00F37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EB8E59-A107-4598-B565-2A7C6A785F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20831-9A07-438C-B3FC-B7D124A5B6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35458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79738" y="32321501"/>
            <a:ext cx="32067500" cy="99901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979738" y="21318538"/>
            <a:ext cx="32067500" cy="110029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F6170D-53A2-41D1-91AB-E8C351F04A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21E80D-763A-4BD7-BDA9-4E066524EE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6679EA-EB9C-40A9-9848-56E501E1CF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CEDDA-71E4-40E9-ABD6-D3C2B04EEC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656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885951" y="11736388"/>
            <a:ext cx="16900525" cy="33191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8938876" y="11736388"/>
            <a:ext cx="16900525" cy="33191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109D82-C83F-46AB-92E7-CEAA8F9A59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8F7D61-0D4D-4388-8CEC-B685BBDBB3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D4459B-18EC-4F38-AE62-793245ABE7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0882E-7C9F-4E0E-B481-949DC4FE56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564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5950" y="2014538"/>
            <a:ext cx="33953450" cy="8382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885950" y="11258550"/>
            <a:ext cx="16668750" cy="46926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885950" y="15951201"/>
            <a:ext cx="16668750" cy="28979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9164301" y="11258550"/>
            <a:ext cx="16675100" cy="46926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9164301" y="15951201"/>
            <a:ext cx="16675100" cy="28979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4A9A87-3A40-4F5E-823E-DEFA94F82A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13EA032-E6DE-4644-9D4C-2CA4382BC3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B3C39B9-0289-4FE5-BDD1-E571A2CAAC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BEA23-57F3-419F-BF1B-F212D58AC4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4436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ACB1E6F-7B3C-46BC-AD9E-9C760B34CA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229563-E795-4A52-AFE4-2B089F984A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2498D08-97D0-4B7D-B058-D376CD7504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C7153-F7FE-40D2-A7EE-EABF7A09EFF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95144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81EEA98-C4D1-433A-B03C-DC6C4DB159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B159298-2AE8-4846-A22A-F42CA40C81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33417BE-8D3D-4441-AEE1-F1FD3DC36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39606-5D46-4BEA-89B7-E03951CD35B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1646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5951" y="2001838"/>
            <a:ext cx="12411075" cy="85232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4749464" y="2001838"/>
            <a:ext cx="21089937" cy="42929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885951" y="10525125"/>
            <a:ext cx="12411075" cy="34405888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878E3B-A466-49C0-AC72-2D762FD647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FBBD69-0FD8-4CAA-8947-9DEDD2DCD7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35FB28-CB6D-41F3-A8E9-5CE0CA973E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DEE72-F0B7-48CC-9B74-CFF24F2F81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5486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94576" y="35209165"/>
            <a:ext cx="22634575" cy="415607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7394576" y="4494214"/>
            <a:ext cx="22634575" cy="3017837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7394576" y="39365238"/>
            <a:ext cx="22634575" cy="590391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C34EEC-8447-4F46-B36D-860B22407E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027007-0048-47EA-B407-E802308DE7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E92B46-64E4-4F28-997C-F7CB46C339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440EF-95C6-4987-A3C2-C240DEABE73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430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5A4E1E2-B048-48CC-9513-F8F0934E14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85950" y="2017713"/>
            <a:ext cx="33953450" cy="838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2456" tIns="251228" rIns="502456" bIns="25122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D87E328-1D86-4267-A3FB-0C2317AB61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885950" y="11736388"/>
            <a:ext cx="33953450" cy="3319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2456" tIns="251228" rIns="502456" bIns="2512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6150279-D0BC-4A19-87D5-62436B1113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85950" y="45800963"/>
            <a:ext cx="8802688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2456" tIns="251228" rIns="502456" bIns="251228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7700">
                <a:latin typeface="Arial" pitchFamily="-105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7B5AE63-1601-48DE-9899-080054FE0CF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888913" y="45800963"/>
            <a:ext cx="11947525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2456" tIns="251228" rIns="502456" bIns="25122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700">
                <a:latin typeface="Arial" pitchFamily="-105" charset="0"/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2A3862A-A288-4D50-AF8A-310C1022B1A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036713" y="45800963"/>
            <a:ext cx="8802687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2456" tIns="251228" rIns="502456" bIns="25122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700"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394FCF81-74AF-41FB-9FDE-6A4DF663438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27613" rtl="0" eaLnBrk="0" fontAlgn="base" hangingPunct="0">
        <a:spcBef>
          <a:spcPct val="0"/>
        </a:spcBef>
        <a:spcAft>
          <a:spcPct val="0"/>
        </a:spcAft>
        <a:defRPr kumimoji="1" sz="24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027613" rtl="0" eaLnBrk="0" fontAlgn="base" hangingPunct="0">
        <a:spcBef>
          <a:spcPct val="0"/>
        </a:spcBef>
        <a:spcAft>
          <a:spcPct val="0"/>
        </a:spcAft>
        <a:defRPr kumimoji="1" sz="241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defTabSz="5027613" rtl="0" eaLnBrk="0" fontAlgn="base" hangingPunct="0">
        <a:spcBef>
          <a:spcPct val="0"/>
        </a:spcBef>
        <a:spcAft>
          <a:spcPct val="0"/>
        </a:spcAft>
        <a:defRPr kumimoji="1" sz="241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defTabSz="5027613" rtl="0" eaLnBrk="0" fontAlgn="base" hangingPunct="0">
        <a:spcBef>
          <a:spcPct val="0"/>
        </a:spcBef>
        <a:spcAft>
          <a:spcPct val="0"/>
        </a:spcAft>
        <a:defRPr kumimoji="1" sz="241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defTabSz="5027613" rtl="0" eaLnBrk="0" fontAlgn="base" hangingPunct="0">
        <a:spcBef>
          <a:spcPct val="0"/>
        </a:spcBef>
        <a:spcAft>
          <a:spcPct val="0"/>
        </a:spcAft>
        <a:defRPr kumimoji="1" sz="241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189" algn="ctr" defTabSz="5029074" rtl="0" fontAlgn="base">
        <a:spcBef>
          <a:spcPct val="0"/>
        </a:spcBef>
        <a:spcAft>
          <a:spcPct val="0"/>
        </a:spcAft>
        <a:defRPr kumimoji="1" sz="24199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377" algn="ctr" defTabSz="5029074" rtl="0" fontAlgn="base">
        <a:spcBef>
          <a:spcPct val="0"/>
        </a:spcBef>
        <a:spcAft>
          <a:spcPct val="0"/>
        </a:spcAft>
        <a:defRPr kumimoji="1" sz="24199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566" algn="ctr" defTabSz="5029074" rtl="0" fontAlgn="base">
        <a:spcBef>
          <a:spcPct val="0"/>
        </a:spcBef>
        <a:spcAft>
          <a:spcPct val="0"/>
        </a:spcAft>
        <a:defRPr kumimoji="1" sz="24199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754" algn="ctr" defTabSz="5029074" rtl="0" fontAlgn="base">
        <a:spcBef>
          <a:spcPct val="0"/>
        </a:spcBef>
        <a:spcAft>
          <a:spcPct val="0"/>
        </a:spcAft>
        <a:defRPr kumimoji="1" sz="24199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1884363" indent="-1884363" algn="l" defTabSz="5027613" rtl="0" eaLnBrk="0" fontAlgn="base" hangingPunct="0">
        <a:spcBef>
          <a:spcPct val="20000"/>
        </a:spcBef>
        <a:spcAft>
          <a:spcPct val="0"/>
        </a:spcAft>
        <a:buChar char="•"/>
        <a:defRPr kumimoji="1" sz="17600">
          <a:solidFill>
            <a:schemeClr val="tx1"/>
          </a:solidFill>
          <a:latin typeface="+mn-lt"/>
          <a:ea typeface="+mn-ea"/>
          <a:cs typeface="+mn-cs"/>
        </a:defRPr>
      </a:lvl1pPr>
      <a:lvl2pPr marL="4084638" indent="-1570038" algn="l" defTabSz="5027613" rtl="0" eaLnBrk="0" fontAlgn="base" hangingPunct="0">
        <a:spcBef>
          <a:spcPct val="20000"/>
        </a:spcBef>
        <a:spcAft>
          <a:spcPct val="0"/>
        </a:spcAft>
        <a:buChar char="–"/>
        <a:defRPr kumimoji="1" sz="15400">
          <a:solidFill>
            <a:schemeClr val="tx1"/>
          </a:solidFill>
          <a:latin typeface="+mn-lt"/>
          <a:ea typeface="+mn-ea"/>
        </a:defRPr>
      </a:lvl2pPr>
      <a:lvl3pPr marL="6286500" indent="-1257300" algn="l" defTabSz="5027613" rtl="0" eaLnBrk="0" fontAlgn="base" hangingPunct="0">
        <a:spcBef>
          <a:spcPct val="20000"/>
        </a:spcBef>
        <a:spcAft>
          <a:spcPct val="0"/>
        </a:spcAft>
        <a:buChar char="•"/>
        <a:defRPr kumimoji="1" sz="13200">
          <a:solidFill>
            <a:schemeClr val="tx1"/>
          </a:solidFill>
          <a:latin typeface="+mn-lt"/>
          <a:ea typeface="+mn-ea"/>
        </a:defRPr>
      </a:lvl3pPr>
      <a:lvl4pPr marL="8801100" indent="-1255713" algn="l" defTabSz="5027613" rtl="0" eaLnBrk="0" fontAlgn="base" hangingPunct="0">
        <a:spcBef>
          <a:spcPct val="20000"/>
        </a:spcBef>
        <a:spcAft>
          <a:spcPct val="0"/>
        </a:spcAft>
        <a:buChar char="–"/>
        <a:defRPr kumimoji="1" sz="11000">
          <a:solidFill>
            <a:schemeClr val="tx1"/>
          </a:solidFill>
          <a:latin typeface="+mn-lt"/>
          <a:ea typeface="+mn-ea"/>
        </a:defRPr>
      </a:lvl4pPr>
      <a:lvl5pPr marL="11298238" indent="-1255713" algn="l" defTabSz="5027613" rtl="0" eaLnBrk="0" fontAlgn="base" hangingPunct="0">
        <a:spcBef>
          <a:spcPct val="20000"/>
        </a:spcBef>
        <a:spcAft>
          <a:spcPct val="0"/>
        </a:spcAft>
        <a:buChar char="»"/>
        <a:defRPr kumimoji="1" sz="11000">
          <a:solidFill>
            <a:schemeClr val="tx1"/>
          </a:solidFill>
          <a:latin typeface="+mn-lt"/>
          <a:ea typeface="+mn-ea"/>
        </a:defRPr>
      </a:lvl5pPr>
      <a:lvl6pPr marL="11756731" indent="-1257269" algn="l" defTabSz="5029074" rtl="0" fontAlgn="base">
        <a:spcBef>
          <a:spcPct val="20000"/>
        </a:spcBef>
        <a:spcAft>
          <a:spcPct val="0"/>
        </a:spcAft>
        <a:buChar char="»"/>
        <a:defRPr kumimoji="1" sz="11000">
          <a:solidFill>
            <a:schemeClr val="tx1"/>
          </a:solidFill>
          <a:latin typeface="+mn-lt"/>
          <a:ea typeface="+mn-ea"/>
        </a:defRPr>
      </a:lvl6pPr>
      <a:lvl7pPr marL="12213920" indent="-1257269" algn="l" defTabSz="5029074" rtl="0" fontAlgn="base">
        <a:spcBef>
          <a:spcPct val="20000"/>
        </a:spcBef>
        <a:spcAft>
          <a:spcPct val="0"/>
        </a:spcAft>
        <a:buChar char="»"/>
        <a:defRPr kumimoji="1" sz="11000">
          <a:solidFill>
            <a:schemeClr val="tx1"/>
          </a:solidFill>
          <a:latin typeface="+mn-lt"/>
          <a:ea typeface="+mn-ea"/>
        </a:defRPr>
      </a:lvl7pPr>
      <a:lvl8pPr marL="12671109" indent="-1257269" algn="l" defTabSz="5029074" rtl="0" fontAlgn="base">
        <a:spcBef>
          <a:spcPct val="20000"/>
        </a:spcBef>
        <a:spcAft>
          <a:spcPct val="0"/>
        </a:spcAft>
        <a:buChar char="»"/>
        <a:defRPr kumimoji="1" sz="11000">
          <a:solidFill>
            <a:schemeClr val="tx1"/>
          </a:solidFill>
          <a:latin typeface="+mn-lt"/>
          <a:ea typeface="+mn-ea"/>
        </a:defRPr>
      </a:lvl8pPr>
      <a:lvl9pPr marL="13128297" indent="-1257269" algn="l" defTabSz="5029074" rtl="0" fontAlgn="base">
        <a:spcBef>
          <a:spcPct val="20000"/>
        </a:spcBef>
        <a:spcAft>
          <a:spcPct val="0"/>
        </a:spcAft>
        <a:buChar char="»"/>
        <a:defRPr kumimoji="1" sz="1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1974FCF-49F0-425E-82D8-299192D9D0B1}"/>
              </a:ext>
            </a:extLst>
          </p:cNvPr>
          <p:cNvGrpSpPr/>
          <p:nvPr/>
        </p:nvGrpSpPr>
        <p:grpSpPr>
          <a:xfrm>
            <a:off x="1899329" y="7418399"/>
            <a:ext cx="32821562" cy="14331257"/>
            <a:chOff x="2677886" y="17542113"/>
            <a:chExt cx="32821562" cy="14331257"/>
          </a:xfrm>
        </p:grpSpPr>
        <p:graphicFrame>
          <p:nvGraphicFramePr>
            <p:cNvPr id="5" name="グラフ 3">
              <a:extLst>
                <a:ext uri="{FF2B5EF4-FFF2-40B4-BE49-F238E27FC236}">
                  <a16:creationId xmlns:a16="http://schemas.microsoft.com/office/drawing/2014/main" id="{00000000-0008-0000-00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11562304"/>
                </p:ext>
              </p:extLst>
            </p:nvPr>
          </p:nvGraphicFramePr>
          <p:xfrm>
            <a:off x="19301504" y="18632714"/>
            <a:ext cx="16197944" cy="123126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グラフ 2">
              <a:extLst>
                <a:ext uri="{FF2B5EF4-FFF2-40B4-BE49-F238E27FC236}">
                  <a16:creationId xmlns:a16="http://schemas.microsoft.com/office/drawing/2014/main" id="{00000000-0008-0000-0000-000003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87230016"/>
                </p:ext>
              </p:extLst>
            </p:nvPr>
          </p:nvGraphicFramePr>
          <p:xfrm>
            <a:off x="2677886" y="18945000"/>
            <a:ext cx="16184789" cy="129283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DE0BED-CC99-401B-99E2-6012EF1654DF}"/>
                </a:ext>
              </a:extLst>
            </p:cNvPr>
            <p:cNvSpPr txBox="1"/>
            <p:nvPr/>
          </p:nvSpPr>
          <p:spPr>
            <a:xfrm>
              <a:off x="4016828" y="17542113"/>
              <a:ext cx="1012371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6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9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9FD18F-4BC4-4652-AA90-153705D52A8F}"/>
                </a:ext>
              </a:extLst>
            </p:cNvPr>
            <p:cNvSpPr txBox="1"/>
            <p:nvPr/>
          </p:nvSpPr>
          <p:spPr>
            <a:xfrm>
              <a:off x="19301504" y="17542113"/>
              <a:ext cx="1012371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6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9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55CBE29-D2BD-4D10-816C-A4AEC30FA47E}"/>
              </a:ext>
            </a:extLst>
          </p:cNvPr>
          <p:cNvSpPr/>
          <p:nvPr/>
        </p:nvSpPr>
        <p:spPr>
          <a:xfrm>
            <a:off x="2408802" y="23023718"/>
            <a:ext cx="3180261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60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Supplemental Figure 1 </a:t>
            </a:r>
            <a:r>
              <a:rPr lang="en-US" altLang="ja-JP" sz="60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Sequential measurement of pH and O</a:t>
            </a:r>
            <a:r>
              <a:rPr lang="en-US" altLang="ja-JP" sz="6000" kern="100" baseline="-25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2</a:t>
            </a:r>
            <a:r>
              <a:rPr lang="en-US" altLang="ja-JP" sz="60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concentration in the liquid DMEM and the air in the closed container cultured in the 5% oxygen condition. </a:t>
            </a:r>
            <a:r>
              <a:rPr lang="en-US" altLang="ja-JP" sz="60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</a:t>
            </a:r>
            <a:r>
              <a:rPr lang="en-US" altLang="ja-JP" sz="60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pH measured by non-contact pH meter. The value was maintained between 6.85 and 7.01 for 29 days. </a:t>
            </a:r>
            <a:r>
              <a:rPr lang="en-US" altLang="ja-JP" sz="60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b</a:t>
            </a:r>
            <a:r>
              <a:rPr lang="en-US" altLang="ja-JP" sz="60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O</a:t>
            </a:r>
            <a:r>
              <a:rPr lang="en-US" altLang="ja-JP" sz="6000" kern="100" baseline="-250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2</a:t>
            </a:r>
            <a:r>
              <a:rPr lang="en-US" altLang="ja-JP" sz="60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concentration. The value was maintained at 5.4 – 6.5 and 5.1 – 5.9 for 29 days in the liquid and the air, respectively.</a:t>
            </a:r>
            <a:endParaRPr lang="ja-JP" altLang="ja-JP" sz="60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535923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pattFill prst="wdDnDiag">
          <a:fgClr>
            <a:schemeClr val="tx1"/>
          </a:fgClr>
          <a:bgClr>
            <a:schemeClr val="bg1"/>
          </a:bgClr>
        </a:patt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5029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99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029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99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7586</TotalTime>
  <Words>90</Words>
  <Application>Microsoft Office PowerPoint</Application>
  <PresentationFormat>ユーザー設定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標準デザイン</vt:lpstr>
      <vt:lpstr>PowerPoint プレゼンテーション</vt:lpstr>
    </vt:vector>
  </TitlesOfParts>
  <Company>NILS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NAKASHIMA</dc:creator>
  <cp:lastModifiedBy>中島 美砂子</cp:lastModifiedBy>
  <cp:revision>2903</cp:revision>
  <cp:lastPrinted>2019-04-02T00:52:34Z</cp:lastPrinted>
  <dcterms:created xsi:type="dcterms:W3CDTF">2012-04-10T03:33:11Z</dcterms:created>
  <dcterms:modified xsi:type="dcterms:W3CDTF">2020-10-06T14:02:40Z</dcterms:modified>
</cp:coreProperties>
</file>